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8" r:id="rId14"/>
    <p:sldId id="269" r:id="rId15"/>
    <p:sldId id="533" r:id="rId16"/>
    <p:sldId id="1291" r:id="rId17"/>
    <p:sldId id="4579" r:id="rId18"/>
    <p:sldId id="4580" r:id="rId19"/>
    <p:sldId id="4582" r:id="rId20"/>
    <p:sldId id="4581" r:id="rId21"/>
    <p:sldId id="321" r:id="rId22"/>
    <p:sldId id="4586" r:id="rId23"/>
    <p:sldId id="4583" r:id="rId24"/>
    <p:sldId id="4584" r:id="rId25"/>
    <p:sldId id="4587" r:id="rId26"/>
  </p:sldIdLst>
  <p:sldSz cx="12192000" cy="6858000"/>
  <p:notesSz cx="6742113" cy="9872663"/>
  <p:defaultTextStyle>
    <a:lvl1pPr marL="0" algn="l" defTabSz="914400" rtl="0" eaLnBrk="1" latinLnBrk="0" hangingPunct="1">
      <a:defRPr lang="lv-LV" sz="1800" kern="1200" noProof="1">
        <a:solidFill>
          <a:schemeClr val="tx1"/>
        </a:solidFill>
        <a:latin typeface="+mn-lt"/>
        <a:ea typeface="+mn-ea"/>
        <a:cs typeface="+mn-cs"/>
      </a:defRPr>
    </a:lvl1pPr>
    <a:lvl2pPr marL="457200" algn="l" defTabSz="914400" rtl="0" eaLnBrk="1" latinLnBrk="0" hangingPunct="1">
      <a:defRPr lang="lv-LV" sz="1800" kern="1200" noProof="1">
        <a:solidFill>
          <a:schemeClr val="tx1"/>
        </a:solidFill>
        <a:latin typeface="+mn-lt"/>
        <a:ea typeface="+mn-ea"/>
        <a:cs typeface="+mn-cs"/>
      </a:defRPr>
    </a:lvl2pPr>
    <a:lvl3pPr marL="914400" algn="l" defTabSz="914400" rtl="0" eaLnBrk="1" latinLnBrk="0" hangingPunct="1">
      <a:defRPr lang="lv-LV" sz="1800" kern="1200" noProof="1">
        <a:solidFill>
          <a:schemeClr val="tx1"/>
        </a:solidFill>
        <a:latin typeface="+mn-lt"/>
        <a:ea typeface="+mn-ea"/>
        <a:cs typeface="+mn-cs"/>
      </a:defRPr>
    </a:lvl3pPr>
    <a:lvl4pPr marL="1371600" algn="l" defTabSz="914400" rtl="0" eaLnBrk="1" latinLnBrk="0" hangingPunct="1">
      <a:defRPr lang="lv-LV" sz="1800" kern="1200" noProof="1">
        <a:solidFill>
          <a:schemeClr val="tx1"/>
        </a:solidFill>
        <a:latin typeface="+mn-lt"/>
        <a:ea typeface="+mn-ea"/>
        <a:cs typeface="+mn-cs"/>
      </a:defRPr>
    </a:lvl4pPr>
    <a:lvl5pPr marL="1828800" algn="l" defTabSz="914400" rtl="0" eaLnBrk="1" latinLnBrk="0" hangingPunct="1">
      <a:defRPr lang="lv-LV" sz="1800" kern="1200" noProof="1">
        <a:solidFill>
          <a:schemeClr val="tx1"/>
        </a:solidFill>
        <a:latin typeface="+mn-lt"/>
        <a:ea typeface="+mn-ea"/>
        <a:cs typeface="+mn-cs"/>
      </a:defRPr>
    </a:lvl5pPr>
    <a:lvl6pPr marL="2286000" algn="l" defTabSz="914400" rtl="0" eaLnBrk="1" latinLnBrk="0" hangingPunct="1">
      <a:defRPr lang="lv-LV" sz="1800" kern="1200" noProof="1">
        <a:solidFill>
          <a:schemeClr val="tx1"/>
        </a:solidFill>
        <a:latin typeface="+mn-lt"/>
        <a:ea typeface="+mn-ea"/>
        <a:cs typeface="+mn-cs"/>
      </a:defRPr>
    </a:lvl6pPr>
    <a:lvl7pPr marL="2743200" algn="l" defTabSz="914400" rtl="0" eaLnBrk="1" latinLnBrk="0" hangingPunct="1">
      <a:defRPr lang="lv-LV" sz="1800" kern="1200" noProof="1">
        <a:solidFill>
          <a:schemeClr val="tx1"/>
        </a:solidFill>
        <a:latin typeface="+mn-lt"/>
        <a:ea typeface="+mn-ea"/>
        <a:cs typeface="+mn-cs"/>
      </a:defRPr>
    </a:lvl7pPr>
    <a:lvl8pPr marL="3200400" algn="l" defTabSz="914400" rtl="0" eaLnBrk="1" latinLnBrk="0" hangingPunct="1">
      <a:defRPr lang="lv-LV" sz="1800" kern="1200" noProof="1">
        <a:solidFill>
          <a:schemeClr val="tx1"/>
        </a:solidFill>
        <a:latin typeface="+mn-lt"/>
        <a:ea typeface="+mn-ea"/>
        <a:cs typeface="+mn-cs"/>
      </a:defRPr>
    </a:lvl8pPr>
    <a:lvl9pPr marL="3657600" algn="l" defTabSz="914400" rtl="0" eaLnBrk="1" latinLnBrk="0" hangingPunct="1">
      <a:defRPr lang="lv-LV" sz="1800" kern="1200" noProof="1">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BB6E48-7D87-40E5-B962-FF44175C0BDA}" v="1" dt="2026-10-28T11:09:52.258"/>
    <p1510:client id="{D3661AC8-6337-4EAF-9271-BF332532986E}" v="27" dt="2026-10-28T19:47:57.9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404" autoAdjust="0"/>
  </p:normalViewPr>
  <p:slideViewPr>
    <p:cSldViewPr snapToGrid="0" snapToObjects="1">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bīna Liepa" userId="59d04a2e-faa4-4ff4-a25b-9ef563bb24bb" providerId="ADAL" clId="{E2907B38-C42A-4CA2-9C02-1DAFFB61E511}"/>
    <pc:docChg chg="undo custSel addSld delSld modSld sldOrd">
      <pc:chgData name="Sabīna Liepa" userId="59d04a2e-faa4-4ff4-a25b-9ef563bb24bb" providerId="ADAL" clId="{E2907B38-C42A-4CA2-9C02-1DAFFB61E511}" dt="2026-10-29T07:02:26.917" v="558" actId="20577"/>
      <pc:docMkLst>
        <pc:docMk/>
      </pc:docMkLst>
      <pc:sldChg chg="new del">
        <pc:chgData name="Sabīna Liepa" userId="59d04a2e-faa4-4ff4-a25b-9ef563bb24bb" providerId="ADAL" clId="{E2907B38-C42A-4CA2-9C02-1DAFFB61E511}" dt="2026-10-28T11:09:58.293" v="3" actId="47"/>
        <pc:sldMkLst>
          <pc:docMk/>
          <pc:sldMk cId="946190333" sldId="271"/>
        </pc:sldMkLst>
      </pc:sldChg>
      <pc:sldChg chg="new del">
        <pc:chgData name="Sabīna Liepa" userId="59d04a2e-faa4-4ff4-a25b-9ef563bb24bb" providerId="ADAL" clId="{E2907B38-C42A-4CA2-9C02-1DAFFB61E511}" dt="2026-10-28T11:09:59.548" v="4" actId="47"/>
        <pc:sldMkLst>
          <pc:docMk/>
          <pc:sldMk cId="927213529" sldId="272"/>
        </pc:sldMkLst>
      </pc:sldChg>
      <pc:sldChg chg="modSp add mod">
        <pc:chgData name="Sabīna Liepa" userId="59d04a2e-faa4-4ff4-a25b-9ef563bb24bb" providerId="ADAL" clId="{E2907B38-C42A-4CA2-9C02-1DAFFB61E511}" dt="2026-10-28T19:22:14.637" v="189" actId="2711"/>
        <pc:sldMkLst>
          <pc:docMk/>
          <pc:sldMk cId="3328707673" sldId="321"/>
        </pc:sldMkLst>
        <pc:spChg chg="mod">
          <ac:chgData name="Sabīna Liepa" userId="59d04a2e-faa4-4ff4-a25b-9ef563bb24bb" providerId="ADAL" clId="{E2907B38-C42A-4CA2-9C02-1DAFFB61E511}" dt="2026-10-28T19:22:02.709" v="188" actId="2711"/>
          <ac:spMkLst>
            <pc:docMk/>
            <pc:sldMk cId="3328707673" sldId="321"/>
            <ac:spMk id="7" creationId="{DECC8043-7435-436D-BD27-7E36922A8DA9}"/>
          </ac:spMkLst>
        </pc:spChg>
        <pc:spChg chg="mod">
          <ac:chgData name="Sabīna Liepa" userId="59d04a2e-faa4-4ff4-a25b-9ef563bb24bb" providerId="ADAL" clId="{E2907B38-C42A-4CA2-9C02-1DAFFB61E511}" dt="2026-10-28T19:22:14.637" v="189" actId="2711"/>
          <ac:spMkLst>
            <pc:docMk/>
            <pc:sldMk cId="3328707673" sldId="321"/>
            <ac:spMk id="44034" creationId="{00000000-0000-0000-0000-000000000000}"/>
          </ac:spMkLst>
        </pc:spChg>
      </pc:sldChg>
      <pc:sldChg chg="add">
        <pc:chgData name="Sabīna Liepa" userId="59d04a2e-faa4-4ff4-a25b-9ef563bb24bb" providerId="ADAL" clId="{E2907B38-C42A-4CA2-9C02-1DAFFB61E511}" dt="2026-10-28T11:09:52.234" v="2"/>
        <pc:sldMkLst>
          <pc:docMk/>
          <pc:sldMk cId="4267888823" sldId="533"/>
        </pc:sldMkLst>
      </pc:sldChg>
      <pc:sldChg chg="modSp add mod">
        <pc:chgData name="Sabīna Liepa" userId="59d04a2e-faa4-4ff4-a25b-9ef563bb24bb" providerId="ADAL" clId="{E2907B38-C42A-4CA2-9C02-1DAFFB61E511}" dt="2026-10-28T18:07:49.509" v="81" actId="255"/>
        <pc:sldMkLst>
          <pc:docMk/>
          <pc:sldMk cId="1365946068" sldId="1291"/>
        </pc:sldMkLst>
        <pc:spChg chg="mod">
          <ac:chgData name="Sabīna Liepa" userId="59d04a2e-faa4-4ff4-a25b-9ef563bb24bb" providerId="ADAL" clId="{E2907B38-C42A-4CA2-9C02-1DAFFB61E511}" dt="2026-10-28T18:04:07.427" v="55" actId="255"/>
          <ac:spMkLst>
            <pc:docMk/>
            <pc:sldMk cId="1365946068" sldId="1291"/>
            <ac:spMk id="5" creationId="{D7939820-883F-487D-9ED3-169568E2628F}"/>
          </ac:spMkLst>
        </pc:spChg>
        <pc:spChg chg="mod">
          <ac:chgData name="Sabīna Liepa" userId="59d04a2e-faa4-4ff4-a25b-9ef563bb24bb" providerId="ADAL" clId="{E2907B38-C42A-4CA2-9C02-1DAFFB61E511}" dt="2026-10-28T18:07:49.509" v="81" actId="255"/>
          <ac:spMkLst>
            <pc:docMk/>
            <pc:sldMk cId="1365946068" sldId="1291"/>
            <ac:spMk id="6" creationId="{BDCE1E2B-94E3-4474-8BD9-E533974A8948}"/>
          </ac:spMkLst>
        </pc:spChg>
        <pc:spChg chg="mod">
          <ac:chgData name="Sabīna Liepa" userId="59d04a2e-faa4-4ff4-a25b-9ef563bb24bb" providerId="ADAL" clId="{E2907B38-C42A-4CA2-9C02-1DAFFB61E511}" dt="2026-10-28T18:04:21.261" v="57" actId="255"/>
          <ac:spMkLst>
            <pc:docMk/>
            <pc:sldMk cId="1365946068" sldId="1291"/>
            <ac:spMk id="7" creationId="{C931265B-87E7-4CC4-8886-C7278F4AE4D4}"/>
          </ac:spMkLst>
        </pc:spChg>
        <pc:spChg chg="mod">
          <ac:chgData name="Sabīna Liepa" userId="59d04a2e-faa4-4ff4-a25b-9ef563bb24bb" providerId="ADAL" clId="{E2907B38-C42A-4CA2-9C02-1DAFFB61E511}" dt="2026-10-28T18:04:24.728" v="58" actId="255"/>
          <ac:spMkLst>
            <pc:docMk/>
            <pc:sldMk cId="1365946068" sldId="1291"/>
            <ac:spMk id="8" creationId="{A7AA3DB8-A11D-482C-BDC1-2D5BD3C21047}"/>
          </ac:spMkLst>
        </pc:spChg>
        <pc:spChg chg="mod">
          <ac:chgData name="Sabīna Liepa" userId="59d04a2e-faa4-4ff4-a25b-9ef563bb24bb" providerId="ADAL" clId="{E2907B38-C42A-4CA2-9C02-1DAFFB61E511}" dt="2026-10-28T18:04:28.036" v="59" actId="255"/>
          <ac:spMkLst>
            <pc:docMk/>
            <pc:sldMk cId="1365946068" sldId="1291"/>
            <ac:spMk id="9" creationId="{0A70E19A-DFFB-4E56-B2D4-CF7C17D82E21}"/>
          </ac:spMkLst>
        </pc:spChg>
        <pc:spChg chg="mod">
          <ac:chgData name="Sabīna Liepa" userId="59d04a2e-faa4-4ff4-a25b-9ef563bb24bb" providerId="ADAL" clId="{E2907B38-C42A-4CA2-9C02-1DAFFB61E511}" dt="2026-10-28T18:06:37.831" v="76" actId="255"/>
          <ac:spMkLst>
            <pc:docMk/>
            <pc:sldMk cId="1365946068" sldId="1291"/>
            <ac:spMk id="10" creationId="{11260448-CED4-43B8-98B3-AE1C834281EE}"/>
          </ac:spMkLst>
        </pc:spChg>
        <pc:spChg chg="mod">
          <ac:chgData name="Sabīna Liepa" userId="59d04a2e-faa4-4ff4-a25b-9ef563bb24bb" providerId="ADAL" clId="{E2907B38-C42A-4CA2-9C02-1DAFFB61E511}" dt="2026-10-28T18:06:54.889" v="77" actId="14100"/>
          <ac:spMkLst>
            <pc:docMk/>
            <pc:sldMk cId="1365946068" sldId="1291"/>
            <ac:spMk id="11" creationId="{59933E1A-74E2-427B-A203-DCAFA1B84C23}"/>
          </ac:spMkLst>
        </pc:spChg>
        <pc:spChg chg="mod">
          <ac:chgData name="Sabīna Liepa" userId="59d04a2e-faa4-4ff4-a25b-9ef563bb24bb" providerId="ADAL" clId="{E2907B38-C42A-4CA2-9C02-1DAFFB61E511}" dt="2026-10-28T18:06:57.969" v="78" actId="14100"/>
          <ac:spMkLst>
            <pc:docMk/>
            <pc:sldMk cId="1365946068" sldId="1291"/>
            <ac:spMk id="12" creationId="{C93BCE90-334C-4459-A7AE-D7FDB61B069F}"/>
          </ac:spMkLst>
        </pc:spChg>
        <pc:spChg chg="mod">
          <ac:chgData name="Sabīna Liepa" userId="59d04a2e-faa4-4ff4-a25b-9ef563bb24bb" providerId="ADAL" clId="{E2907B38-C42A-4CA2-9C02-1DAFFB61E511}" dt="2026-10-28T18:07:01.156" v="79" actId="14100"/>
          <ac:spMkLst>
            <pc:docMk/>
            <pc:sldMk cId="1365946068" sldId="1291"/>
            <ac:spMk id="13" creationId="{0BE118AA-4865-4DCD-93F4-B9E182744551}"/>
          </ac:spMkLst>
        </pc:spChg>
        <pc:spChg chg="mod">
          <ac:chgData name="Sabīna Liepa" userId="59d04a2e-faa4-4ff4-a25b-9ef563bb24bb" providerId="ADAL" clId="{E2907B38-C42A-4CA2-9C02-1DAFFB61E511}" dt="2026-10-28T18:07:28.818" v="80" actId="255"/>
          <ac:spMkLst>
            <pc:docMk/>
            <pc:sldMk cId="1365946068" sldId="1291"/>
            <ac:spMk id="15" creationId="{680CAD9A-6F99-4F10-85EF-EC4F25C21DF2}"/>
          </ac:spMkLst>
        </pc:spChg>
      </pc:sldChg>
      <pc:sldChg chg="modSp add mod">
        <pc:chgData name="Sabīna Liepa" userId="59d04a2e-faa4-4ff4-a25b-9ef563bb24bb" providerId="ADAL" clId="{E2907B38-C42A-4CA2-9C02-1DAFFB61E511}" dt="2026-10-28T18:03:38.758" v="52" actId="20577"/>
        <pc:sldMkLst>
          <pc:docMk/>
          <pc:sldMk cId="3718512005" sldId="4579"/>
        </pc:sldMkLst>
        <pc:spChg chg="mod">
          <ac:chgData name="Sabīna Liepa" userId="59d04a2e-faa4-4ff4-a25b-9ef563bb24bb" providerId="ADAL" clId="{E2907B38-C42A-4CA2-9C02-1DAFFB61E511}" dt="2026-10-28T18:03:38.758" v="52" actId="20577"/>
          <ac:spMkLst>
            <pc:docMk/>
            <pc:sldMk cId="3718512005" sldId="4579"/>
            <ac:spMk id="7" creationId="{4BADA7E3-4E08-418E-93E9-EB0F0F16C4FF}"/>
          </ac:spMkLst>
        </pc:spChg>
      </pc:sldChg>
      <pc:sldChg chg="modSp add mod">
        <pc:chgData name="Sabīna Liepa" userId="59d04a2e-faa4-4ff4-a25b-9ef563bb24bb" providerId="ADAL" clId="{E2907B38-C42A-4CA2-9C02-1DAFFB61E511}" dt="2026-10-28T18:03:02.888" v="17" actId="123"/>
        <pc:sldMkLst>
          <pc:docMk/>
          <pc:sldMk cId="976341571" sldId="4580"/>
        </pc:sldMkLst>
        <pc:spChg chg="mod">
          <ac:chgData name="Sabīna Liepa" userId="59d04a2e-faa4-4ff4-a25b-9ef563bb24bb" providerId="ADAL" clId="{E2907B38-C42A-4CA2-9C02-1DAFFB61E511}" dt="2026-10-28T18:03:02.888" v="17" actId="123"/>
          <ac:spMkLst>
            <pc:docMk/>
            <pc:sldMk cId="976341571" sldId="4580"/>
            <ac:spMk id="7" creationId="{BBC96C8B-8625-E739-37AB-AF7DCAFCAAE5}"/>
          </ac:spMkLst>
        </pc:spChg>
      </pc:sldChg>
      <pc:sldChg chg="modSp add mod">
        <pc:chgData name="Sabīna Liepa" userId="59d04a2e-faa4-4ff4-a25b-9ef563bb24bb" providerId="ADAL" clId="{E2907B38-C42A-4CA2-9C02-1DAFFB61E511}" dt="2026-10-28T18:02:52.176" v="15" actId="123"/>
        <pc:sldMkLst>
          <pc:docMk/>
          <pc:sldMk cId="1056444732" sldId="4581"/>
        </pc:sldMkLst>
        <pc:spChg chg="mod">
          <ac:chgData name="Sabīna Liepa" userId="59d04a2e-faa4-4ff4-a25b-9ef563bb24bb" providerId="ADAL" clId="{E2907B38-C42A-4CA2-9C02-1DAFFB61E511}" dt="2026-10-28T18:02:52.176" v="15" actId="123"/>
          <ac:spMkLst>
            <pc:docMk/>
            <pc:sldMk cId="1056444732" sldId="4581"/>
            <ac:spMk id="7" creationId="{F5427619-5DF5-274F-5836-80CC3C27FE9B}"/>
          </ac:spMkLst>
        </pc:spChg>
      </pc:sldChg>
      <pc:sldChg chg="modSp add mod">
        <pc:chgData name="Sabīna Liepa" userId="59d04a2e-faa4-4ff4-a25b-9ef563bb24bb" providerId="ADAL" clId="{E2907B38-C42A-4CA2-9C02-1DAFFB61E511}" dt="2026-10-28T18:02:57.774" v="16" actId="123"/>
        <pc:sldMkLst>
          <pc:docMk/>
          <pc:sldMk cId="2768178413" sldId="4582"/>
        </pc:sldMkLst>
        <pc:spChg chg="mod">
          <ac:chgData name="Sabīna Liepa" userId="59d04a2e-faa4-4ff4-a25b-9ef563bb24bb" providerId="ADAL" clId="{E2907B38-C42A-4CA2-9C02-1DAFFB61E511}" dt="2026-10-28T18:02:57.774" v="16" actId="123"/>
          <ac:spMkLst>
            <pc:docMk/>
            <pc:sldMk cId="2768178413" sldId="4582"/>
            <ac:spMk id="7" creationId="{15A12C76-F6E3-DE44-A3BB-8EEFCDC2C18C}"/>
          </ac:spMkLst>
        </pc:spChg>
      </pc:sldChg>
      <pc:sldChg chg="addSp delSp modSp new del mod">
        <pc:chgData name="Sabīna Liepa" userId="59d04a2e-faa4-4ff4-a25b-9ef563bb24bb" providerId="ADAL" clId="{E2907B38-C42A-4CA2-9C02-1DAFFB61E511}" dt="2026-10-28T18:08:35.464" v="87" actId="47"/>
        <pc:sldMkLst>
          <pc:docMk/>
          <pc:sldMk cId="112045244" sldId="4583"/>
        </pc:sldMkLst>
        <pc:spChg chg="add del mod">
          <ac:chgData name="Sabīna Liepa" userId="59d04a2e-faa4-4ff4-a25b-9ef563bb24bb" providerId="ADAL" clId="{E2907B38-C42A-4CA2-9C02-1DAFFB61E511}" dt="2026-10-28T18:08:31.314" v="85"/>
          <ac:spMkLst>
            <pc:docMk/>
            <pc:sldMk cId="112045244" sldId="4583"/>
            <ac:spMk id="4" creationId="{4925F8ED-8281-BFD1-64B1-5ABCD3D64459}"/>
          </ac:spMkLst>
        </pc:spChg>
      </pc:sldChg>
      <pc:sldChg chg="new del">
        <pc:chgData name="Sabīna Liepa" userId="59d04a2e-faa4-4ff4-a25b-9ef563bb24bb" providerId="ADAL" clId="{E2907B38-C42A-4CA2-9C02-1DAFFB61E511}" dt="2026-10-28T18:08:46.881" v="90" actId="47"/>
        <pc:sldMkLst>
          <pc:docMk/>
          <pc:sldMk cId="315563673" sldId="4583"/>
        </pc:sldMkLst>
      </pc:sldChg>
      <pc:sldChg chg="addSp delSp modSp add mod">
        <pc:chgData name="Sabīna Liepa" userId="59d04a2e-faa4-4ff4-a25b-9ef563bb24bb" providerId="ADAL" clId="{E2907B38-C42A-4CA2-9C02-1DAFFB61E511}" dt="2026-10-28T19:52:37.829" v="399" actId="123"/>
        <pc:sldMkLst>
          <pc:docMk/>
          <pc:sldMk cId="714745478" sldId="4583"/>
        </pc:sldMkLst>
        <pc:spChg chg="del mod">
          <ac:chgData name="Sabīna Liepa" userId="59d04a2e-faa4-4ff4-a25b-9ef563bb24bb" providerId="ADAL" clId="{E2907B38-C42A-4CA2-9C02-1DAFFB61E511}" dt="2026-10-28T18:13:31.599" v="139" actId="21"/>
          <ac:spMkLst>
            <pc:docMk/>
            <pc:sldMk cId="714745478" sldId="4583"/>
            <ac:spMk id="2" creationId="{DB0755D0-8292-2170-ACE3-47F564E73950}"/>
          </ac:spMkLst>
        </pc:spChg>
        <pc:spChg chg="del">
          <ac:chgData name="Sabīna Liepa" userId="59d04a2e-faa4-4ff4-a25b-9ef563bb24bb" providerId="ADAL" clId="{E2907B38-C42A-4CA2-9C02-1DAFFB61E511}" dt="2026-10-28T18:13:34.629" v="140" actId="21"/>
          <ac:spMkLst>
            <pc:docMk/>
            <pc:sldMk cId="714745478" sldId="4583"/>
            <ac:spMk id="3" creationId="{157F6889-1624-BB1F-8355-812B977C0377}"/>
          </ac:spMkLst>
        </pc:spChg>
        <pc:graphicFrameChg chg="add mod modGraphic">
          <ac:chgData name="Sabīna Liepa" userId="59d04a2e-faa4-4ff4-a25b-9ef563bb24bb" providerId="ADAL" clId="{E2907B38-C42A-4CA2-9C02-1DAFFB61E511}" dt="2026-10-28T18:13:24.361" v="138" actId="14100"/>
          <ac:graphicFrameMkLst>
            <pc:docMk/>
            <pc:sldMk cId="714745478" sldId="4583"/>
            <ac:graphicFrameMk id="4" creationId="{484CF7AE-E52B-9A4F-3A7D-03478719AC7F}"/>
          </ac:graphicFrameMkLst>
        </pc:graphicFrameChg>
        <pc:graphicFrameChg chg="add del mod modGraphic">
          <ac:chgData name="Sabīna Liepa" userId="59d04a2e-faa4-4ff4-a25b-9ef563bb24bb" providerId="ADAL" clId="{E2907B38-C42A-4CA2-9C02-1DAFFB61E511}" dt="2026-10-28T18:14:47.641" v="147" actId="478"/>
          <ac:graphicFrameMkLst>
            <pc:docMk/>
            <pc:sldMk cId="714745478" sldId="4583"/>
            <ac:graphicFrameMk id="5" creationId="{6C1742C6-2702-CADE-8C1A-DFD5AAA3621E}"/>
          </ac:graphicFrameMkLst>
        </pc:graphicFrameChg>
        <pc:graphicFrameChg chg="add mod modGraphic">
          <ac:chgData name="Sabīna Liepa" userId="59d04a2e-faa4-4ff4-a25b-9ef563bb24bb" providerId="ADAL" clId="{E2907B38-C42A-4CA2-9C02-1DAFFB61E511}" dt="2026-10-28T19:52:37.829" v="399" actId="123"/>
          <ac:graphicFrameMkLst>
            <pc:docMk/>
            <pc:sldMk cId="714745478" sldId="4583"/>
            <ac:graphicFrameMk id="6" creationId="{C6C9A0EB-6A16-DA01-59ED-7BDFB5C88C3F}"/>
          </ac:graphicFrameMkLst>
        </pc:graphicFrameChg>
      </pc:sldChg>
      <pc:sldChg chg="addSp delSp modSp new mod">
        <pc:chgData name="Sabīna Liepa" userId="59d04a2e-faa4-4ff4-a25b-9ef563bb24bb" providerId="ADAL" clId="{E2907B38-C42A-4CA2-9C02-1DAFFB61E511}" dt="2026-10-28T19:30:42.757" v="264" actId="14100"/>
        <pc:sldMkLst>
          <pc:docMk/>
          <pc:sldMk cId="467200223" sldId="4584"/>
        </pc:sldMkLst>
        <pc:spChg chg="del mod">
          <ac:chgData name="Sabīna Liepa" userId="59d04a2e-faa4-4ff4-a25b-9ef563bb24bb" providerId="ADAL" clId="{E2907B38-C42A-4CA2-9C02-1DAFFB61E511}" dt="2026-10-28T18:15:11.928" v="153" actId="21"/>
          <ac:spMkLst>
            <pc:docMk/>
            <pc:sldMk cId="467200223" sldId="4584"/>
            <ac:spMk id="2" creationId="{3B56C8E7-A360-C8B8-4224-AD11223AAD8E}"/>
          </ac:spMkLst>
        </pc:spChg>
        <pc:spChg chg="del">
          <ac:chgData name="Sabīna Liepa" userId="59d04a2e-faa4-4ff4-a25b-9ef563bb24bb" providerId="ADAL" clId="{E2907B38-C42A-4CA2-9C02-1DAFFB61E511}" dt="2026-10-28T18:11:26.155" v="120" actId="21"/>
          <ac:spMkLst>
            <pc:docMk/>
            <pc:sldMk cId="467200223" sldId="4584"/>
            <ac:spMk id="3" creationId="{BF0350A6-6FC2-66B2-F912-555566BA8E74}"/>
          </ac:spMkLst>
        </pc:spChg>
        <pc:graphicFrameChg chg="add mod modGraphic">
          <ac:chgData name="Sabīna Liepa" userId="59d04a2e-faa4-4ff4-a25b-9ef563bb24bb" providerId="ADAL" clId="{E2907B38-C42A-4CA2-9C02-1DAFFB61E511}" dt="2026-10-28T18:13:07.069" v="133" actId="14100"/>
          <ac:graphicFrameMkLst>
            <pc:docMk/>
            <pc:sldMk cId="467200223" sldId="4584"/>
            <ac:graphicFrameMk id="4" creationId="{E1DFE571-3A20-4DF6-3C01-E6BD79865465}"/>
          </ac:graphicFrameMkLst>
        </pc:graphicFrameChg>
        <pc:graphicFrameChg chg="add del mod modGraphic">
          <ac:chgData name="Sabīna Liepa" userId="59d04a2e-faa4-4ff4-a25b-9ef563bb24bb" providerId="ADAL" clId="{E2907B38-C42A-4CA2-9C02-1DAFFB61E511}" dt="2026-10-28T19:30:15.061" v="257" actId="478"/>
          <ac:graphicFrameMkLst>
            <pc:docMk/>
            <pc:sldMk cId="467200223" sldId="4584"/>
            <ac:graphicFrameMk id="5" creationId="{C3E78BD7-20C8-6A75-A097-E237F2A8D733}"/>
          </ac:graphicFrameMkLst>
        </pc:graphicFrameChg>
        <pc:graphicFrameChg chg="add mod modGraphic">
          <ac:chgData name="Sabīna Liepa" userId="59d04a2e-faa4-4ff4-a25b-9ef563bb24bb" providerId="ADAL" clId="{E2907B38-C42A-4CA2-9C02-1DAFFB61E511}" dt="2026-10-28T19:30:42.757" v="264" actId="14100"/>
          <ac:graphicFrameMkLst>
            <pc:docMk/>
            <pc:sldMk cId="467200223" sldId="4584"/>
            <ac:graphicFrameMk id="6" creationId="{B54C4685-A149-49AF-EEDB-B35D6A38FA6A}"/>
          </ac:graphicFrameMkLst>
        </pc:graphicFrameChg>
      </pc:sldChg>
      <pc:sldChg chg="new del">
        <pc:chgData name="Sabīna Liepa" userId="59d04a2e-faa4-4ff4-a25b-9ef563bb24bb" providerId="ADAL" clId="{E2907B38-C42A-4CA2-9C02-1DAFFB61E511}" dt="2026-10-28T18:08:36.581" v="88" actId="47"/>
        <pc:sldMkLst>
          <pc:docMk/>
          <pc:sldMk cId="1021231979" sldId="4584"/>
        </pc:sldMkLst>
      </pc:sldChg>
      <pc:sldChg chg="addSp delSp modSp new del mod">
        <pc:chgData name="Sabīna Liepa" userId="59d04a2e-faa4-4ff4-a25b-9ef563bb24bb" providerId="ADAL" clId="{E2907B38-C42A-4CA2-9C02-1DAFFB61E511}" dt="2026-10-28T19:32:38.094" v="282" actId="47"/>
        <pc:sldMkLst>
          <pc:docMk/>
          <pc:sldMk cId="4102838134" sldId="4585"/>
        </pc:sldMkLst>
        <pc:spChg chg="del">
          <ac:chgData name="Sabīna Liepa" userId="59d04a2e-faa4-4ff4-a25b-9ef563bb24bb" providerId="ADAL" clId="{E2907B38-C42A-4CA2-9C02-1DAFFB61E511}" dt="2026-10-28T18:18:30.248" v="168" actId="21"/>
          <ac:spMkLst>
            <pc:docMk/>
            <pc:sldMk cId="4102838134" sldId="4585"/>
            <ac:spMk id="2" creationId="{D97C99EA-9697-FC59-5D09-7AEB0A1F0E56}"/>
          </ac:spMkLst>
        </pc:spChg>
        <pc:spChg chg="del">
          <ac:chgData name="Sabīna Liepa" userId="59d04a2e-faa4-4ff4-a25b-9ef563bb24bb" providerId="ADAL" clId="{E2907B38-C42A-4CA2-9C02-1DAFFB61E511}" dt="2026-10-28T18:18:33.490" v="169" actId="21"/>
          <ac:spMkLst>
            <pc:docMk/>
            <pc:sldMk cId="4102838134" sldId="4585"/>
            <ac:spMk id="3" creationId="{F264B897-0E9C-A59A-5B96-8B0AB5D8A0C2}"/>
          </ac:spMkLst>
        </pc:spChg>
        <pc:graphicFrameChg chg="add del mod modGraphic">
          <ac:chgData name="Sabīna Liepa" userId="59d04a2e-faa4-4ff4-a25b-9ef563bb24bb" providerId="ADAL" clId="{E2907B38-C42A-4CA2-9C02-1DAFFB61E511}" dt="2026-10-28T19:31:42.855" v="269" actId="478"/>
          <ac:graphicFrameMkLst>
            <pc:docMk/>
            <pc:sldMk cId="4102838134" sldId="4585"/>
            <ac:graphicFrameMk id="4" creationId="{9575A344-EAF4-B3FD-43F7-0D34830DE18F}"/>
          </ac:graphicFrameMkLst>
        </pc:graphicFrameChg>
        <pc:graphicFrameChg chg="add del mod">
          <ac:chgData name="Sabīna Liepa" userId="59d04a2e-faa4-4ff4-a25b-9ef563bb24bb" providerId="ADAL" clId="{E2907B38-C42A-4CA2-9C02-1DAFFB61E511}" dt="2026-10-28T19:32:13.185" v="276" actId="478"/>
          <ac:graphicFrameMkLst>
            <pc:docMk/>
            <pc:sldMk cId="4102838134" sldId="4585"/>
            <ac:graphicFrameMk id="5" creationId="{77AD3146-366E-FCC3-FF09-C54EF65B13DE}"/>
          </ac:graphicFrameMkLst>
        </pc:graphicFrameChg>
        <pc:picChg chg="add mod">
          <ac:chgData name="Sabīna Liepa" userId="59d04a2e-faa4-4ff4-a25b-9ef563bb24bb" providerId="ADAL" clId="{E2907B38-C42A-4CA2-9C02-1DAFFB61E511}" dt="2026-10-28T19:32:31.105" v="281" actId="14100"/>
          <ac:picMkLst>
            <pc:docMk/>
            <pc:sldMk cId="4102838134" sldId="4585"/>
            <ac:picMk id="7" creationId="{39B5C552-B828-5638-7CFD-A89FEE5213B7}"/>
          </ac:picMkLst>
        </pc:picChg>
      </pc:sldChg>
      <pc:sldChg chg="addSp delSp modSp new mod ord">
        <pc:chgData name="Sabīna Liepa" userId="59d04a2e-faa4-4ff4-a25b-9ef563bb24bb" providerId="ADAL" clId="{E2907B38-C42A-4CA2-9C02-1DAFFB61E511}" dt="2026-10-28T19:48:33.589" v="360" actId="1076"/>
        <pc:sldMkLst>
          <pc:docMk/>
          <pc:sldMk cId="3375577361" sldId="4586"/>
        </pc:sldMkLst>
        <pc:spChg chg="mod">
          <ac:chgData name="Sabīna Liepa" userId="59d04a2e-faa4-4ff4-a25b-9ef563bb24bb" providerId="ADAL" clId="{E2907B38-C42A-4CA2-9C02-1DAFFB61E511}" dt="2026-10-28T19:22:36.368" v="205" actId="20577"/>
          <ac:spMkLst>
            <pc:docMk/>
            <pc:sldMk cId="3375577361" sldId="4586"/>
            <ac:spMk id="2" creationId="{70A98D6E-8E34-AD58-04E0-1C9F37D899B5}"/>
          </ac:spMkLst>
        </pc:spChg>
        <pc:spChg chg="mod">
          <ac:chgData name="Sabīna Liepa" userId="59d04a2e-faa4-4ff4-a25b-9ef563bb24bb" providerId="ADAL" clId="{E2907B38-C42A-4CA2-9C02-1DAFFB61E511}" dt="2026-10-28T19:43:39.709" v="320"/>
          <ac:spMkLst>
            <pc:docMk/>
            <pc:sldMk cId="3375577361" sldId="4586"/>
            <ac:spMk id="5" creationId="{C9346AC0-55E0-DCDE-F38A-D96B4012B8E2}"/>
          </ac:spMkLst>
        </pc:spChg>
        <pc:spChg chg="mod">
          <ac:chgData name="Sabīna Liepa" userId="59d04a2e-faa4-4ff4-a25b-9ef563bb24bb" providerId="ADAL" clId="{E2907B38-C42A-4CA2-9C02-1DAFFB61E511}" dt="2026-10-28T19:43:39.709" v="320"/>
          <ac:spMkLst>
            <pc:docMk/>
            <pc:sldMk cId="3375577361" sldId="4586"/>
            <ac:spMk id="6" creationId="{AAA36750-A73B-C1D1-7571-DB074732DA79}"/>
          </ac:spMkLst>
        </pc:spChg>
        <pc:spChg chg="mod">
          <ac:chgData name="Sabīna Liepa" userId="59d04a2e-faa4-4ff4-a25b-9ef563bb24bb" providerId="ADAL" clId="{E2907B38-C42A-4CA2-9C02-1DAFFB61E511}" dt="2026-10-28T19:43:39.709" v="320"/>
          <ac:spMkLst>
            <pc:docMk/>
            <pc:sldMk cId="3375577361" sldId="4586"/>
            <ac:spMk id="7" creationId="{19972C0B-52A3-1EBC-F6A7-10E8A27FD460}"/>
          </ac:spMkLst>
        </pc:spChg>
        <pc:spChg chg="mod">
          <ac:chgData name="Sabīna Liepa" userId="59d04a2e-faa4-4ff4-a25b-9ef563bb24bb" providerId="ADAL" clId="{E2907B38-C42A-4CA2-9C02-1DAFFB61E511}" dt="2026-10-28T19:43:39.709" v="320"/>
          <ac:spMkLst>
            <pc:docMk/>
            <pc:sldMk cId="3375577361" sldId="4586"/>
            <ac:spMk id="8" creationId="{1106DBF9-85D4-DA81-81BE-5630BDFFBE39}"/>
          </ac:spMkLst>
        </pc:spChg>
        <pc:spChg chg="mod">
          <ac:chgData name="Sabīna Liepa" userId="59d04a2e-faa4-4ff4-a25b-9ef563bb24bb" providerId="ADAL" clId="{E2907B38-C42A-4CA2-9C02-1DAFFB61E511}" dt="2026-10-28T19:44:39.323" v="326"/>
          <ac:spMkLst>
            <pc:docMk/>
            <pc:sldMk cId="3375577361" sldId="4586"/>
            <ac:spMk id="10" creationId="{F0956B2D-F468-15EA-0137-D8A08F1FDC7A}"/>
          </ac:spMkLst>
        </pc:spChg>
        <pc:spChg chg="mod">
          <ac:chgData name="Sabīna Liepa" userId="59d04a2e-faa4-4ff4-a25b-9ef563bb24bb" providerId="ADAL" clId="{E2907B38-C42A-4CA2-9C02-1DAFFB61E511}" dt="2026-10-28T19:44:39.323" v="326"/>
          <ac:spMkLst>
            <pc:docMk/>
            <pc:sldMk cId="3375577361" sldId="4586"/>
            <ac:spMk id="11" creationId="{B5BBEFCA-137A-859B-5CB5-1D760EC09B19}"/>
          </ac:spMkLst>
        </pc:spChg>
        <pc:spChg chg="mod">
          <ac:chgData name="Sabīna Liepa" userId="59d04a2e-faa4-4ff4-a25b-9ef563bb24bb" providerId="ADAL" clId="{E2907B38-C42A-4CA2-9C02-1DAFFB61E511}" dt="2026-10-28T19:44:39.323" v="326"/>
          <ac:spMkLst>
            <pc:docMk/>
            <pc:sldMk cId="3375577361" sldId="4586"/>
            <ac:spMk id="12" creationId="{0C03C2AC-8CCE-D0D4-C237-39BF26E1CCE9}"/>
          </ac:spMkLst>
        </pc:spChg>
        <pc:spChg chg="mod">
          <ac:chgData name="Sabīna Liepa" userId="59d04a2e-faa4-4ff4-a25b-9ef563bb24bb" providerId="ADAL" clId="{E2907B38-C42A-4CA2-9C02-1DAFFB61E511}" dt="2026-10-28T19:45:50.373" v="340"/>
          <ac:spMkLst>
            <pc:docMk/>
            <pc:sldMk cId="3375577361" sldId="4586"/>
            <ac:spMk id="14" creationId="{B3921A87-D8B8-2213-45D1-18612B706416}"/>
          </ac:spMkLst>
        </pc:spChg>
        <pc:spChg chg="mod">
          <ac:chgData name="Sabīna Liepa" userId="59d04a2e-faa4-4ff4-a25b-9ef563bb24bb" providerId="ADAL" clId="{E2907B38-C42A-4CA2-9C02-1DAFFB61E511}" dt="2026-10-28T19:45:50.373" v="340"/>
          <ac:spMkLst>
            <pc:docMk/>
            <pc:sldMk cId="3375577361" sldId="4586"/>
            <ac:spMk id="15" creationId="{C95FAA0C-CB07-5DD8-3E7B-B446882E3C56}"/>
          </ac:spMkLst>
        </pc:spChg>
        <pc:spChg chg="mod">
          <ac:chgData name="Sabīna Liepa" userId="59d04a2e-faa4-4ff4-a25b-9ef563bb24bb" providerId="ADAL" clId="{E2907B38-C42A-4CA2-9C02-1DAFFB61E511}" dt="2026-10-28T19:45:50.373" v="340"/>
          <ac:spMkLst>
            <pc:docMk/>
            <pc:sldMk cId="3375577361" sldId="4586"/>
            <ac:spMk id="16" creationId="{A095C759-DFBF-E7F3-D3E5-17A83296A4BA}"/>
          </ac:spMkLst>
        </pc:spChg>
        <pc:spChg chg="mod">
          <ac:chgData name="Sabīna Liepa" userId="59d04a2e-faa4-4ff4-a25b-9ef563bb24bb" providerId="ADAL" clId="{E2907B38-C42A-4CA2-9C02-1DAFFB61E511}" dt="2026-10-28T19:45:50.373" v="340"/>
          <ac:spMkLst>
            <pc:docMk/>
            <pc:sldMk cId="3375577361" sldId="4586"/>
            <ac:spMk id="17" creationId="{C9125F8B-1014-58A5-4D9A-EAF3137C6BCE}"/>
          </ac:spMkLst>
        </pc:spChg>
        <pc:spChg chg="mod">
          <ac:chgData name="Sabīna Liepa" userId="59d04a2e-faa4-4ff4-a25b-9ef563bb24bb" providerId="ADAL" clId="{E2907B38-C42A-4CA2-9C02-1DAFFB61E511}" dt="2026-10-28T19:46:30.965" v="349"/>
          <ac:spMkLst>
            <pc:docMk/>
            <pc:sldMk cId="3375577361" sldId="4586"/>
            <ac:spMk id="19" creationId="{D69A6CB0-D417-C67C-C73D-E9BBF636A613}"/>
          </ac:spMkLst>
        </pc:spChg>
        <pc:spChg chg="mod">
          <ac:chgData name="Sabīna Liepa" userId="59d04a2e-faa4-4ff4-a25b-9ef563bb24bb" providerId="ADAL" clId="{E2907B38-C42A-4CA2-9C02-1DAFFB61E511}" dt="2026-10-28T19:46:30.965" v="349"/>
          <ac:spMkLst>
            <pc:docMk/>
            <pc:sldMk cId="3375577361" sldId="4586"/>
            <ac:spMk id="20" creationId="{7B67978B-C40C-ECBE-692C-1A439C4D358C}"/>
          </ac:spMkLst>
        </pc:spChg>
        <pc:spChg chg="mod">
          <ac:chgData name="Sabīna Liepa" userId="59d04a2e-faa4-4ff4-a25b-9ef563bb24bb" providerId="ADAL" clId="{E2907B38-C42A-4CA2-9C02-1DAFFB61E511}" dt="2026-10-28T19:46:30.965" v="349"/>
          <ac:spMkLst>
            <pc:docMk/>
            <pc:sldMk cId="3375577361" sldId="4586"/>
            <ac:spMk id="21" creationId="{47C3D3A5-FB3B-8DA2-CF38-D0FBC5699B46}"/>
          </ac:spMkLst>
        </pc:spChg>
        <pc:spChg chg="mod">
          <ac:chgData name="Sabīna Liepa" userId="59d04a2e-faa4-4ff4-a25b-9ef563bb24bb" providerId="ADAL" clId="{E2907B38-C42A-4CA2-9C02-1DAFFB61E511}" dt="2026-10-28T19:47:57.981" v="354"/>
          <ac:spMkLst>
            <pc:docMk/>
            <pc:sldMk cId="3375577361" sldId="4586"/>
            <ac:spMk id="23" creationId="{C681CFA1-992D-D68D-02DD-EF8406CFAA1D}"/>
          </ac:spMkLst>
        </pc:spChg>
        <pc:spChg chg="mod">
          <ac:chgData name="Sabīna Liepa" userId="59d04a2e-faa4-4ff4-a25b-9ef563bb24bb" providerId="ADAL" clId="{E2907B38-C42A-4CA2-9C02-1DAFFB61E511}" dt="2026-10-28T19:47:57.981" v="354"/>
          <ac:spMkLst>
            <pc:docMk/>
            <pc:sldMk cId="3375577361" sldId="4586"/>
            <ac:spMk id="24" creationId="{F58AC7C9-79E6-D5AE-582A-DAE58060B70A}"/>
          </ac:spMkLst>
        </pc:spChg>
        <pc:spChg chg="mod">
          <ac:chgData name="Sabīna Liepa" userId="59d04a2e-faa4-4ff4-a25b-9ef563bb24bb" providerId="ADAL" clId="{E2907B38-C42A-4CA2-9C02-1DAFFB61E511}" dt="2026-10-28T19:47:57.981" v="354"/>
          <ac:spMkLst>
            <pc:docMk/>
            <pc:sldMk cId="3375577361" sldId="4586"/>
            <ac:spMk id="25" creationId="{257709DD-8104-A60E-E7F3-6C0DDA0F210E}"/>
          </ac:spMkLst>
        </pc:spChg>
        <pc:spChg chg="mod">
          <ac:chgData name="Sabīna Liepa" userId="59d04a2e-faa4-4ff4-a25b-9ef563bb24bb" providerId="ADAL" clId="{E2907B38-C42A-4CA2-9C02-1DAFFB61E511}" dt="2026-10-28T19:47:57.981" v="354"/>
          <ac:spMkLst>
            <pc:docMk/>
            <pc:sldMk cId="3375577361" sldId="4586"/>
            <ac:spMk id="26" creationId="{77788D67-9D0B-01D9-7415-1E0E16A670F4}"/>
          </ac:spMkLst>
        </pc:spChg>
        <pc:grpChg chg="add del mod">
          <ac:chgData name="Sabīna Liepa" userId="59d04a2e-faa4-4ff4-a25b-9ef563bb24bb" providerId="ADAL" clId="{E2907B38-C42A-4CA2-9C02-1DAFFB61E511}" dt="2026-10-28T19:45:48.900" v="339" actId="478"/>
          <ac:grpSpMkLst>
            <pc:docMk/>
            <pc:sldMk cId="3375577361" sldId="4586"/>
            <ac:grpSpMk id="4" creationId="{48EEE6CB-146A-47EA-3FD8-A1279E731468}"/>
          </ac:grpSpMkLst>
        </pc:grpChg>
        <pc:grpChg chg="add del mod">
          <ac:chgData name="Sabīna Liepa" userId="59d04a2e-faa4-4ff4-a25b-9ef563bb24bb" providerId="ADAL" clId="{E2907B38-C42A-4CA2-9C02-1DAFFB61E511}" dt="2026-10-28T19:46:08.121" v="347" actId="478"/>
          <ac:grpSpMkLst>
            <pc:docMk/>
            <pc:sldMk cId="3375577361" sldId="4586"/>
            <ac:grpSpMk id="9" creationId="{280D4BC1-5459-444A-9848-4CF2EB0CEADF}"/>
          </ac:grpSpMkLst>
        </pc:grpChg>
        <pc:grpChg chg="add mod">
          <ac:chgData name="Sabīna Liepa" userId="59d04a2e-faa4-4ff4-a25b-9ef563bb24bb" providerId="ADAL" clId="{E2907B38-C42A-4CA2-9C02-1DAFFB61E511}" dt="2026-10-28T19:46:14.260" v="348" actId="14100"/>
          <ac:grpSpMkLst>
            <pc:docMk/>
            <pc:sldMk cId="3375577361" sldId="4586"/>
            <ac:grpSpMk id="13" creationId="{06A99683-129A-356A-DEFA-25389BC1546C}"/>
          </ac:grpSpMkLst>
        </pc:grpChg>
        <pc:grpChg chg="add mod">
          <ac:chgData name="Sabīna Liepa" userId="59d04a2e-faa4-4ff4-a25b-9ef563bb24bb" providerId="ADAL" clId="{E2907B38-C42A-4CA2-9C02-1DAFFB61E511}" dt="2026-10-28T19:48:13.937" v="358" actId="1076"/>
          <ac:grpSpMkLst>
            <pc:docMk/>
            <pc:sldMk cId="3375577361" sldId="4586"/>
            <ac:grpSpMk id="18" creationId="{D23784CD-9A0C-074F-B033-8C53E289D5B2}"/>
          </ac:grpSpMkLst>
        </pc:grpChg>
        <pc:grpChg chg="add mod">
          <ac:chgData name="Sabīna Liepa" userId="59d04a2e-faa4-4ff4-a25b-9ef563bb24bb" providerId="ADAL" clId="{E2907B38-C42A-4CA2-9C02-1DAFFB61E511}" dt="2026-10-28T19:48:33.589" v="360" actId="1076"/>
          <ac:grpSpMkLst>
            <pc:docMk/>
            <pc:sldMk cId="3375577361" sldId="4586"/>
            <ac:grpSpMk id="22" creationId="{FE367C5A-F5F0-6339-9436-7C65340B44C0}"/>
          </ac:grpSpMkLst>
        </pc:grpChg>
      </pc:sldChg>
      <pc:sldChg chg="new del">
        <pc:chgData name="Sabīna Liepa" userId="59d04a2e-faa4-4ff4-a25b-9ef563bb24bb" providerId="ADAL" clId="{E2907B38-C42A-4CA2-9C02-1DAFFB61E511}" dt="2026-10-28T18:19:59.566" v="181" actId="47"/>
        <pc:sldMkLst>
          <pc:docMk/>
          <pc:sldMk cId="3671405225" sldId="4586"/>
        </pc:sldMkLst>
      </pc:sldChg>
      <pc:sldChg chg="addSp delSp modSp new mod">
        <pc:chgData name="Sabīna Liepa" userId="59d04a2e-faa4-4ff4-a25b-9ef563bb24bb" providerId="ADAL" clId="{E2907B38-C42A-4CA2-9C02-1DAFFB61E511}" dt="2026-10-29T07:02:26.917" v="558" actId="20577"/>
        <pc:sldMkLst>
          <pc:docMk/>
          <pc:sldMk cId="2971452370" sldId="4587"/>
        </pc:sldMkLst>
        <pc:spChg chg="del">
          <ac:chgData name="Sabīna Liepa" userId="59d04a2e-faa4-4ff4-a25b-9ef563bb24bb" providerId="ADAL" clId="{E2907B38-C42A-4CA2-9C02-1DAFFB61E511}" dt="2026-10-28T19:33:10.292" v="284" actId="21"/>
          <ac:spMkLst>
            <pc:docMk/>
            <pc:sldMk cId="2971452370" sldId="4587"/>
            <ac:spMk id="2" creationId="{6F3D8E06-9D6E-3929-9D7E-EAEDEEC0734E}"/>
          </ac:spMkLst>
        </pc:spChg>
        <pc:spChg chg="del">
          <ac:chgData name="Sabīna Liepa" userId="59d04a2e-faa4-4ff4-a25b-9ef563bb24bb" providerId="ADAL" clId="{E2907B38-C42A-4CA2-9C02-1DAFFB61E511}" dt="2026-10-28T19:33:18.612" v="285" actId="21"/>
          <ac:spMkLst>
            <pc:docMk/>
            <pc:sldMk cId="2971452370" sldId="4587"/>
            <ac:spMk id="3" creationId="{AB91204E-2069-55D4-966B-4002A6A53901}"/>
          </ac:spMkLst>
        </pc:spChg>
        <pc:graphicFrameChg chg="add mod modGraphic">
          <ac:chgData name="Sabīna Liepa" userId="59d04a2e-faa4-4ff4-a25b-9ef563bb24bb" providerId="ADAL" clId="{E2907B38-C42A-4CA2-9C02-1DAFFB61E511}" dt="2026-10-29T07:02:26.917" v="558" actId="20577"/>
          <ac:graphicFrameMkLst>
            <pc:docMk/>
            <pc:sldMk cId="2971452370" sldId="4587"/>
            <ac:graphicFrameMk id="4" creationId="{70F88A9C-40FF-A76A-C479-64573C32D796}"/>
          </ac:graphicFrameMkLst>
        </pc:graphicFrameChg>
      </pc:sldChg>
      <pc:sldChg chg="new del">
        <pc:chgData name="Sabīna Liepa" userId="59d04a2e-faa4-4ff4-a25b-9ef563bb24bb" providerId="ADAL" clId="{E2907B38-C42A-4CA2-9C02-1DAFFB61E511}" dt="2026-10-28T19:54:18.157" v="405" actId="2696"/>
        <pc:sldMkLst>
          <pc:docMk/>
          <pc:sldMk cId="1663106089" sldId="4588"/>
        </pc:sldMkLst>
      </pc:sldChg>
    </pc:docChg>
  </pc:docChgLst>
  <pc:docChgLst>
    <pc:chgData name="Ilona Puide" userId="1afd746e-18fe-4479-8522-4e95109c0460" providerId="ADAL" clId="{4F331F2C-799F-4D70-9F74-27FCEE852D8B}"/>
    <pc:docChg chg="undo custSel addSld delSld modSld">
      <pc:chgData name="Ilona Puide" userId="1afd746e-18fe-4479-8522-4e95109c0460" providerId="ADAL" clId="{4F331F2C-799F-4D70-9F74-27FCEE852D8B}" dt="2026-10-27T12:37:03.348" v="291" actId="14100"/>
      <pc:docMkLst>
        <pc:docMk/>
      </pc:docMkLst>
      <pc:sldChg chg="modSp mod">
        <pc:chgData name="Ilona Puide" userId="1afd746e-18fe-4479-8522-4e95109c0460" providerId="ADAL" clId="{4F331F2C-799F-4D70-9F74-27FCEE852D8B}" dt="2026-10-22T08:18:18.705" v="6" actId="14100"/>
        <pc:sldMkLst>
          <pc:docMk/>
          <pc:sldMk cId="0" sldId="256"/>
        </pc:sldMkLst>
        <pc:spChg chg="mod">
          <ac:chgData name="Ilona Puide" userId="1afd746e-18fe-4479-8522-4e95109c0460" providerId="ADAL" clId="{4F331F2C-799F-4D70-9F74-27FCEE852D8B}" dt="2026-10-22T08:18:18.705" v="6" actId="14100"/>
          <ac:spMkLst>
            <pc:docMk/>
            <pc:sldMk cId="0" sldId="256"/>
            <ac:spMk id="4" creationId="{00000000-0000-0000-0000-000000000000}"/>
          </ac:spMkLst>
        </pc:spChg>
        <pc:spChg chg="mod">
          <ac:chgData name="Ilona Puide" userId="1afd746e-18fe-4479-8522-4e95109c0460" providerId="ADAL" clId="{4F331F2C-799F-4D70-9F74-27FCEE852D8B}" dt="2026-10-22T08:18:02.485" v="3" actId="14100"/>
          <ac:spMkLst>
            <pc:docMk/>
            <pc:sldMk cId="0" sldId="256"/>
            <ac:spMk id="5" creationId="{00000000-0000-0000-0000-000000000000}"/>
          </ac:spMkLst>
        </pc:spChg>
        <pc:spChg chg="mod">
          <ac:chgData name="Ilona Puide" userId="1afd746e-18fe-4479-8522-4e95109c0460" providerId="ADAL" clId="{4F331F2C-799F-4D70-9F74-27FCEE852D8B}" dt="2026-10-22T08:17:58.020" v="1" actId="14100"/>
          <ac:spMkLst>
            <pc:docMk/>
            <pc:sldMk cId="0" sldId="256"/>
            <ac:spMk id="6" creationId="{00000000-0000-0000-0000-000000000000}"/>
          </ac:spMkLst>
        </pc:spChg>
      </pc:sldChg>
      <pc:sldChg chg="modSp mod">
        <pc:chgData name="Ilona Puide" userId="1afd746e-18fe-4479-8522-4e95109c0460" providerId="ADAL" clId="{4F331F2C-799F-4D70-9F74-27FCEE852D8B}" dt="2026-10-22T08:31:19.010" v="81" actId="20577"/>
        <pc:sldMkLst>
          <pc:docMk/>
          <pc:sldMk cId="0" sldId="257"/>
        </pc:sldMkLst>
        <pc:spChg chg="mod">
          <ac:chgData name="Ilona Puide" userId="1afd746e-18fe-4479-8522-4e95109c0460" providerId="ADAL" clId="{4F331F2C-799F-4D70-9F74-27FCEE852D8B}" dt="2026-10-22T08:28:10.648" v="68" actId="255"/>
          <ac:spMkLst>
            <pc:docMk/>
            <pc:sldMk cId="0" sldId="257"/>
            <ac:spMk id="8" creationId="{00000000-0000-0000-0000-000000000000}"/>
          </ac:spMkLst>
        </pc:spChg>
        <pc:spChg chg="mod">
          <ac:chgData name="Ilona Puide" userId="1afd746e-18fe-4479-8522-4e95109c0460" providerId="ADAL" clId="{4F331F2C-799F-4D70-9F74-27FCEE852D8B}" dt="2026-10-22T08:28:17.113" v="69" actId="255"/>
          <ac:spMkLst>
            <pc:docMk/>
            <pc:sldMk cId="0" sldId="257"/>
            <ac:spMk id="9" creationId="{00000000-0000-0000-0000-000000000000}"/>
          </ac:spMkLst>
        </pc:spChg>
        <pc:spChg chg="mod">
          <ac:chgData name="Ilona Puide" userId="1afd746e-18fe-4479-8522-4e95109c0460" providerId="ADAL" clId="{4F331F2C-799F-4D70-9F74-27FCEE852D8B}" dt="2026-10-22T08:28:20.922" v="70" actId="255"/>
          <ac:spMkLst>
            <pc:docMk/>
            <pc:sldMk cId="0" sldId="257"/>
            <ac:spMk id="10" creationId="{00000000-0000-0000-0000-000000000000}"/>
          </ac:spMkLst>
        </pc:spChg>
        <pc:spChg chg="mod">
          <ac:chgData name="Ilona Puide" userId="1afd746e-18fe-4479-8522-4e95109c0460" providerId="ADAL" clId="{4F331F2C-799F-4D70-9F74-27FCEE852D8B}" dt="2026-10-22T08:31:19.010" v="81" actId="20577"/>
          <ac:spMkLst>
            <pc:docMk/>
            <pc:sldMk cId="0" sldId="257"/>
            <ac:spMk id="11" creationId="{00000000-0000-0000-0000-000000000000}"/>
          </ac:spMkLst>
        </pc:spChg>
        <pc:spChg chg="mod">
          <ac:chgData name="Ilona Puide" userId="1afd746e-18fe-4479-8522-4e95109c0460" providerId="ADAL" clId="{4F331F2C-799F-4D70-9F74-27FCEE852D8B}" dt="2026-10-22T08:27:30.375" v="57" actId="14100"/>
          <ac:spMkLst>
            <pc:docMk/>
            <pc:sldMk cId="0" sldId="257"/>
            <ac:spMk id="12" creationId="{00000000-0000-0000-0000-000000000000}"/>
          </ac:spMkLst>
        </pc:spChg>
      </pc:sldChg>
      <pc:sldChg chg="modSp mod">
        <pc:chgData name="Ilona Puide" userId="1afd746e-18fe-4479-8522-4e95109c0460" providerId="ADAL" clId="{4F331F2C-799F-4D70-9F74-27FCEE852D8B}" dt="2026-10-22T08:34:36.827" v="106" actId="255"/>
        <pc:sldMkLst>
          <pc:docMk/>
          <pc:sldMk cId="0" sldId="258"/>
        </pc:sldMkLst>
        <pc:spChg chg="mod">
          <ac:chgData name="Ilona Puide" userId="1afd746e-18fe-4479-8522-4e95109c0460" providerId="ADAL" clId="{4F331F2C-799F-4D70-9F74-27FCEE852D8B}" dt="2026-10-22T08:34:03.552" v="100" actId="113"/>
          <ac:spMkLst>
            <pc:docMk/>
            <pc:sldMk cId="0" sldId="258"/>
            <ac:spMk id="9" creationId="{00000000-0000-0000-0000-000000000000}"/>
          </ac:spMkLst>
        </pc:spChg>
        <pc:spChg chg="mod">
          <ac:chgData name="Ilona Puide" userId="1afd746e-18fe-4479-8522-4e95109c0460" providerId="ADAL" clId="{4F331F2C-799F-4D70-9F74-27FCEE852D8B}" dt="2026-10-22T08:33:04.454" v="92" actId="255"/>
          <ac:spMkLst>
            <pc:docMk/>
            <pc:sldMk cId="0" sldId="258"/>
            <ac:spMk id="10" creationId="{00000000-0000-0000-0000-000000000000}"/>
          </ac:spMkLst>
        </pc:spChg>
        <pc:spChg chg="mod">
          <ac:chgData name="Ilona Puide" userId="1afd746e-18fe-4479-8522-4e95109c0460" providerId="ADAL" clId="{4F331F2C-799F-4D70-9F74-27FCEE852D8B}" dt="2026-10-22T08:34:36.827" v="106" actId="255"/>
          <ac:spMkLst>
            <pc:docMk/>
            <pc:sldMk cId="0" sldId="258"/>
            <ac:spMk id="11" creationId="{00000000-0000-0000-0000-000000000000}"/>
          </ac:spMkLst>
        </pc:spChg>
        <pc:spChg chg="mod">
          <ac:chgData name="Ilona Puide" userId="1afd746e-18fe-4479-8522-4e95109c0460" providerId="ADAL" clId="{4F331F2C-799F-4D70-9F74-27FCEE852D8B}" dt="2026-10-22T08:34:29.646" v="105" actId="255"/>
          <ac:spMkLst>
            <pc:docMk/>
            <pc:sldMk cId="0" sldId="258"/>
            <ac:spMk id="13" creationId="{00000000-0000-0000-0000-000000000000}"/>
          </ac:spMkLst>
        </pc:spChg>
        <pc:spChg chg="mod">
          <ac:chgData name="Ilona Puide" userId="1afd746e-18fe-4479-8522-4e95109c0460" providerId="ADAL" clId="{4F331F2C-799F-4D70-9F74-27FCEE852D8B}" dt="2026-10-22T08:33:53.201" v="98" actId="255"/>
          <ac:spMkLst>
            <pc:docMk/>
            <pc:sldMk cId="0" sldId="258"/>
            <ac:spMk id="14" creationId="{00000000-0000-0000-0000-000000000000}"/>
          </ac:spMkLst>
        </pc:spChg>
      </pc:sldChg>
      <pc:sldChg chg="modSp mod">
        <pc:chgData name="Ilona Puide" userId="1afd746e-18fe-4479-8522-4e95109c0460" providerId="ADAL" clId="{4F331F2C-799F-4D70-9F74-27FCEE852D8B}" dt="2026-10-27T12:36:43.009" v="289" actId="790"/>
        <pc:sldMkLst>
          <pc:docMk/>
          <pc:sldMk cId="0" sldId="259"/>
        </pc:sldMkLst>
        <pc:spChg chg="mod">
          <ac:chgData name="Ilona Puide" userId="1afd746e-18fe-4479-8522-4e95109c0460" providerId="ADAL" clId="{4F331F2C-799F-4D70-9F74-27FCEE852D8B}" dt="2026-10-27T12:36:43.009" v="289" actId="790"/>
          <ac:spMkLst>
            <pc:docMk/>
            <pc:sldMk cId="0" sldId="259"/>
            <ac:spMk id="9" creationId="{00000000-0000-0000-0000-000000000000}"/>
          </ac:spMkLst>
        </pc:spChg>
        <pc:spChg chg="mod">
          <ac:chgData name="Ilona Puide" userId="1afd746e-18fe-4479-8522-4e95109c0460" providerId="ADAL" clId="{4F331F2C-799F-4D70-9F74-27FCEE852D8B}" dt="2026-10-22T08:36:09.944" v="116" actId="255"/>
          <ac:spMkLst>
            <pc:docMk/>
            <pc:sldMk cId="0" sldId="259"/>
            <ac:spMk id="10" creationId="{00000000-0000-0000-0000-000000000000}"/>
          </ac:spMkLst>
        </pc:spChg>
        <pc:spChg chg="mod">
          <ac:chgData name="Ilona Puide" userId="1afd746e-18fe-4479-8522-4e95109c0460" providerId="ADAL" clId="{4F331F2C-799F-4D70-9F74-27FCEE852D8B}" dt="2026-10-22T08:36:31.995" v="117" actId="255"/>
          <ac:spMkLst>
            <pc:docMk/>
            <pc:sldMk cId="0" sldId="259"/>
            <ac:spMk id="11" creationId="{00000000-0000-0000-0000-000000000000}"/>
          </ac:spMkLst>
        </pc:spChg>
        <pc:spChg chg="mod">
          <ac:chgData name="Ilona Puide" userId="1afd746e-18fe-4479-8522-4e95109c0460" providerId="ADAL" clId="{4F331F2C-799F-4D70-9F74-27FCEE852D8B}" dt="2026-10-22T08:35:15.124" v="112" actId="14100"/>
          <ac:spMkLst>
            <pc:docMk/>
            <pc:sldMk cId="0" sldId="259"/>
            <ac:spMk id="12" creationId="{00000000-0000-0000-0000-000000000000}"/>
          </ac:spMkLst>
        </pc:spChg>
      </pc:sldChg>
      <pc:sldChg chg="modSp mod">
        <pc:chgData name="Ilona Puide" userId="1afd746e-18fe-4479-8522-4e95109c0460" providerId="ADAL" clId="{4F331F2C-799F-4D70-9F74-27FCEE852D8B}" dt="2026-10-22T08:43:47.838" v="173" actId="14100"/>
        <pc:sldMkLst>
          <pc:docMk/>
          <pc:sldMk cId="0" sldId="260"/>
        </pc:sldMkLst>
        <pc:spChg chg="mod">
          <ac:chgData name="Ilona Puide" userId="1afd746e-18fe-4479-8522-4e95109c0460" providerId="ADAL" clId="{4F331F2C-799F-4D70-9F74-27FCEE852D8B}" dt="2026-10-22T08:40:02.017" v="143" actId="255"/>
          <ac:spMkLst>
            <pc:docMk/>
            <pc:sldMk cId="0" sldId="260"/>
            <ac:spMk id="8" creationId="{00000000-0000-0000-0000-000000000000}"/>
          </ac:spMkLst>
        </pc:spChg>
        <pc:spChg chg="mod">
          <ac:chgData name="Ilona Puide" userId="1afd746e-18fe-4479-8522-4e95109c0460" providerId="ADAL" clId="{4F331F2C-799F-4D70-9F74-27FCEE852D8B}" dt="2026-10-22T08:40:05.728" v="144" actId="255"/>
          <ac:spMkLst>
            <pc:docMk/>
            <pc:sldMk cId="0" sldId="260"/>
            <ac:spMk id="9" creationId="{00000000-0000-0000-0000-000000000000}"/>
          </ac:spMkLst>
        </pc:spChg>
        <pc:spChg chg="mod">
          <ac:chgData name="Ilona Puide" userId="1afd746e-18fe-4479-8522-4e95109c0460" providerId="ADAL" clId="{4F331F2C-799F-4D70-9F74-27FCEE852D8B}" dt="2026-10-22T08:40:12.278" v="146" actId="27636"/>
          <ac:spMkLst>
            <pc:docMk/>
            <pc:sldMk cId="0" sldId="260"/>
            <ac:spMk id="10" creationId="{00000000-0000-0000-0000-000000000000}"/>
          </ac:spMkLst>
        </pc:spChg>
        <pc:spChg chg="mod">
          <ac:chgData name="Ilona Puide" userId="1afd746e-18fe-4479-8522-4e95109c0460" providerId="ADAL" clId="{4F331F2C-799F-4D70-9F74-27FCEE852D8B}" dt="2026-10-22T08:43:12.851" v="168" actId="27636"/>
          <ac:spMkLst>
            <pc:docMk/>
            <pc:sldMk cId="0" sldId="260"/>
            <ac:spMk id="11" creationId="{00000000-0000-0000-0000-000000000000}"/>
          </ac:spMkLst>
        </pc:spChg>
        <pc:spChg chg="mod">
          <ac:chgData name="Ilona Puide" userId="1afd746e-18fe-4479-8522-4e95109c0460" providerId="ADAL" clId="{4F331F2C-799F-4D70-9F74-27FCEE852D8B}" dt="2026-10-22T08:43:32.113" v="170" actId="14100"/>
          <ac:spMkLst>
            <pc:docMk/>
            <pc:sldMk cId="0" sldId="260"/>
            <ac:spMk id="12" creationId="{00000000-0000-0000-0000-000000000000}"/>
          </ac:spMkLst>
        </pc:spChg>
        <pc:spChg chg="mod">
          <ac:chgData name="Ilona Puide" userId="1afd746e-18fe-4479-8522-4e95109c0460" providerId="ADAL" clId="{4F331F2C-799F-4D70-9F74-27FCEE852D8B}" dt="2026-10-22T08:39:41.863" v="139" actId="255"/>
          <ac:spMkLst>
            <pc:docMk/>
            <pc:sldMk cId="0" sldId="260"/>
            <ac:spMk id="13" creationId="{00000000-0000-0000-0000-000000000000}"/>
          </ac:spMkLst>
        </pc:spChg>
        <pc:spChg chg="mod">
          <ac:chgData name="Ilona Puide" userId="1afd746e-18fe-4479-8522-4e95109c0460" providerId="ADAL" clId="{4F331F2C-799F-4D70-9F74-27FCEE852D8B}" dt="2026-10-22T08:43:41.154" v="171" actId="14100"/>
          <ac:spMkLst>
            <pc:docMk/>
            <pc:sldMk cId="0" sldId="260"/>
            <ac:spMk id="14" creationId="{00000000-0000-0000-0000-000000000000}"/>
          </ac:spMkLst>
        </pc:spChg>
        <pc:spChg chg="mod">
          <ac:chgData name="Ilona Puide" userId="1afd746e-18fe-4479-8522-4e95109c0460" providerId="ADAL" clId="{4F331F2C-799F-4D70-9F74-27FCEE852D8B}" dt="2026-10-22T08:43:47.838" v="173" actId="14100"/>
          <ac:spMkLst>
            <pc:docMk/>
            <pc:sldMk cId="0" sldId="260"/>
            <ac:spMk id="15" creationId="{00000000-0000-0000-0000-000000000000}"/>
          </ac:spMkLst>
        </pc:spChg>
        <pc:spChg chg="mod">
          <ac:chgData name="Ilona Puide" userId="1afd746e-18fe-4479-8522-4e95109c0460" providerId="ADAL" clId="{4F331F2C-799F-4D70-9F74-27FCEE852D8B}" dt="2026-10-22T08:41:06.802" v="156" actId="255"/>
          <ac:spMkLst>
            <pc:docMk/>
            <pc:sldMk cId="0" sldId="260"/>
            <ac:spMk id="16" creationId="{00000000-0000-0000-0000-000000000000}"/>
          </ac:spMkLst>
        </pc:spChg>
        <pc:spChg chg="mod">
          <ac:chgData name="Ilona Puide" userId="1afd746e-18fe-4479-8522-4e95109c0460" providerId="ADAL" clId="{4F331F2C-799F-4D70-9F74-27FCEE852D8B}" dt="2026-10-22T08:40:42.989" v="150" actId="14100"/>
          <ac:spMkLst>
            <pc:docMk/>
            <pc:sldMk cId="0" sldId="260"/>
            <ac:spMk id="17" creationId="{00000000-0000-0000-0000-000000000000}"/>
          </ac:spMkLst>
        </pc:spChg>
      </pc:sldChg>
      <pc:sldChg chg="modSp mod">
        <pc:chgData name="Ilona Puide" userId="1afd746e-18fe-4479-8522-4e95109c0460" providerId="ADAL" clId="{4F331F2C-799F-4D70-9F74-27FCEE852D8B}" dt="2026-10-27T12:28:52.032" v="280" actId="790"/>
        <pc:sldMkLst>
          <pc:docMk/>
          <pc:sldMk cId="0" sldId="261"/>
        </pc:sldMkLst>
        <pc:spChg chg="mod">
          <ac:chgData name="Ilona Puide" userId="1afd746e-18fe-4479-8522-4e95109c0460" providerId="ADAL" clId="{4F331F2C-799F-4D70-9F74-27FCEE852D8B}" dt="2026-10-27T12:28:01.598" v="272" actId="14100"/>
          <ac:spMkLst>
            <pc:docMk/>
            <pc:sldMk cId="0" sldId="261"/>
            <ac:spMk id="8" creationId="{00000000-0000-0000-0000-000000000000}"/>
          </ac:spMkLst>
        </pc:spChg>
        <pc:spChg chg="mod">
          <ac:chgData name="Ilona Puide" userId="1afd746e-18fe-4479-8522-4e95109c0460" providerId="ADAL" clId="{4F331F2C-799F-4D70-9F74-27FCEE852D8B}" dt="2026-10-27T12:28:04.959" v="273" actId="1076"/>
          <ac:spMkLst>
            <pc:docMk/>
            <pc:sldMk cId="0" sldId="261"/>
            <ac:spMk id="9" creationId="{00000000-0000-0000-0000-000000000000}"/>
          </ac:spMkLst>
        </pc:spChg>
        <pc:spChg chg="mod">
          <ac:chgData name="Ilona Puide" userId="1afd746e-18fe-4479-8522-4e95109c0460" providerId="ADAL" clId="{4F331F2C-799F-4D70-9F74-27FCEE852D8B}" dt="2026-10-27T12:28:32.048" v="278" actId="790"/>
          <ac:spMkLst>
            <pc:docMk/>
            <pc:sldMk cId="0" sldId="261"/>
            <ac:spMk id="10" creationId="{00000000-0000-0000-0000-000000000000}"/>
          </ac:spMkLst>
        </pc:spChg>
        <pc:spChg chg="mod">
          <ac:chgData name="Ilona Puide" userId="1afd746e-18fe-4479-8522-4e95109c0460" providerId="ADAL" clId="{4F331F2C-799F-4D70-9F74-27FCEE852D8B}" dt="2026-10-27T12:28:11.771" v="275" actId="1076"/>
          <ac:spMkLst>
            <pc:docMk/>
            <pc:sldMk cId="0" sldId="261"/>
            <ac:spMk id="11" creationId="{00000000-0000-0000-0000-000000000000}"/>
          </ac:spMkLst>
        </pc:spChg>
        <pc:spChg chg="mod">
          <ac:chgData name="Ilona Puide" userId="1afd746e-18fe-4479-8522-4e95109c0460" providerId="ADAL" clId="{4F331F2C-799F-4D70-9F74-27FCEE852D8B}" dt="2026-10-27T12:28:52.032" v="280" actId="790"/>
          <ac:spMkLst>
            <pc:docMk/>
            <pc:sldMk cId="0" sldId="261"/>
            <ac:spMk id="12" creationId="{00000000-0000-0000-0000-000000000000}"/>
          </ac:spMkLst>
        </pc:spChg>
        <pc:spChg chg="mod">
          <ac:chgData name="Ilona Puide" userId="1afd746e-18fe-4479-8522-4e95109c0460" providerId="ADAL" clId="{4F331F2C-799F-4D70-9F74-27FCEE852D8B}" dt="2026-10-27T12:28:41.379" v="279" actId="790"/>
          <ac:spMkLst>
            <pc:docMk/>
            <pc:sldMk cId="0" sldId="261"/>
            <ac:spMk id="13" creationId="{00000000-0000-0000-0000-000000000000}"/>
          </ac:spMkLst>
        </pc:spChg>
        <pc:spChg chg="mod">
          <ac:chgData name="Ilona Puide" userId="1afd746e-18fe-4479-8522-4e95109c0460" providerId="ADAL" clId="{4F331F2C-799F-4D70-9F74-27FCEE852D8B}" dt="2026-10-22T08:44:16.207" v="177" actId="255"/>
          <ac:spMkLst>
            <pc:docMk/>
            <pc:sldMk cId="0" sldId="261"/>
            <ac:spMk id="14" creationId="{00000000-0000-0000-0000-000000000000}"/>
          </ac:spMkLst>
        </pc:spChg>
      </pc:sldChg>
      <pc:sldChg chg="modSp mod">
        <pc:chgData name="Ilona Puide" userId="1afd746e-18fe-4479-8522-4e95109c0460" providerId="ADAL" clId="{4F331F2C-799F-4D70-9F74-27FCEE852D8B}" dt="2026-10-22T08:46:08.911" v="201" actId="255"/>
        <pc:sldMkLst>
          <pc:docMk/>
          <pc:sldMk cId="0" sldId="262"/>
        </pc:sldMkLst>
        <pc:spChg chg="mod">
          <ac:chgData name="Ilona Puide" userId="1afd746e-18fe-4479-8522-4e95109c0460" providerId="ADAL" clId="{4F331F2C-799F-4D70-9F74-27FCEE852D8B}" dt="2026-10-22T08:46:00.900" v="200" actId="255"/>
          <ac:spMkLst>
            <pc:docMk/>
            <pc:sldMk cId="0" sldId="262"/>
            <ac:spMk id="9" creationId="{00000000-0000-0000-0000-000000000000}"/>
          </ac:spMkLst>
        </pc:spChg>
        <pc:spChg chg="mod">
          <ac:chgData name="Ilona Puide" userId="1afd746e-18fe-4479-8522-4e95109c0460" providerId="ADAL" clId="{4F331F2C-799F-4D70-9F74-27FCEE852D8B}" dt="2026-10-22T08:45:56.190" v="199" actId="255"/>
          <ac:spMkLst>
            <pc:docMk/>
            <pc:sldMk cId="0" sldId="262"/>
            <ac:spMk id="11" creationId="{00000000-0000-0000-0000-000000000000}"/>
          </ac:spMkLst>
        </pc:spChg>
        <pc:spChg chg="mod">
          <ac:chgData name="Ilona Puide" userId="1afd746e-18fe-4479-8522-4e95109c0460" providerId="ADAL" clId="{4F331F2C-799F-4D70-9F74-27FCEE852D8B}" dt="2026-10-22T08:45:51.473" v="198" actId="255"/>
          <ac:spMkLst>
            <pc:docMk/>
            <pc:sldMk cId="0" sldId="262"/>
            <ac:spMk id="13" creationId="{00000000-0000-0000-0000-000000000000}"/>
          </ac:spMkLst>
        </pc:spChg>
        <pc:spChg chg="mod">
          <ac:chgData name="Ilona Puide" userId="1afd746e-18fe-4479-8522-4e95109c0460" providerId="ADAL" clId="{4F331F2C-799F-4D70-9F74-27FCEE852D8B}" dt="2026-10-22T08:46:08.911" v="201" actId="255"/>
          <ac:spMkLst>
            <pc:docMk/>
            <pc:sldMk cId="0" sldId="262"/>
            <ac:spMk id="15" creationId="{00000000-0000-0000-0000-000000000000}"/>
          </ac:spMkLst>
        </pc:spChg>
      </pc:sldChg>
      <pc:sldChg chg="modSp mod">
        <pc:chgData name="Ilona Puide" userId="1afd746e-18fe-4479-8522-4e95109c0460" providerId="ADAL" clId="{4F331F2C-799F-4D70-9F74-27FCEE852D8B}" dt="2026-10-27T12:30:08.052" v="283" actId="1076"/>
        <pc:sldMkLst>
          <pc:docMk/>
          <pc:sldMk cId="0" sldId="263"/>
        </pc:sldMkLst>
        <pc:spChg chg="mod">
          <ac:chgData name="Ilona Puide" userId="1afd746e-18fe-4479-8522-4e95109c0460" providerId="ADAL" clId="{4F331F2C-799F-4D70-9F74-27FCEE852D8B}" dt="2026-10-22T08:46:55.988" v="209" actId="255"/>
          <ac:spMkLst>
            <pc:docMk/>
            <pc:sldMk cId="0" sldId="263"/>
            <ac:spMk id="8" creationId="{00000000-0000-0000-0000-000000000000}"/>
          </ac:spMkLst>
        </pc:spChg>
        <pc:spChg chg="mod">
          <ac:chgData name="Ilona Puide" userId="1afd746e-18fe-4479-8522-4e95109c0460" providerId="ADAL" clId="{4F331F2C-799F-4D70-9F74-27FCEE852D8B}" dt="2026-10-22T08:46:40.380" v="206" actId="255"/>
          <ac:spMkLst>
            <pc:docMk/>
            <pc:sldMk cId="0" sldId="263"/>
            <ac:spMk id="9" creationId="{00000000-0000-0000-0000-000000000000}"/>
          </ac:spMkLst>
        </pc:spChg>
        <pc:spChg chg="mod">
          <ac:chgData name="Ilona Puide" userId="1afd746e-18fe-4479-8522-4e95109c0460" providerId="ADAL" clId="{4F331F2C-799F-4D70-9F74-27FCEE852D8B}" dt="2026-10-22T08:46:45.302" v="207" actId="255"/>
          <ac:spMkLst>
            <pc:docMk/>
            <pc:sldMk cId="0" sldId="263"/>
            <ac:spMk id="10" creationId="{00000000-0000-0000-0000-000000000000}"/>
          </ac:spMkLst>
        </pc:spChg>
        <pc:spChg chg="mod">
          <ac:chgData name="Ilona Puide" userId="1afd746e-18fe-4479-8522-4e95109c0460" providerId="ADAL" clId="{4F331F2C-799F-4D70-9F74-27FCEE852D8B}" dt="2026-10-22T08:46:49.050" v="208" actId="255"/>
          <ac:spMkLst>
            <pc:docMk/>
            <pc:sldMk cId="0" sldId="263"/>
            <ac:spMk id="11" creationId="{00000000-0000-0000-0000-000000000000}"/>
          </ac:spMkLst>
        </pc:spChg>
        <pc:spChg chg="mod">
          <ac:chgData name="Ilona Puide" userId="1afd746e-18fe-4479-8522-4e95109c0460" providerId="ADAL" clId="{4F331F2C-799F-4D70-9F74-27FCEE852D8B}" dt="2026-10-27T12:30:03.099" v="281" actId="1076"/>
          <ac:spMkLst>
            <pc:docMk/>
            <pc:sldMk cId="0" sldId="263"/>
            <ac:spMk id="12" creationId="{00000000-0000-0000-0000-000000000000}"/>
          </ac:spMkLst>
        </pc:spChg>
        <pc:spChg chg="mod">
          <ac:chgData name="Ilona Puide" userId="1afd746e-18fe-4479-8522-4e95109c0460" providerId="ADAL" clId="{4F331F2C-799F-4D70-9F74-27FCEE852D8B}" dt="2026-10-27T12:30:08.052" v="283" actId="1076"/>
          <ac:spMkLst>
            <pc:docMk/>
            <pc:sldMk cId="0" sldId="263"/>
            <ac:spMk id="13" creationId="{00000000-0000-0000-0000-000000000000}"/>
          </ac:spMkLst>
        </pc:spChg>
        <pc:spChg chg="mod">
          <ac:chgData name="Ilona Puide" userId="1afd746e-18fe-4479-8522-4e95109c0460" providerId="ADAL" clId="{4F331F2C-799F-4D70-9F74-27FCEE852D8B}" dt="2026-10-22T08:46:34.410" v="205" actId="255"/>
          <ac:spMkLst>
            <pc:docMk/>
            <pc:sldMk cId="0" sldId="263"/>
            <ac:spMk id="14" creationId="{00000000-0000-0000-0000-000000000000}"/>
          </ac:spMkLst>
        </pc:spChg>
      </pc:sldChg>
      <pc:sldChg chg="modSp mod">
        <pc:chgData name="Ilona Puide" userId="1afd746e-18fe-4479-8522-4e95109c0460" providerId="ADAL" clId="{4F331F2C-799F-4D70-9F74-27FCEE852D8B}" dt="2026-10-27T12:37:03.348" v="291" actId="14100"/>
        <pc:sldMkLst>
          <pc:docMk/>
          <pc:sldMk cId="0" sldId="264"/>
        </pc:sldMkLst>
        <pc:spChg chg="mod">
          <ac:chgData name="Ilona Puide" userId="1afd746e-18fe-4479-8522-4e95109c0460" providerId="ADAL" clId="{4F331F2C-799F-4D70-9F74-27FCEE852D8B}" dt="2026-10-22T08:47:05.647" v="210" actId="255"/>
          <ac:spMkLst>
            <pc:docMk/>
            <pc:sldMk cId="0" sldId="264"/>
            <ac:spMk id="8" creationId="{00000000-0000-0000-0000-000000000000}"/>
          </ac:spMkLst>
        </pc:spChg>
        <pc:spChg chg="mod">
          <ac:chgData name="Ilona Puide" userId="1afd746e-18fe-4479-8522-4e95109c0460" providerId="ADAL" clId="{4F331F2C-799F-4D70-9F74-27FCEE852D8B}" dt="2026-10-27T12:30:57.705" v="285" actId="14100"/>
          <ac:spMkLst>
            <pc:docMk/>
            <pc:sldMk cId="0" sldId="264"/>
            <ac:spMk id="9" creationId="{00000000-0000-0000-0000-000000000000}"/>
          </ac:spMkLst>
        </pc:spChg>
        <pc:spChg chg="mod">
          <ac:chgData name="Ilona Puide" userId="1afd746e-18fe-4479-8522-4e95109c0460" providerId="ADAL" clId="{4F331F2C-799F-4D70-9F74-27FCEE852D8B}" dt="2026-10-22T08:47:11.780" v="211" actId="255"/>
          <ac:spMkLst>
            <pc:docMk/>
            <pc:sldMk cId="0" sldId="264"/>
            <ac:spMk id="10" creationId="{00000000-0000-0000-0000-000000000000}"/>
          </ac:spMkLst>
        </pc:spChg>
        <pc:spChg chg="mod">
          <ac:chgData name="Ilona Puide" userId="1afd746e-18fe-4479-8522-4e95109c0460" providerId="ADAL" clId="{4F331F2C-799F-4D70-9F74-27FCEE852D8B}" dt="2026-10-27T12:37:03.348" v="291" actId="14100"/>
          <ac:spMkLst>
            <pc:docMk/>
            <pc:sldMk cId="0" sldId="264"/>
            <ac:spMk id="11" creationId="{00000000-0000-0000-0000-000000000000}"/>
          </ac:spMkLst>
        </pc:spChg>
        <pc:spChg chg="mod">
          <ac:chgData name="Ilona Puide" userId="1afd746e-18fe-4479-8522-4e95109c0460" providerId="ADAL" clId="{4F331F2C-799F-4D70-9F74-27FCEE852D8B}" dt="2026-10-22T08:47:16.326" v="213" actId="27636"/>
          <ac:spMkLst>
            <pc:docMk/>
            <pc:sldMk cId="0" sldId="264"/>
            <ac:spMk id="12" creationId="{00000000-0000-0000-0000-000000000000}"/>
          </ac:spMkLst>
        </pc:spChg>
        <pc:spChg chg="mod">
          <ac:chgData name="Ilona Puide" userId="1afd746e-18fe-4479-8522-4e95109c0460" providerId="ADAL" clId="{4F331F2C-799F-4D70-9F74-27FCEE852D8B}" dt="2026-10-27T12:31:23.983" v="288" actId="790"/>
          <ac:spMkLst>
            <pc:docMk/>
            <pc:sldMk cId="0" sldId="264"/>
            <ac:spMk id="13" creationId="{00000000-0000-0000-0000-000000000000}"/>
          </ac:spMkLst>
        </pc:spChg>
        <pc:spChg chg="mod">
          <ac:chgData name="Ilona Puide" userId="1afd746e-18fe-4479-8522-4e95109c0460" providerId="ADAL" clId="{4F331F2C-799F-4D70-9F74-27FCEE852D8B}" dt="2026-10-22T08:47:35.021" v="215" actId="255"/>
          <ac:spMkLst>
            <pc:docMk/>
            <pc:sldMk cId="0" sldId="264"/>
            <ac:spMk id="14" creationId="{00000000-0000-0000-0000-000000000000}"/>
          </ac:spMkLst>
        </pc:spChg>
      </pc:sldChg>
      <pc:sldChg chg="modSp mod">
        <pc:chgData name="Ilona Puide" userId="1afd746e-18fe-4479-8522-4e95109c0460" providerId="ADAL" clId="{4F331F2C-799F-4D70-9F74-27FCEE852D8B}" dt="2026-10-22T08:49:27.877" v="228" actId="255"/>
        <pc:sldMkLst>
          <pc:docMk/>
          <pc:sldMk cId="0" sldId="265"/>
        </pc:sldMkLst>
        <pc:spChg chg="mod">
          <ac:chgData name="Ilona Puide" userId="1afd746e-18fe-4479-8522-4e95109c0460" providerId="ADAL" clId="{4F331F2C-799F-4D70-9F74-27FCEE852D8B}" dt="2026-10-22T08:49:21.203" v="227" actId="255"/>
          <ac:spMkLst>
            <pc:docMk/>
            <pc:sldMk cId="0" sldId="265"/>
            <ac:spMk id="9" creationId="{00000000-0000-0000-0000-000000000000}"/>
          </ac:spMkLst>
        </pc:spChg>
        <pc:spChg chg="mod">
          <ac:chgData name="Ilona Puide" userId="1afd746e-18fe-4479-8522-4e95109c0460" providerId="ADAL" clId="{4F331F2C-799F-4D70-9F74-27FCEE852D8B}" dt="2026-10-22T08:49:27.877" v="228" actId="255"/>
          <ac:spMkLst>
            <pc:docMk/>
            <pc:sldMk cId="0" sldId="265"/>
            <ac:spMk id="10" creationId="{00000000-0000-0000-0000-000000000000}"/>
          </ac:spMkLst>
        </pc:spChg>
        <pc:spChg chg="mod">
          <ac:chgData name="Ilona Puide" userId="1afd746e-18fe-4479-8522-4e95109c0460" providerId="ADAL" clId="{4F331F2C-799F-4D70-9F74-27FCEE852D8B}" dt="2026-10-22T08:48:18.373" v="222" actId="207"/>
          <ac:spMkLst>
            <pc:docMk/>
            <pc:sldMk cId="0" sldId="265"/>
            <ac:spMk id="13" creationId="{00000000-0000-0000-0000-000000000000}"/>
          </ac:spMkLst>
        </pc:spChg>
        <pc:spChg chg="mod">
          <ac:chgData name="Ilona Puide" userId="1afd746e-18fe-4479-8522-4e95109c0460" providerId="ADAL" clId="{4F331F2C-799F-4D70-9F74-27FCEE852D8B}" dt="2026-10-22T08:48:37.478" v="226" actId="255"/>
          <ac:spMkLst>
            <pc:docMk/>
            <pc:sldMk cId="0" sldId="265"/>
            <ac:spMk id="14" creationId="{00000000-0000-0000-0000-000000000000}"/>
          </ac:spMkLst>
        </pc:spChg>
      </pc:sldChg>
      <pc:sldChg chg="modSp mod">
        <pc:chgData name="Ilona Puide" userId="1afd746e-18fe-4479-8522-4e95109c0460" providerId="ADAL" clId="{4F331F2C-799F-4D70-9F74-27FCEE852D8B}" dt="2026-10-22T08:50:21.144" v="236" actId="113"/>
        <pc:sldMkLst>
          <pc:docMk/>
          <pc:sldMk cId="0" sldId="266"/>
        </pc:sldMkLst>
        <pc:spChg chg="mod">
          <ac:chgData name="Ilona Puide" userId="1afd746e-18fe-4479-8522-4e95109c0460" providerId="ADAL" clId="{4F331F2C-799F-4D70-9F74-27FCEE852D8B}" dt="2026-10-22T08:50:08.901" v="232" actId="14100"/>
          <ac:spMkLst>
            <pc:docMk/>
            <pc:sldMk cId="0" sldId="266"/>
            <ac:spMk id="8" creationId="{00000000-0000-0000-0000-000000000000}"/>
          </ac:spMkLst>
        </pc:spChg>
        <pc:spChg chg="mod">
          <ac:chgData name="Ilona Puide" userId="1afd746e-18fe-4479-8522-4e95109c0460" providerId="ADAL" clId="{4F331F2C-799F-4D70-9F74-27FCEE852D8B}" dt="2026-10-22T08:50:21.144" v="236" actId="113"/>
          <ac:spMkLst>
            <pc:docMk/>
            <pc:sldMk cId="0" sldId="266"/>
            <ac:spMk id="9" creationId="{00000000-0000-0000-0000-000000000000}"/>
          </ac:spMkLst>
        </pc:spChg>
        <pc:spChg chg="mod">
          <ac:chgData name="Ilona Puide" userId="1afd746e-18fe-4479-8522-4e95109c0460" providerId="ADAL" clId="{4F331F2C-799F-4D70-9F74-27FCEE852D8B}" dt="2026-10-22T08:50:14.997" v="235" actId="14100"/>
          <ac:spMkLst>
            <pc:docMk/>
            <pc:sldMk cId="0" sldId="266"/>
            <ac:spMk id="10" creationId="{00000000-0000-0000-0000-000000000000}"/>
          </ac:spMkLst>
        </pc:spChg>
      </pc:sldChg>
      <pc:sldChg chg="modSp mod">
        <pc:chgData name="Ilona Puide" userId="1afd746e-18fe-4479-8522-4e95109c0460" providerId="ADAL" clId="{4F331F2C-799F-4D70-9F74-27FCEE852D8B}" dt="2026-10-22T08:50:58.381" v="242" actId="255"/>
        <pc:sldMkLst>
          <pc:docMk/>
          <pc:sldMk cId="0" sldId="268"/>
        </pc:sldMkLst>
        <pc:spChg chg="mod">
          <ac:chgData name="Ilona Puide" userId="1afd746e-18fe-4479-8522-4e95109c0460" providerId="ADAL" clId="{4F331F2C-799F-4D70-9F74-27FCEE852D8B}" dt="2026-10-22T08:50:35.268" v="237" actId="255"/>
          <ac:spMkLst>
            <pc:docMk/>
            <pc:sldMk cId="0" sldId="268"/>
            <ac:spMk id="8" creationId="{00000000-0000-0000-0000-000000000000}"/>
          </ac:spMkLst>
        </pc:spChg>
        <pc:spChg chg="mod">
          <ac:chgData name="Ilona Puide" userId="1afd746e-18fe-4479-8522-4e95109c0460" providerId="ADAL" clId="{4F331F2C-799F-4D70-9F74-27FCEE852D8B}" dt="2026-10-22T08:50:39.068" v="238" actId="255"/>
          <ac:spMkLst>
            <pc:docMk/>
            <pc:sldMk cId="0" sldId="268"/>
            <ac:spMk id="10" creationId="{00000000-0000-0000-0000-000000000000}"/>
          </ac:spMkLst>
        </pc:spChg>
        <pc:spChg chg="mod">
          <ac:chgData name="Ilona Puide" userId="1afd746e-18fe-4479-8522-4e95109c0460" providerId="ADAL" clId="{4F331F2C-799F-4D70-9F74-27FCEE852D8B}" dt="2026-10-22T08:50:43.917" v="239" actId="255"/>
          <ac:spMkLst>
            <pc:docMk/>
            <pc:sldMk cId="0" sldId="268"/>
            <ac:spMk id="12" creationId="{00000000-0000-0000-0000-000000000000}"/>
          </ac:spMkLst>
        </pc:spChg>
        <pc:spChg chg="mod">
          <ac:chgData name="Ilona Puide" userId="1afd746e-18fe-4479-8522-4e95109c0460" providerId="ADAL" clId="{4F331F2C-799F-4D70-9F74-27FCEE852D8B}" dt="2026-10-22T08:50:52.482" v="241" actId="255"/>
          <ac:spMkLst>
            <pc:docMk/>
            <pc:sldMk cId="0" sldId="268"/>
            <ac:spMk id="13" creationId="{00000000-0000-0000-0000-000000000000}"/>
          </ac:spMkLst>
        </pc:spChg>
        <pc:spChg chg="mod">
          <ac:chgData name="Ilona Puide" userId="1afd746e-18fe-4479-8522-4e95109c0460" providerId="ADAL" clId="{4F331F2C-799F-4D70-9F74-27FCEE852D8B}" dt="2026-10-22T08:50:58.381" v="242" actId="255"/>
          <ac:spMkLst>
            <pc:docMk/>
            <pc:sldMk cId="0" sldId="268"/>
            <ac:spMk id="14" creationId="{00000000-0000-0000-0000-000000000000}"/>
          </ac:spMkLst>
        </pc:spChg>
      </pc:sldChg>
      <pc:sldChg chg="modSp add mod setBg">
        <pc:chgData name="Ilona Puide" userId="1afd746e-18fe-4479-8522-4e95109c0460" providerId="ADAL" clId="{4F331F2C-799F-4D70-9F74-27FCEE852D8B}" dt="2026-10-22T08:54:21.549" v="246" actId="255"/>
        <pc:sldMkLst>
          <pc:docMk/>
          <pc:sldMk cId="0" sldId="270"/>
        </pc:sldMkLst>
        <pc:spChg chg="mod">
          <ac:chgData name="Ilona Puide" userId="1afd746e-18fe-4479-8522-4e95109c0460" providerId="ADAL" clId="{4F331F2C-799F-4D70-9F74-27FCEE852D8B}" dt="2026-10-22T08:54:21.549" v="246" actId="255"/>
          <ac:spMkLst>
            <pc:docMk/>
            <pc:sldMk cId="0" sldId="270"/>
            <ac:spMk id="8" creationId="{00000000-0000-0000-0000-000000000000}"/>
          </ac:spMkLst>
        </pc:spChg>
        <pc:spChg chg="mod">
          <ac:chgData name="Ilona Puide" userId="1afd746e-18fe-4479-8522-4e95109c0460" providerId="ADAL" clId="{4F331F2C-799F-4D70-9F74-27FCEE852D8B}" dt="2026-10-22T08:54:11.359" v="245" actId="255"/>
          <ac:spMkLst>
            <pc:docMk/>
            <pc:sldMk cId="0" sldId="270"/>
            <ac:spMk id="1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485253"/>
      </p:ext>
    </p:extLst>
  </p:cSld>
  <p:clrMap bg1="lt1" tx1="dk1" bg2="lt2" tx2="dk2" accent1="accent1" accent2="accent2" accent3="accent3" accent4="accent4" accent5="accent5" accent6="accent6" hlink="hlink" folHlink="folHlink"/>
  <p:notesStyle>
    <a:lvl1pPr marL="0" algn="l" defTabSz="914400" rtl="0" eaLnBrk="1" latinLnBrk="0" hangingPunct="1">
      <a:defRPr lang="lv-LV" sz="1200" kern="1200" noProof="1">
        <a:solidFill>
          <a:schemeClr val="tx1"/>
        </a:solidFill>
        <a:latin typeface="+mn-lt"/>
        <a:ea typeface="+mn-ea"/>
        <a:cs typeface="+mn-cs"/>
      </a:defRPr>
    </a:lvl1pPr>
    <a:lvl2pPr marL="457200" algn="l" defTabSz="914400" rtl="0" eaLnBrk="1" latinLnBrk="0" hangingPunct="1">
      <a:defRPr lang="lv-LV" sz="1200" kern="1200" noProof="1">
        <a:solidFill>
          <a:schemeClr val="tx1"/>
        </a:solidFill>
        <a:latin typeface="+mn-lt"/>
        <a:ea typeface="+mn-ea"/>
        <a:cs typeface="+mn-cs"/>
      </a:defRPr>
    </a:lvl2pPr>
    <a:lvl3pPr marL="914400" algn="l" defTabSz="914400" rtl="0" eaLnBrk="1" latinLnBrk="0" hangingPunct="1">
      <a:defRPr lang="lv-LV" sz="1200" kern="1200" noProof="1">
        <a:solidFill>
          <a:schemeClr val="tx1"/>
        </a:solidFill>
        <a:latin typeface="+mn-lt"/>
        <a:ea typeface="+mn-ea"/>
        <a:cs typeface="+mn-cs"/>
      </a:defRPr>
    </a:lvl3pPr>
    <a:lvl4pPr marL="1371600" algn="l" defTabSz="914400" rtl="0" eaLnBrk="1" latinLnBrk="0" hangingPunct="1">
      <a:defRPr lang="lv-LV" sz="1200" kern="1200" noProof="1">
        <a:solidFill>
          <a:schemeClr val="tx1"/>
        </a:solidFill>
        <a:latin typeface="+mn-lt"/>
        <a:ea typeface="+mn-ea"/>
        <a:cs typeface="+mn-cs"/>
      </a:defRPr>
    </a:lvl4pPr>
    <a:lvl5pPr marL="1828800" algn="l" defTabSz="914400" rtl="0" eaLnBrk="1" latinLnBrk="0" hangingPunct="1">
      <a:defRPr lang="lv-LV" sz="1200" kern="1200" noProof="1">
        <a:solidFill>
          <a:schemeClr val="tx1"/>
        </a:solidFill>
        <a:latin typeface="+mn-lt"/>
        <a:ea typeface="+mn-ea"/>
        <a:cs typeface="+mn-cs"/>
      </a:defRPr>
    </a:lvl5pPr>
    <a:lvl6pPr marL="2286000" algn="l" defTabSz="914400" rtl="0" eaLnBrk="1" latinLnBrk="0" hangingPunct="1">
      <a:defRPr lang="lv-LV" sz="1200" kern="1200" noProof="1">
        <a:solidFill>
          <a:schemeClr val="tx1"/>
        </a:solidFill>
        <a:latin typeface="+mn-lt"/>
        <a:ea typeface="+mn-ea"/>
        <a:cs typeface="+mn-cs"/>
      </a:defRPr>
    </a:lvl6pPr>
    <a:lvl7pPr marL="2743200" algn="l" defTabSz="914400" rtl="0" eaLnBrk="1" latinLnBrk="0" hangingPunct="1">
      <a:defRPr lang="lv-LV" sz="1200" kern="1200" noProof="1">
        <a:solidFill>
          <a:schemeClr val="tx1"/>
        </a:solidFill>
        <a:latin typeface="+mn-lt"/>
        <a:ea typeface="+mn-ea"/>
        <a:cs typeface="+mn-cs"/>
      </a:defRPr>
    </a:lvl7pPr>
    <a:lvl8pPr marL="3200400" algn="l" defTabSz="914400" rtl="0" eaLnBrk="1" latinLnBrk="0" hangingPunct="1">
      <a:defRPr lang="lv-LV" sz="1200" kern="1200" noProof="1">
        <a:solidFill>
          <a:schemeClr val="tx1"/>
        </a:solidFill>
        <a:latin typeface="+mn-lt"/>
        <a:ea typeface="+mn-ea"/>
        <a:cs typeface="+mn-cs"/>
      </a:defRPr>
    </a:lvl8pPr>
    <a:lvl9pPr marL="3657600" algn="l" defTabSz="914400" rtl="0" eaLnBrk="1" latinLnBrk="0" hangingPunct="1">
      <a:defRPr lang="lv-LV" sz="1200" kern="1200" noProof="1">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Tituls
Sagatavots pēc iesniegtās satura prezentācijas titulslīdes un VARAM noformējuma parauga.
[Avoti]
- Lietotāja iesniegtā prezentācija par aktuālajiem jautājumiem sociālo pakalpojumu jomā.
- Lietotāja iesniegtais VARAM prezentācijas noformējuma paraugs (krāsu palete, Verdana burtveidols, logo un apakšējā krāsu josla).</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1</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Pašvaldības pienākumi
Slaida saturs saglabā pienākumus: sociālais darbs, resursu plānošana, pieejama vide, dzīvesvietas princips, mērķis un vietējā līmeņa atbildība.
[Avoti]
- Lietotāja iesniegtā prezentācija par aktuālajiem jautājumiem sociālo pakalpojumu jomā.
- Lietotāja iesniegtais VARAM prezentācijas noformējuma paraugs (krāsu palete, Verdana burtveidols, logo un apakšējā krāsu josla).</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2</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Tiesiskais pamats
Precizēts pakalpojumu groza attīstības laika grafiks: no 2025. gada 21. janvāra noteikti pieci obligāti nodrošināmie pakalpojumi, no 2026. gada 1. janvāra grozs paplašināts ar vēl četriem pakalpojumiem, bet no 2028. gada 1. janvāra tam pievienojas ģimenes asistenta pakalpojums.
[Avoti]
- Sociālo pakalpojumu un sociālās palīdzības likums, 9. pants un pārejas noteikumi: https://likumi.lv/ta/id/68488
- Lietotāja iesniegtā prezentācija un VARAM noformējuma paraugs.</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3</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Tiesiskais pamatojums
Precizēts deleģējuma pamats: pašvaldības sociālo pakalpojumu saņemšanas kārtības noteikšanai norādāma Sociālo pakalpojumu un sociālās palīdzības likuma 3. panta trešā daļa; 9. panta 1.² daļa norādāma, ja pašvaldība nosaka papildu pakalpojumus vai mērķgrupas. Saglabāta atsauce uz MK noteikumu Nr. 275 6. punktu klientam labvēlīgākas samaksas kārtības gadījumā.
[Avoti]
- Sociālo pakalpojumu un sociālās palīdzības likums: https://likumi.lv/ta/id/68488
- MK 2003. gada 27. maija noteikumi Nr. 275: https://likumi.lv/ta/id/75481
- Lietotāja iesniegtā prezentācija un VARAM noformējuma paraugs.</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4</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Obligāti nodrošināmie pakalpojumi
Precizētas mērķgrupas ilgstošas aprūpes institūcijā pakalpojumam un atelpas brīža pakalpojumam, izmantojot likuma terminoloģiju: smagi funkcionāli traucējumi, īpašas kopšanas nepieciešamība un attiecīgās invaliditātes grupas.
[Avoti]
- Sociālo pakalpojumu un sociālās palīdzības likums, 9. pants: https://likumi.lv/ta/id/68488
- Lietotāja iesniegtā prezentācija un VARAM noformējuma paraugs.</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5</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Sociālo pakalpojumu ietvars
Pārformulēts secības apgalvojums, lai tas nebūtu pasniegts kā tieša likuma norma. Slaids tagad akcentē praktisku principu: obligātais grozs ir nodrošināšanas prioritāte, bet pašvaldība var par saviem līdzekļiem nodrošināt arī citus sociālos pakalpojumus vai paplašināt mērķgrupas.
[Avoti]
- Sociālo pakalpojumu un sociālās palīdzības likums, 9. panta 1.² un 1.³ daļa: https://likumi.lv/ta/id/68488
- Lietotāja iesniegtā prezentācija un VARAM noformējuma paraugs.</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6</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Nodrošināšana un prasības sniedzējiem
Saglabāti četri punkti: pieejamība, sniedzēju loks, pakalpojumu kā pamatdarbības nosacījums, reģistrācija sociālo pakalpojumu sniedzēju reģistrā trīs mēnešu laikā pēc pakalpojuma uzsākšanas.
[Avoti]
- Lietotāja iesniegtā prezentācija par aktuālajiem jautājumiem sociālo pakalpojumu jomā.
- Lietotāja iesniegtais VARAM prezentācijas noformējuma paraugs (krāsu palete, Verdana burtveidols, logo un apakšējā krāsu josla).</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7</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Samaksa par pakalpojumiem
Precizēta likuma terminoloģija, norādot sociālās aprūpes un sociālās rehabilitācijas pakalpojumus. Saglabāta doma, ka obligāti nodrošināms pakalpojums automātiski nenozīmē atbrīvojumu no samaksas, ja likumā nav noteikts citādi.
[Avoti]
- Sociālo pakalpojumu un sociālās palīdzības likums, 8. pants: https://likumi.lv/ta/id/68488
- MK 2003. gada 27. maija noteikumi Nr. 275: https://likumi.lv/ta/id/75481
- Lietotāja iesniegtā prezentācija un VARAM noformējuma paraugs.</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8</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Patversmes un naktspatversmes pakalpojums
Precizēts, ka tieša vēršanās pie pakalpojuma sniedzēja likumā īpaši attiecināta uz naktspatversmes vai krīzes centra pakalpojuma nepieciešamību. Patversmes vai naktspatversmes pakalpojuma iekļaušanas pienākums saglabāts.
[Avoti]
- Sociālo pakalpojumu un sociālās palīdzības likums, 9. pants: https://likumi.lv/ta/id/68488
- Lietotāja iesniegtā prezentācija un VARAM noformējuma paraugs.</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9</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Bērnu pakalpojums institūcijā
Slaids pārveidots, nodalot divas situācijas: bārenis vai bez vecāku gādības palicis bērns un bērns ar smagiem funkcionāliem traucējumiem ģimenē. Precizēts, ka pakalpojuma piešķiršanas pamats atkarīgs no bērna tiesiskās situācijas un individuālo vajadzību izvērtējuma.
[Avoti]
- Sociālo pakalpojumu un sociālās palīdzības likums: https://likumi.lv/ta/id/68488
- Noteikumi par sociālo pakalpojumu saņemšanu: https://likumi.lv/ta/id/305995
- Bērnu tiesību aizsardzības likums: https://likumi.lv/ta/id/49096
- Lietotāja iesniegtā prezentācija un VARAM noformējuma paraugs.</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10</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Grupu mājas pakalpojums
Saglabāts pienākums nodrošināt grupu mājas (dzīvokļa) pakalpojumu visām personām ar garīga rakstura traucējumiem bez iedalījuma invaliditātes grupās; invaliditātes grupa pati par sevi nevar būt pamats saņēmēju loka sašaurināšanai.
[Avoti]
- Lietotāja iesniegtā prezentācija par aktuālajiem jautājumiem sociālo pakalpojumu jomā.
- Lietotāja iesniegtais VARAM prezentācijas noformējuma paraugs (krāsu palete, Verdana burtveidols, logo un apakšējā krāsu josla).</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11</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Paskaidrojuma raksts
Saglabātas 8 Pašvaldību likuma 46. panta pirmajā un otrajā daļā noteiktās sākotnējās ietekmes izvērtējuma sadaļas, īpaši izceļot sākotnējā materiālā norādītās prioritārās sadaļas.
[Avoti]
- Lietotāja iesniegtā prezentācija par aktuālajiem jautājumiem sociālo pakalpojumu jomā.
- Lietotāja iesniegtais VARAM prezentācijas noformējuma paraugs (krāsu palete, Verdana burtveidols, logo un apakšējā krāsu josla).</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12</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Saskaņošana
Precizēta terminoloģija: dome saistošos noteikumus pieņem, pēc tam tie tiek parakstīti un likumā noteiktajos gadījumos nosūtīti ministrijai atzinuma sniegšanai. Saglabāti termiņi: trīs darbdienas pašvaldībai un viens mēnesis ministrijai.
[Avoti]
- Pašvaldību likums, 47. pants: https://likumi.lv/ta/id/336956
- Lietotāja iesniegtā prezentācija un VARAM noformējuma paraugs.</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13</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745" tIns="39872" rIns="79745" bIns="39872"/>
          <a:lstStyle/>
          <a:p>
            <a:r>
              <a:rPr lang="lv-LV" noProof="1"/>
              <a:t>Paldies
Noslēguma slaids saglabā ministrijas nosaukumu un iesniegtajā prezentācijā izmantotās sociālo tīklu ikonas.
[Avoti]
- Lietotāja iesniegtā prezentācija par aktuālajiem jautājumiem sociālo pakalpojumu jomā.
- Lietotāja iesniegtais VARAM prezentācijas noformējuma paraugs (krāsu palete, Verdana burtveidols, logo un apakšējā krāsu josla).</a:t>
            </a:r>
          </a:p>
        </p:txBody>
      </p:sp>
      <p:sp>
        <p:nvSpPr>
          <p:cNvPr id="4" name="Slide Number Placeholder 3"/>
          <p:cNvSpPr>
            <a:spLocks noGrp="1"/>
          </p:cNvSpPr>
          <p:nvPr>
            <p:ph type="sldNum" sz="quarter" idx="10"/>
          </p:nvPr>
        </p:nvSpPr>
        <p:spPr/>
        <p:txBody>
          <a:bodyPr lIns="79745" tIns="39872" rIns="79745" bIns="39872"/>
          <a:lstStyle/>
          <a:p>
            <a:fld id="{F7021451-1387-4CA6-816F-3879F97B5CBC}" type="slidenum">
              <a:rPr lang="lv-LV" noProof="1"/>
              <a:t>14</a:t>
            </a:fld>
            <a:endParaRPr lang="lv-LV" noProof="1"/>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9F88DAC3-0362-44E1-8451-91AAF674F966}" type="slidenum">
              <a:rPr lang="lv-LV" smtClean="0"/>
              <a:t>15</a:t>
            </a:fld>
            <a:endParaRPr lang="lv-LV"/>
          </a:p>
        </p:txBody>
      </p:sp>
    </p:spTree>
    <p:extLst>
      <p:ext uri="{BB962C8B-B14F-4D97-AF65-F5344CB8AC3E}">
        <p14:creationId xmlns:p14="http://schemas.microsoft.com/office/powerpoint/2010/main" val="3393527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7169"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719042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9" y="0"/>
            <a:ext cx="1881869"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5"/>
          <p:cNvSpPr>
            <a:spLocks noGrp="1"/>
          </p:cNvSpPr>
          <p:nvPr>
            <p:ph type="body" sz="quarter" idx="10"/>
          </p:nvPr>
        </p:nvSpPr>
        <p:spPr>
          <a:xfrm>
            <a:off x="3454400" y="6324600"/>
            <a:ext cx="2641600" cy="304800"/>
          </a:xfrm>
        </p:spPr>
        <p:txBody>
          <a:bodyPr>
            <a:normAutofit/>
          </a:bodyPr>
          <a:lstStyle>
            <a:lvl1pPr marL="0" indent="0">
              <a:buNone/>
              <a:defRPr sz="7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6502400" y="6324600"/>
            <a:ext cx="4876800" cy="304800"/>
          </a:xfrm>
        </p:spPr>
        <p:txBody>
          <a:bodyPr>
            <a:normAutofit/>
          </a:bodyPr>
          <a:lstStyle>
            <a:lvl1pPr marL="0" indent="0" algn="r">
              <a:buNone/>
              <a:defRPr sz="7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p:cNvSpPr>
            <a:spLocks noGrp="1"/>
          </p:cNvSpPr>
          <p:nvPr>
            <p:ph type="sldNum" sz="quarter" idx="13"/>
          </p:nvPr>
        </p:nvSpPr>
        <p:spPr>
          <a:xfrm>
            <a:off x="11379200" y="6324600"/>
            <a:ext cx="406400" cy="304800"/>
          </a:xfrm>
        </p:spPr>
        <p:txBody>
          <a:bodyPr/>
          <a:lstStyle>
            <a:lvl1pPr>
              <a:defRPr sz="750" smtClean="0">
                <a:latin typeface="Verdana" panose="020B0604030504040204" pitchFamily="34" charset="0"/>
              </a:defRPr>
            </a:lvl1pPr>
          </a:lstStyle>
          <a:p>
            <a:pPr>
              <a:defRPr/>
            </a:pPr>
            <a:fld id="{1ED4C2A0-9007-4BE1-99E3-39C1ECE1ABCB}" type="slidenum">
              <a:rPr lang="en-US" altLang="lv-LV"/>
              <a:pPr>
                <a:defRPr/>
              </a:pPr>
              <a:t>‹#›</a:t>
            </a:fld>
            <a:endParaRPr lang="en-US" altLang="lv-LV"/>
          </a:p>
        </p:txBody>
      </p:sp>
    </p:spTree>
    <p:extLst>
      <p:ext uri="{BB962C8B-B14F-4D97-AF65-F5344CB8AC3E}">
        <p14:creationId xmlns:p14="http://schemas.microsoft.com/office/powerpoint/2010/main" val="413288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21"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5"/>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E6C04082-70D1-4D29-8323-48C92517F1EA}" type="slidenum">
              <a:rPr lang="en-US" altLang="lv-LV"/>
              <a:pPr>
                <a:defRPr/>
              </a:pPr>
              <a:t>‹#›</a:t>
            </a:fld>
            <a:endParaRPr lang="en-US" altLang="lv-LV"/>
          </a:p>
        </p:txBody>
      </p:sp>
    </p:spTree>
    <p:extLst>
      <p:ext uri="{BB962C8B-B14F-4D97-AF65-F5344CB8AC3E}">
        <p14:creationId xmlns:p14="http://schemas.microsoft.com/office/powerpoint/2010/main" val="1008480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77169"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4237279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5438B-5D1B-E345-B9DE-877BCD907F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a:extLst>
              <a:ext uri="{FF2B5EF4-FFF2-40B4-BE49-F238E27FC236}">
                <a16:creationId xmlns:a16="http://schemas.microsoft.com/office/drawing/2014/main" id="{A2BA74DB-157A-4FCF-98C6-D1D231FFCC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82F3AA84-B937-1666-7E1A-8B1F17D7384B}"/>
              </a:ext>
            </a:extLst>
          </p:cNvPr>
          <p:cNvSpPr>
            <a:spLocks noGrp="1"/>
          </p:cNvSpPr>
          <p:nvPr>
            <p:ph type="dt" sz="half" idx="10"/>
          </p:nvPr>
        </p:nvSpPr>
        <p:spPr/>
        <p:txBody>
          <a:bodyPr/>
          <a:lstStyle/>
          <a:p>
            <a:fld id="{8F251BEC-F80A-4D1A-8296-E80ADA084B92}" type="datetimeFigureOut">
              <a:rPr lang="lv-LV" smtClean="0"/>
              <a:t>29.10.2026</a:t>
            </a:fld>
            <a:endParaRPr lang="lv-LV"/>
          </a:p>
        </p:txBody>
      </p:sp>
      <p:sp>
        <p:nvSpPr>
          <p:cNvPr id="5" name="Footer Placeholder 4">
            <a:extLst>
              <a:ext uri="{FF2B5EF4-FFF2-40B4-BE49-F238E27FC236}">
                <a16:creationId xmlns:a16="http://schemas.microsoft.com/office/drawing/2014/main" id="{ED42D215-0C17-DACF-71B1-EA68E6AD57AD}"/>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8B972747-64EC-593D-84AA-6F4E3A4B39DD}"/>
              </a:ext>
            </a:extLst>
          </p:cNvPr>
          <p:cNvSpPr>
            <a:spLocks noGrp="1"/>
          </p:cNvSpPr>
          <p:nvPr>
            <p:ph type="sldNum" sz="quarter" idx="12"/>
          </p:nvPr>
        </p:nvSpPr>
        <p:spPr/>
        <p:txBody>
          <a:bodyPr/>
          <a:lstStyle/>
          <a:p>
            <a:fld id="{8E35EA37-973B-4209-81E8-00582729FCD0}" type="slidenum">
              <a:rPr lang="lv-LV" smtClean="0"/>
              <a:t>‹#›</a:t>
            </a:fld>
            <a:endParaRPr lang="lv-LV"/>
          </a:p>
        </p:txBody>
      </p:sp>
    </p:spTree>
    <p:extLst>
      <p:ext uri="{BB962C8B-B14F-4D97-AF65-F5344CB8AC3E}">
        <p14:creationId xmlns:p14="http://schemas.microsoft.com/office/powerpoint/2010/main" val="23088734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lang="lv-LV" sz="4400" kern="1200" noProof="1">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lang="lv-LV" sz="3200" kern="1200" noProof="1">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lang="lv-LV" sz="2800" kern="1200" noProof="1">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lang="lv-LV" sz="2400" kern="1200" noProof="1">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lang="lv-LV" sz="2000" kern="1200" noProof="1">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lang="lv-LV" sz="2000" kern="1200" noProof="1">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lang="lv-LV" sz="2000" kern="1200" noProof="1">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lang="lv-LV" sz="2000" kern="1200" noProof="1">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lang="lv-LV" sz="2000" kern="1200" noProof="1">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lang="lv-LV" sz="2000" kern="1200" noProof="1">
          <a:solidFill>
            <a:schemeClr val="tx1"/>
          </a:solidFill>
          <a:latin typeface="+mn-lt"/>
          <a:ea typeface="+mn-ea"/>
          <a:cs typeface="+mn-cs"/>
        </a:defRPr>
      </a:lvl9pPr>
    </p:bodyStyle>
    <p:otherStyle>
      <a:defPPr>
        <a:defRPr lang="lv-LV" noProof="1"/>
      </a:defPPr>
      <a:lvl1pPr marL="0" algn="l" defTabSz="914400" rtl="0" eaLnBrk="1" latinLnBrk="0" hangingPunct="1">
        <a:defRPr lang="lv-LV" sz="1800" kern="1200" noProof="1">
          <a:solidFill>
            <a:schemeClr val="tx1"/>
          </a:solidFill>
          <a:latin typeface="+mn-lt"/>
          <a:ea typeface="+mn-ea"/>
          <a:cs typeface="+mn-cs"/>
        </a:defRPr>
      </a:lvl1pPr>
      <a:lvl2pPr marL="457200" algn="l" defTabSz="914400" rtl="0" eaLnBrk="1" latinLnBrk="0" hangingPunct="1">
        <a:defRPr lang="lv-LV" sz="1800" kern="1200" noProof="1">
          <a:solidFill>
            <a:schemeClr val="tx1"/>
          </a:solidFill>
          <a:latin typeface="+mn-lt"/>
          <a:ea typeface="+mn-ea"/>
          <a:cs typeface="+mn-cs"/>
        </a:defRPr>
      </a:lvl2pPr>
      <a:lvl3pPr marL="914400" algn="l" defTabSz="914400" rtl="0" eaLnBrk="1" latinLnBrk="0" hangingPunct="1">
        <a:defRPr lang="lv-LV" sz="1800" kern="1200" noProof="1">
          <a:solidFill>
            <a:schemeClr val="tx1"/>
          </a:solidFill>
          <a:latin typeface="+mn-lt"/>
          <a:ea typeface="+mn-ea"/>
          <a:cs typeface="+mn-cs"/>
        </a:defRPr>
      </a:lvl3pPr>
      <a:lvl4pPr marL="1371600" algn="l" defTabSz="914400" rtl="0" eaLnBrk="1" latinLnBrk="0" hangingPunct="1">
        <a:defRPr lang="lv-LV" sz="1800" kern="1200" noProof="1">
          <a:solidFill>
            <a:schemeClr val="tx1"/>
          </a:solidFill>
          <a:latin typeface="+mn-lt"/>
          <a:ea typeface="+mn-ea"/>
          <a:cs typeface="+mn-cs"/>
        </a:defRPr>
      </a:lvl4pPr>
      <a:lvl5pPr marL="1828800" algn="l" defTabSz="914400" rtl="0" eaLnBrk="1" latinLnBrk="0" hangingPunct="1">
        <a:defRPr lang="lv-LV" sz="1800" kern="1200" noProof="1">
          <a:solidFill>
            <a:schemeClr val="tx1"/>
          </a:solidFill>
          <a:latin typeface="+mn-lt"/>
          <a:ea typeface="+mn-ea"/>
          <a:cs typeface="+mn-cs"/>
        </a:defRPr>
      </a:lvl5pPr>
      <a:lvl6pPr marL="2286000" algn="l" defTabSz="914400" rtl="0" eaLnBrk="1" latinLnBrk="0" hangingPunct="1">
        <a:defRPr lang="lv-LV" sz="1800" kern="1200" noProof="1">
          <a:solidFill>
            <a:schemeClr val="tx1"/>
          </a:solidFill>
          <a:latin typeface="+mn-lt"/>
          <a:ea typeface="+mn-ea"/>
          <a:cs typeface="+mn-cs"/>
        </a:defRPr>
      </a:lvl6pPr>
      <a:lvl7pPr marL="2743200" algn="l" defTabSz="914400" rtl="0" eaLnBrk="1" latinLnBrk="0" hangingPunct="1">
        <a:defRPr lang="lv-LV" sz="1800" kern="1200" noProof="1">
          <a:solidFill>
            <a:schemeClr val="tx1"/>
          </a:solidFill>
          <a:latin typeface="+mn-lt"/>
          <a:ea typeface="+mn-ea"/>
          <a:cs typeface="+mn-cs"/>
        </a:defRPr>
      </a:lvl7pPr>
      <a:lvl8pPr marL="3200400" algn="l" defTabSz="914400" rtl="0" eaLnBrk="1" latinLnBrk="0" hangingPunct="1">
        <a:defRPr lang="lv-LV" sz="1800" kern="1200" noProof="1">
          <a:solidFill>
            <a:schemeClr val="tx1"/>
          </a:solidFill>
          <a:latin typeface="+mn-lt"/>
          <a:ea typeface="+mn-ea"/>
          <a:cs typeface="+mn-cs"/>
        </a:defRPr>
      </a:lvl8pPr>
      <a:lvl9pPr marL="3657600" algn="l" defTabSz="914400" rtl="0" eaLnBrk="1" latinLnBrk="0" hangingPunct="1">
        <a:defRPr lang="lv-LV" sz="1800" kern="1200" noProof="1">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hyperlink" Target="http://www.lm.gov.lv/"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hyperlink" Target="https://www.varam.gov.lv/lv/saistoso-noteikumu-izstrade"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228600" y="182880"/>
            <a:ext cx="11731752" cy="6355080"/>
          </a:xfrm>
          <a:prstGeom prst="rect">
            <a:avLst/>
          </a:prstGeom>
          <a:solidFill>
            <a:srgbClr val="FFFFFF"/>
          </a:solidFill>
          <a:ln w="10160">
            <a:solidFill>
              <a:srgbClr val="F3F3F3"/>
            </a:solidFill>
            <a:prstDash val="solid"/>
          </a:ln>
        </p:spPr>
        <p:txBody>
          <a:bodyPr/>
          <a:lstStyle/>
          <a:p>
            <a:endParaRPr lang="lv-LV" noProof="1"/>
          </a:p>
        </p:txBody>
      </p:sp>
      <p:pic>
        <p:nvPicPr>
          <p:cNvPr id="3" name="Image 0" descr="/mnt/data/slides_work/content_unzip/ppt/media/image2.png"/>
          <p:cNvPicPr>
            <a:picLocks noChangeAspect="1"/>
          </p:cNvPicPr>
          <p:nvPr/>
        </p:nvPicPr>
        <p:blipFill>
          <a:blip r:embed="rId3"/>
          <a:stretch>
            <a:fillRect/>
          </a:stretch>
        </p:blipFill>
        <p:spPr>
          <a:xfrm>
            <a:off x="5116068" y="320040"/>
            <a:ext cx="1965960" cy="1965960"/>
          </a:xfrm>
          <a:prstGeom prst="rect">
            <a:avLst/>
          </a:prstGeom>
        </p:spPr>
      </p:pic>
      <p:sp>
        <p:nvSpPr>
          <p:cNvPr id="4" name="Text 1"/>
          <p:cNvSpPr/>
          <p:nvPr/>
        </p:nvSpPr>
        <p:spPr>
          <a:xfrm>
            <a:off x="1600200" y="2587752"/>
            <a:ext cx="9006840" cy="1197864"/>
          </a:xfrm>
          <a:prstGeom prst="rect">
            <a:avLst/>
          </a:prstGeom>
          <a:noFill/>
          <a:ln/>
        </p:spPr>
        <p:txBody>
          <a:bodyPr wrap="square" lIns="254" tIns="254" rIns="254" bIns="254" rtlCol="0" anchor="ctr">
            <a:noAutofit/>
          </a:bodyPr>
          <a:lstStyle/>
          <a:p>
            <a:pPr marL="0" indent="0" algn="ctr">
              <a:buNone/>
            </a:pPr>
            <a:r>
              <a:rPr lang="lv-LV" sz="2400" b="1" noProof="1">
                <a:solidFill>
                  <a:srgbClr val="29702A"/>
                </a:solidFill>
                <a:latin typeface="Verdana"/>
              </a:rPr>
              <a:t>Pašvaldību saistošo noteikumu izstrādes aktualitātes</a:t>
            </a:r>
            <a:endParaRPr lang="lv-LV" sz="2400" noProof="1"/>
          </a:p>
          <a:p>
            <a:pPr marL="0" indent="0" algn="ctr">
              <a:buNone/>
            </a:pPr>
            <a:r>
              <a:rPr lang="lv-LV" sz="2400" b="1" noProof="1">
                <a:solidFill>
                  <a:srgbClr val="143F1F"/>
                </a:solidFill>
                <a:latin typeface="Verdana"/>
              </a:rPr>
              <a:t>sociālo pakalpojumu jomā</a:t>
            </a:r>
            <a:endParaRPr lang="lv-LV" sz="2400" noProof="1"/>
          </a:p>
        </p:txBody>
      </p:sp>
      <p:sp>
        <p:nvSpPr>
          <p:cNvPr id="5" name="Text 2"/>
          <p:cNvSpPr/>
          <p:nvPr/>
        </p:nvSpPr>
        <p:spPr>
          <a:xfrm>
            <a:off x="4434840" y="4617720"/>
            <a:ext cx="3337560" cy="640080"/>
          </a:xfrm>
          <a:prstGeom prst="roundRect">
            <a:avLst/>
          </a:prstGeom>
          <a:solidFill>
            <a:srgbClr val="F8F8EA"/>
          </a:solidFill>
          <a:ln w="12700">
            <a:solidFill>
              <a:srgbClr val="E0EF98"/>
            </a:solidFill>
          </a:ln>
        </p:spPr>
        <p:txBody>
          <a:bodyPr wrap="square" lIns="889" tIns="889" rIns="889" bIns="889" rtlCol="0" anchor="ctr"/>
          <a:lstStyle/>
          <a:p>
            <a:pPr marL="0" indent="0" algn="ctr">
              <a:buNone/>
            </a:pPr>
            <a:r>
              <a:rPr lang="lv-LV" sz="1200" b="1" noProof="1">
                <a:solidFill>
                  <a:srgbClr val="29702A"/>
                </a:solidFill>
                <a:latin typeface="Verdana"/>
              </a:rPr>
              <a:t>2026. gada 29. oktobris</a:t>
            </a:r>
            <a:endParaRPr lang="lv-LV" sz="1100" noProof="1"/>
          </a:p>
        </p:txBody>
      </p:sp>
      <p:sp>
        <p:nvSpPr>
          <p:cNvPr id="6" name="Text 3"/>
          <p:cNvSpPr/>
          <p:nvPr/>
        </p:nvSpPr>
        <p:spPr>
          <a:xfrm>
            <a:off x="2377440" y="5129784"/>
            <a:ext cx="7406640" cy="640080"/>
          </a:xfrm>
          <a:prstGeom prst="rect">
            <a:avLst/>
          </a:prstGeom>
          <a:noFill/>
          <a:ln/>
        </p:spPr>
        <p:txBody>
          <a:bodyPr wrap="square" lIns="254" tIns="254" rIns="254" bIns="254" rtlCol="0" anchor="ctr"/>
          <a:lstStyle/>
          <a:p>
            <a:pPr marL="0" indent="0" algn="ctr">
              <a:buNone/>
            </a:pPr>
            <a:r>
              <a:rPr lang="lv-LV" sz="1000" b="1" noProof="1">
                <a:solidFill>
                  <a:srgbClr val="143F1F"/>
                </a:solidFill>
                <a:latin typeface="Verdana"/>
              </a:rPr>
              <a:t>SOCIĀLIE PAKALPOJUMI</a:t>
            </a:r>
            <a:r>
              <a:rPr lang="lv-LV" sz="1000" b="1" noProof="1">
                <a:solidFill>
                  <a:srgbClr val="555555"/>
                </a:solidFill>
                <a:latin typeface="Verdana"/>
              </a:rPr>
              <a:t> • </a:t>
            </a:r>
            <a:r>
              <a:rPr lang="lv-LV" sz="1000" b="1" noProof="1">
                <a:solidFill>
                  <a:srgbClr val="143F1F"/>
                </a:solidFill>
                <a:latin typeface="Verdana"/>
              </a:rPr>
              <a:t>SAISTOŠIE NOTEIKUMI</a:t>
            </a:r>
            <a:r>
              <a:rPr lang="lv-LV" sz="1000" b="1" noProof="1">
                <a:solidFill>
                  <a:srgbClr val="555555"/>
                </a:solidFill>
                <a:latin typeface="Verdana"/>
              </a:rPr>
              <a:t> • </a:t>
            </a:r>
            <a:r>
              <a:rPr lang="lv-LV" sz="1000" b="1" noProof="1">
                <a:solidFill>
                  <a:srgbClr val="143F1F"/>
                </a:solidFill>
                <a:latin typeface="Verdana"/>
              </a:rPr>
              <a:t>PRAKTISKIE AKCENTI</a:t>
            </a:r>
            <a:endParaRPr lang="lv-LV" sz="850" noProof="1"/>
          </a:p>
        </p:txBody>
      </p:sp>
      <p:pic>
        <p:nvPicPr>
          <p:cNvPr id="7"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8" name="Text 4"/>
          <p:cNvSpPr/>
          <p:nvPr/>
        </p:nvSpPr>
        <p:spPr>
          <a:xfrm>
            <a:off x="9985248" y="5257800"/>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
        <p:nvSpPr>
          <p:cNvPr id="9" name="Text 5"/>
          <p:cNvSpPr/>
          <p:nvPr/>
        </p:nvSpPr>
        <p:spPr>
          <a:xfrm>
            <a:off x="10149840" y="5340096"/>
            <a:ext cx="64008" cy="64008"/>
          </a:xfrm>
          <a:prstGeom prst="ellipse">
            <a:avLst/>
          </a:prstGeom>
          <a:solidFill>
            <a:srgbClr val="BED096">
              <a:alpha val="75000"/>
            </a:srgbClr>
          </a:solidFill>
          <a:ln>
            <a:solidFill>
              <a:srgbClr val="BED096">
                <a:alpha val="0"/>
              </a:srgbClr>
            </a:solidFill>
          </a:ln>
        </p:spPr>
        <p:txBody>
          <a:bodyPr wrap="square" rtlCol="0" anchor="ctr"/>
          <a:lstStyle/>
          <a:p>
            <a:pPr marL="0" indent="0">
              <a:buNone/>
            </a:pPr>
            <a:endParaRPr lang="lv-LV" noProof="1"/>
          </a:p>
        </p:txBody>
      </p:sp>
      <p:sp>
        <p:nvSpPr>
          <p:cNvPr id="10" name="Text 6"/>
          <p:cNvSpPr/>
          <p:nvPr/>
        </p:nvSpPr>
        <p:spPr>
          <a:xfrm>
            <a:off x="10314432" y="5257800"/>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
        <p:nvSpPr>
          <p:cNvPr id="11" name="Text 7"/>
          <p:cNvSpPr/>
          <p:nvPr/>
        </p:nvSpPr>
        <p:spPr>
          <a:xfrm>
            <a:off x="10479024" y="5340096"/>
            <a:ext cx="64008" cy="64008"/>
          </a:xfrm>
          <a:prstGeom prst="ellipse">
            <a:avLst/>
          </a:prstGeom>
          <a:solidFill>
            <a:srgbClr val="BED096">
              <a:alpha val="75000"/>
            </a:srgbClr>
          </a:solidFill>
          <a:ln>
            <a:solidFill>
              <a:srgbClr val="BED096">
                <a:alpha val="0"/>
              </a:srgbClr>
            </a:solidFill>
          </a:ln>
        </p:spPr>
        <p:txBody>
          <a:bodyPr wrap="square" rtlCol="0" anchor="ctr"/>
          <a:lstStyle/>
          <a:p>
            <a:pPr marL="0" indent="0">
              <a:buNone/>
            </a:pPr>
            <a:endParaRPr lang="lv-LV" noProof="1"/>
          </a:p>
        </p:txBody>
      </p:sp>
      <p:sp>
        <p:nvSpPr>
          <p:cNvPr id="12" name="Text 8"/>
          <p:cNvSpPr/>
          <p:nvPr/>
        </p:nvSpPr>
        <p:spPr>
          <a:xfrm>
            <a:off x="10643616" y="5257800"/>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
        <p:nvSpPr>
          <p:cNvPr id="13" name="Text 9"/>
          <p:cNvSpPr/>
          <p:nvPr/>
        </p:nvSpPr>
        <p:spPr>
          <a:xfrm>
            <a:off x="10808208" y="5340096"/>
            <a:ext cx="64008" cy="64008"/>
          </a:xfrm>
          <a:prstGeom prst="ellipse">
            <a:avLst/>
          </a:prstGeom>
          <a:solidFill>
            <a:srgbClr val="BED096">
              <a:alpha val="75000"/>
            </a:srgbClr>
          </a:solidFill>
          <a:ln>
            <a:solidFill>
              <a:srgbClr val="BED096">
                <a:alpha val="0"/>
              </a:srgbClr>
            </a:solidFill>
          </a:ln>
        </p:spPr>
        <p:txBody>
          <a:bodyPr wrap="square" rtlCol="0" anchor="ctr"/>
          <a:lstStyle/>
          <a:p>
            <a:pPr marL="0" indent="0">
              <a:buNone/>
            </a:pPr>
            <a:endParaRPr lang="lv-LV" noProof="1"/>
          </a:p>
        </p:txBody>
      </p:sp>
      <p:sp>
        <p:nvSpPr>
          <p:cNvPr id="14" name="Text 10"/>
          <p:cNvSpPr/>
          <p:nvPr/>
        </p:nvSpPr>
        <p:spPr>
          <a:xfrm>
            <a:off x="10972800" y="5257800"/>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8EC"/>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56032"/>
            <a:ext cx="10378440" cy="548640"/>
          </a:xfrm>
          <a:prstGeom prst="rect">
            <a:avLst/>
          </a:prstGeom>
          <a:noFill/>
          <a:ln/>
        </p:spPr>
        <p:txBody>
          <a:bodyPr wrap="square" lIns="127" tIns="127" rIns="127" bIns="127" rtlCol="0" anchor="ctr">
            <a:noAutofit/>
          </a:bodyPr>
          <a:lstStyle/>
          <a:p>
            <a:pPr marL="0" indent="0">
              <a:buNone/>
            </a:pPr>
            <a:r>
              <a:rPr lang="lv-LV" sz="2450" b="1" noProof="1">
                <a:solidFill>
                  <a:srgbClr val="29702A"/>
                </a:solidFill>
                <a:latin typeface="Verdana"/>
              </a:rPr>
              <a:t>Pašvaldības pienākumi sociālo pakalpojumu sniegšanā</a:t>
            </a:r>
            <a:endParaRPr lang="lv-LV" sz="2000" noProof="1"/>
          </a:p>
        </p:txBody>
      </p:sp>
      <p:sp>
        <p:nvSpPr>
          <p:cNvPr id="4" name="Text 1"/>
          <p:cNvSpPr/>
          <p:nvPr/>
        </p:nvSpPr>
        <p:spPr>
          <a:xfrm>
            <a:off x="1353312" y="768096"/>
            <a:ext cx="9784080" cy="292608"/>
          </a:xfrm>
          <a:prstGeom prst="rect">
            <a:avLst/>
          </a:prstGeom>
          <a:noFill/>
          <a:ln/>
        </p:spPr>
        <p:txBody>
          <a:bodyPr wrap="square" lIns="127" tIns="0" rIns="127" bIns="0" rtlCol="0" anchor="ctr">
            <a:noAutofit/>
          </a:bodyPr>
          <a:lstStyle/>
          <a:p>
            <a:pPr marL="0" indent="0">
              <a:buNone/>
            </a:pPr>
            <a:r>
              <a:rPr lang="lv-LV" sz="1300" noProof="1">
                <a:solidFill>
                  <a:srgbClr val="555555"/>
                </a:solidFill>
                <a:latin typeface="Verdana"/>
              </a:rPr>
              <a:t>No pienākuma līdz faktiskai pieejamībai iedzīvotājam</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2</a:t>
            </a:r>
            <a:endParaRPr lang="lv-LV" sz="750" noProof="1"/>
          </a:p>
        </p:txBody>
      </p:sp>
      <p:sp>
        <p:nvSpPr>
          <p:cNvPr id="8" name="Text 4"/>
          <p:cNvSpPr/>
          <p:nvPr/>
        </p:nvSpPr>
        <p:spPr>
          <a:xfrm>
            <a:off x="576072" y="1426465"/>
            <a:ext cx="2587752" cy="3899906"/>
          </a:xfrm>
          <a:prstGeom prst="roundRect">
            <a:avLst/>
          </a:prstGeom>
          <a:solidFill>
            <a:srgbClr val="F8F8EA"/>
          </a:solidFill>
          <a:ln w="12700">
            <a:solidFill>
              <a:srgbClr val="E0EF98"/>
            </a:solidFill>
          </a:ln>
        </p:spPr>
        <p:txBody>
          <a:bodyPr wrap="square" lIns="101600" tIns="101600" rIns="101600" bIns="101600" rtlCol="0" anchor="ctr">
            <a:normAutofit/>
          </a:bodyPr>
          <a:lstStyle/>
          <a:p>
            <a:pPr marL="0" indent="0" algn="ctr">
              <a:spcBef>
                <a:spcPts val="0"/>
              </a:spcBef>
              <a:spcAft>
                <a:spcPts val="0"/>
              </a:spcAft>
              <a:buNone/>
            </a:pPr>
            <a:r>
              <a:rPr sz="1400" b="0" dirty="0">
                <a:solidFill>
                  <a:srgbClr val="000000"/>
                </a:solidFill>
                <a:latin typeface="Verdana"/>
              </a:rPr>
              <a:t>1</a:t>
            </a:r>
            <a:endParaRPr lang="lv-LV" sz="1400" noProof="1"/>
          </a:p>
          <a:p>
            <a:pPr algn="ctr">
              <a:spcBef>
                <a:spcPts val="0"/>
              </a:spcBef>
              <a:spcAft>
                <a:spcPts val="0"/>
              </a:spcAft>
            </a:pPr>
            <a:r>
              <a:rPr b="1" dirty="0">
                <a:solidFill>
                  <a:srgbClr val="000000"/>
                </a:solidFill>
                <a:latin typeface="Verdana"/>
              </a:rPr>
              <a:t>Sociālais darbs un resursi</a:t>
            </a:r>
          </a:p>
          <a:p>
            <a:pPr algn="ctr">
              <a:spcBef>
                <a:spcPts val="0"/>
              </a:spcBef>
              <a:spcAft>
                <a:spcPts val="0"/>
              </a:spcAft>
            </a:pPr>
            <a:endParaRPr sz="1200" b="1" dirty="0">
              <a:solidFill>
                <a:srgbClr val="000000"/>
              </a:solidFill>
              <a:latin typeface="Verdana"/>
            </a:endParaRPr>
          </a:p>
          <a:p>
            <a:pPr algn="ctr">
              <a:spcBef>
                <a:spcPts val="0"/>
              </a:spcBef>
              <a:spcAft>
                <a:spcPts val="0"/>
              </a:spcAft>
            </a:pPr>
            <a:r>
              <a:rPr sz="1600" b="0" dirty="0">
                <a:solidFill>
                  <a:srgbClr val="000000"/>
                </a:solidFill>
                <a:latin typeface="Verdana"/>
              </a:rPr>
              <a:t>Pašvaldība nodrošina sociālo darbu un plāno sociālo pakalpojumu un sociālās palīdzības resursus.</a:t>
            </a:r>
          </a:p>
        </p:txBody>
      </p:sp>
      <p:sp>
        <p:nvSpPr>
          <p:cNvPr id="9" name="Text 5"/>
          <p:cNvSpPr/>
          <p:nvPr/>
        </p:nvSpPr>
        <p:spPr>
          <a:xfrm>
            <a:off x="3383280" y="1426463"/>
            <a:ext cx="2587752" cy="3899907"/>
          </a:xfrm>
          <a:prstGeom prst="roundRect">
            <a:avLst/>
          </a:prstGeom>
          <a:solidFill>
            <a:srgbClr val="FFFFFF"/>
          </a:solidFill>
          <a:ln w="12700">
            <a:solidFill>
              <a:srgbClr val="BED096"/>
            </a:solidFill>
          </a:ln>
        </p:spPr>
        <p:txBody>
          <a:bodyPr wrap="square" lIns="101600" tIns="101600" rIns="101600" bIns="101600" rtlCol="0" anchor="ctr">
            <a:normAutofit/>
          </a:bodyPr>
          <a:lstStyle/>
          <a:p>
            <a:pPr marL="0" indent="0" algn="ctr">
              <a:spcBef>
                <a:spcPts val="0"/>
              </a:spcBef>
              <a:spcAft>
                <a:spcPts val="0"/>
              </a:spcAft>
              <a:buNone/>
            </a:pPr>
            <a:r>
              <a:rPr sz="1400" b="0" dirty="0">
                <a:solidFill>
                  <a:srgbClr val="000000"/>
                </a:solidFill>
                <a:latin typeface="Verdana"/>
              </a:rPr>
              <a:t>2</a:t>
            </a:r>
            <a:endParaRPr lang="lv-LV" sz="1400" noProof="1"/>
          </a:p>
          <a:p>
            <a:pPr algn="ctr">
              <a:spcBef>
                <a:spcPts val="0"/>
              </a:spcBef>
              <a:spcAft>
                <a:spcPts val="0"/>
              </a:spcAft>
            </a:pPr>
            <a:r>
              <a:rPr sz="1900" b="1" dirty="0">
                <a:solidFill>
                  <a:srgbClr val="000000"/>
                </a:solidFill>
                <a:latin typeface="Verdana"/>
              </a:rPr>
              <a:t>Dzīvesvietas princips</a:t>
            </a:r>
          </a:p>
          <a:p>
            <a:pPr algn="ctr">
              <a:spcBef>
                <a:spcPts val="0"/>
              </a:spcBef>
              <a:spcAft>
                <a:spcPts val="0"/>
              </a:spcAft>
            </a:pPr>
            <a:endParaRPr sz="1200" b="1" dirty="0">
              <a:solidFill>
                <a:srgbClr val="000000"/>
              </a:solidFill>
              <a:latin typeface="Verdana"/>
            </a:endParaRPr>
          </a:p>
          <a:p>
            <a:pPr algn="ctr">
              <a:spcBef>
                <a:spcPts val="0"/>
              </a:spcBef>
              <a:spcAft>
                <a:spcPts val="0"/>
              </a:spcAft>
            </a:pPr>
            <a:r>
              <a:rPr sz="1600" b="0" dirty="0">
                <a:solidFill>
                  <a:srgbClr val="000000"/>
                </a:solidFill>
                <a:latin typeface="Verdana"/>
              </a:rPr>
              <a:t>Vispārēji pakalpojumus nodrošina pašvaldība pēc personas deklarētās dzīvesvietas, izņemot likumā noteiktos gadījumus.</a:t>
            </a:r>
          </a:p>
        </p:txBody>
      </p:sp>
      <p:sp>
        <p:nvSpPr>
          <p:cNvPr id="10" name="Text 6"/>
          <p:cNvSpPr/>
          <p:nvPr/>
        </p:nvSpPr>
        <p:spPr>
          <a:xfrm>
            <a:off x="6190488" y="1444751"/>
            <a:ext cx="2587752" cy="3899907"/>
          </a:xfrm>
          <a:prstGeom prst="roundRect">
            <a:avLst/>
          </a:prstGeom>
          <a:solidFill>
            <a:srgbClr val="F8F8EA"/>
          </a:solidFill>
          <a:ln w="12700">
            <a:solidFill>
              <a:srgbClr val="E0EF98"/>
            </a:solidFill>
          </a:ln>
        </p:spPr>
        <p:txBody>
          <a:bodyPr wrap="square" lIns="101600" tIns="101600" rIns="101600" bIns="101600" rtlCol="0" anchor="ctr">
            <a:normAutofit/>
          </a:bodyPr>
          <a:lstStyle/>
          <a:p>
            <a:pPr marL="0" indent="0" algn="ctr">
              <a:spcBef>
                <a:spcPts val="0"/>
              </a:spcBef>
              <a:spcAft>
                <a:spcPts val="0"/>
              </a:spcAft>
              <a:buNone/>
            </a:pPr>
            <a:r>
              <a:rPr sz="1400" b="0" dirty="0">
                <a:solidFill>
                  <a:srgbClr val="000000"/>
                </a:solidFill>
                <a:latin typeface="Verdana"/>
              </a:rPr>
              <a:t>3</a:t>
            </a:r>
            <a:endParaRPr lang="lv-LV" sz="1400" noProof="1"/>
          </a:p>
          <a:p>
            <a:pPr algn="ctr">
              <a:spcBef>
                <a:spcPts val="0"/>
              </a:spcBef>
              <a:spcAft>
                <a:spcPts val="0"/>
              </a:spcAft>
            </a:pPr>
            <a:r>
              <a:rPr b="1" dirty="0">
                <a:solidFill>
                  <a:srgbClr val="000000"/>
                </a:solidFill>
                <a:latin typeface="Verdana"/>
              </a:rPr>
              <a:t>Personas vajadzības</a:t>
            </a:r>
          </a:p>
          <a:p>
            <a:pPr algn="ctr">
              <a:spcBef>
                <a:spcPts val="0"/>
              </a:spcBef>
              <a:spcAft>
                <a:spcPts val="0"/>
              </a:spcAft>
            </a:pPr>
            <a:endParaRPr sz="1200" b="1" dirty="0">
              <a:solidFill>
                <a:srgbClr val="000000"/>
              </a:solidFill>
              <a:latin typeface="Verdana"/>
            </a:endParaRPr>
          </a:p>
          <a:p>
            <a:pPr algn="ctr">
              <a:spcBef>
                <a:spcPts val="0"/>
              </a:spcBef>
              <a:spcAft>
                <a:spcPts val="0"/>
              </a:spcAft>
            </a:pPr>
            <a:r>
              <a:rPr sz="1600" b="0" dirty="0">
                <a:solidFill>
                  <a:srgbClr val="000000"/>
                </a:solidFill>
                <a:latin typeface="Verdana"/>
              </a:rPr>
              <a:t>Pašvaldība veido vidi, lai persona varētu saņemt tās vajadzībām atbilstošus sociālos pakalpojumus un palīdzību.</a:t>
            </a:r>
          </a:p>
        </p:txBody>
      </p:sp>
      <p:sp>
        <p:nvSpPr>
          <p:cNvPr id="11" name="Text 7"/>
          <p:cNvSpPr/>
          <p:nvPr/>
        </p:nvSpPr>
        <p:spPr>
          <a:xfrm>
            <a:off x="8997696" y="1426463"/>
            <a:ext cx="2618232" cy="3931918"/>
          </a:xfrm>
          <a:prstGeom prst="roundRect">
            <a:avLst/>
          </a:prstGeom>
          <a:solidFill>
            <a:srgbClr val="FFFFFF"/>
          </a:solidFill>
          <a:ln w="12700">
            <a:solidFill>
              <a:srgbClr val="BED096"/>
            </a:solidFill>
          </a:ln>
        </p:spPr>
        <p:txBody>
          <a:bodyPr wrap="square" lIns="101600" tIns="101600" rIns="101600" bIns="101600" rtlCol="0" anchor="ctr">
            <a:normAutofit fontScale="70000" lnSpcReduction="20000"/>
          </a:bodyPr>
          <a:lstStyle/>
          <a:p>
            <a:pPr marL="0" indent="0" algn="ctr">
              <a:spcBef>
                <a:spcPts val="0"/>
              </a:spcBef>
              <a:spcAft>
                <a:spcPts val="0"/>
              </a:spcAft>
              <a:buNone/>
            </a:pPr>
            <a:r>
              <a:rPr sz="1900" b="0" dirty="0">
                <a:solidFill>
                  <a:srgbClr val="000000"/>
                </a:solidFill>
                <a:latin typeface="Verdana"/>
              </a:rPr>
              <a:t>4</a:t>
            </a:r>
            <a:endParaRPr lang="lv-LV" sz="1900" noProof="1"/>
          </a:p>
          <a:p>
            <a:pPr algn="ctr">
              <a:spcBef>
                <a:spcPts val="0"/>
              </a:spcBef>
              <a:spcAft>
                <a:spcPts val="0"/>
              </a:spcAft>
            </a:pPr>
            <a:r>
              <a:rPr sz="2900" b="1" dirty="0">
                <a:solidFill>
                  <a:srgbClr val="000000"/>
                </a:solidFill>
                <a:latin typeface="Verdana"/>
              </a:rPr>
              <a:t>Pakalpojumu pieejamība</a:t>
            </a:r>
          </a:p>
          <a:p>
            <a:pPr algn="ctr">
              <a:spcBef>
                <a:spcPts val="0"/>
              </a:spcBef>
              <a:spcAft>
                <a:spcPts val="0"/>
              </a:spcAft>
            </a:pPr>
            <a:r>
              <a:rPr lang="lv-LV" sz="2000" dirty="0"/>
              <a:t>Pašvaldībai ir jānodrošina likumā noteikto sociālo pakalpojumu pieejamība attiecīgajām </a:t>
            </a:r>
            <a:r>
              <a:rPr lang="lv-LV" sz="2000" dirty="0" err="1"/>
              <a:t>mērķgrupām</a:t>
            </a:r>
            <a:r>
              <a:rPr lang="lv-LV" sz="2000" dirty="0"/>
              <a:t>, kā arī tie sociālie pakalpojumi, ko pašvaldība ir noteikusi papildus obligātajiem pakalpojumiem, un to pieejamība visām papildu </a:t>
            </a:r>
            <a:r>
              <a:rPr lang="lv-LV" sz="2000" dirty="0" err="1"/>
              <a:t>mērķgrupām</a:t>
            </a:r>
            <a:r>
              <a:rPr lang="lv-LV" sz="2000" dirty="0"/>
              <a:t>, kurām tā savos saistošajos noteikumos ir paredzējusi tiesības tos saņemt.</a:t>
            </a:r>
            <a:endParaRPr sz="2000" b="1" dirty="0">
              <a:solidFill>
                <a:srgbClr val="000000"/>
              </a:solidFill>
              <a:latin typeface="Verdana"/>
            </a:endParaRPr>
          </a:p>
          <a:p>
            <a:pPr algn="ctr">
              <a:spcBef>
                <a:spcPts val="0"/>
              </a:spcBef>
              <a:spcAft>
                <a:spcPts val="0"/>
              </a:spcAft>
            </a:pPr>
            <a:endParaRPr sz="1200" b="1" dirty="0">
              <a:solidFill>
                <a:srgbClr val="000000"/>
              </a:solidFill>
              <a:latin typeface="Verdana"/>
            </a:endParaRPr>
          </a:p>
        </p:txBody>
      </p:sp>
      <p:sp>
        <p:nvSpPr>
          <p:cNvPr id="12" name="Text 8"/>
          <p:cNvSpPr/>
          <p:nvPr/>
        </p:nvSpPr>
        <p:spPr>
          <a:xfrm>
            <a:off x="960120" y="5477253"/>
            <a:ext cx="10259568" cy="612645"/>
          </a:xfrm>
          <a:prstGeom prst="roundRect">
            <a:avLst/>
          </a:prstGeom>
          <a:solidFill>
            <a:srgbClr val="29702A"/>
          </a:solidFill>
          <a:ln w="12700">
            <a:solidFill>
              <a:srgbClr val="29702A"/>
            </a:solidFill>
          </a:ln>
        </p:spPr>
        <p:txBody>
          <a:bodyPr wrap="square" lIns="889" tIns="889" rIns="889" bIns="889" rtlCol="0" anchor="ctr"/>
          <a:lstStyle/>
          <a:p>
            <a:pPr marL="0" indent="0" algn="ctr">
              <a:buNone/>
            </a:pPr>
            <a:r>
              <a:rPr sz="1600" b="1" dirty="0">
                <a:solidFill>
                  <a:srgbClr val="000000"/>
                </a:solidFill>
                <a:latin typeface="Verdana"/>
              </a:rPr>
              <a:t>Kopējais princips: personas vajadzībām atbilstoši un faktiski pieejami sociālie pakalpojumi</a:t>
            </a:r>
            <a:endParaRPr lang="lv-LV" sz="1250" noProof="1"/>
          </a:p>
        </p:txBody>
      </p:sp>
      <p:sp>
        <p:nvSpPr>
          <p:cNvPr id="13" name="Text 9"/>
          <p:cNvSpPr/>
          <p:nvPr/>
        </p:nvSpPr>
        <p:spPr>
          <a:xfrm>
            <a:off x="960120" y="5715000"/>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
        <p:nvSpPr>
          <p:cNvPr id="14" name="Text 10"/>
          <p:cNvSpPr/>
          <p:nvPr/>
        </p:nvSpPr>
        <p:spPr>
          <a:xfrm>
            <a:off x="1124712" y="5797296"/>
            <a:ext cx="64008" cy="64008"/>
          </a:xfrm>
          <a:prstGeom prst="ellipse">
            <a:avLst/>
          </a:prstGeom>
          <a:solidFill>
            <a:srgbClr val="BED096">
              <a:alpha val="75000"/>
            </a:srgbClr>
          </a:solidFill>
          <a:ln>
            <a:solidFill>
              <a:srgbClr val="BED096">
                <a:alpha val="0"/>
              </a:srgbClr>
            </a:solidFill>
          </a:ln>
        </p:spPr>
        <p:txBody>
          <a:bodyPr wrap="square" rtlCol="0" anchor="ctr"/>
          <a:lstStyle/>
          <a:p>
            <a:pPr marL="0" indent="0">
              <a:buNone/>
            </a:pPr>
            <a:endParaRPr lang="lv-LV" noProof="1"/>
          </a:p>
        </p:txBody>
      </p:sp>
      <p:sp>
        <p:nvSpPr>
          <p:cNvPr id="15" name="Text 11"/>
          <p:cNvSpPr/>
          <p:nvPr/>
        </p:nvSpPr>
        <p:spPr>
          <a:xfrm>
            <a:off x="1289304" y="5715000"/>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
        <p:nvSpPr>
          <p:cNvPr id="16" name="Text 12"/>
          <p:cNvSpPr/>
          <p:nvPr/>
        </p:nvSpPr>
        <p:spPr>
          <a:xfrm>
            <a:off x="1453896" y="5797296"/>
            <a:ext cx="64008" cy="64008"/>
          </a:xfrm>
          <a:prstGeom prst="ellipse">
            <a:avLst/>
          </a:prstGeom>
          <a:solidFill>
            <a:srgbClr val="BED096">
              <a:alpha val="75000"/>
            </a:srgbClr>
          </a:solidFill>
          <a:ln>
            <a:solidFill>
              <a:srgbClr val="BED096">
                <a:alpha val="0"/>
              </a:srgbClr>
            </a:solidFill>
          </a:ln>
        </p:spPr>
        <p:txBody>
          <a:bodyPr wrap="square" rtlCol="0" anchor="ctr"/>
          <a:lstStyle/>
          <a:p>
            <a:pPr marL="0" indent="0">
              <a:buNone/>
            </a:pPr>
            <a:endParaRPr lang="lv-LV" noProof="1"/>
          </a:p>
        </p:txBody>
      </p:sp>
      <p:sp>
        <p:nvSpPr>
          <p:cNvPr id="17" name="Text 13"/>
          <p:cNvSpPr/>
          <p:nvPr/>
        </p:nvSpPr>
        <p:spPr>
          <a:xfrm>
            <a:off x="1618488" y="5715000"/>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
        <p:nvSpPr>
          <p:cNvPr id="18" name="Text 14"/>
          <p:cNvSpPr/>
          <p:nvPr/>
        </p:nvSpPr>
        <p:spPr>
          <a:xfrm>
            <a:off x="1783080" y="5797296"/>
            <a:ext cx="64008" cy="64008"/>
          </a:xfrm>
          <a:prstGeom prst="ellipse">
            <a:avLst/>
          </a:prstGeom>
          <a:solidFill>
            <a:srgbClr val="BED096">
              <a:alpha val="75000"/>
            </a:srgbClr>
          </a:solidFill>
          <a:ln>
            <a:solidFill>
              <a:srgbClr val="BED096">
                <a:alpha val="0"/>
              </a:srgbClr>
            </a:solidFill>
          </a:ln>
        </p:spPr>
        <p:txBody>
          <a:bodyPr wrap="square" rtlCol="0" anchor="ctr"/>
          <a:lstStyle/>
          <a:p>
            <a:pPr marL="0" indent="0">
              <a:buNone/>
            </a:pPr>
            <a:endParaRPr lang="lv-LV" noProof="1"/>
          </a:p>
        </p:txBody>
      </p:sp>
      <p:sp>
        <p:nvSpPr>
          <p:cNvPr id="19" name="Text 15"/>
          <p:cNvSpPr/>
          <p:nvPr/>
        </p:nvSpPr>
        <p:spPr>
          <a:xfrm>
            <a:off x="1947672" y="5715000"/>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56032"/>
            <a:ext cx="10378440" cy="548640"/>
          </a:xfrm>
          <a:prstGeom prst="rect">
            <a:avLst/>
          </a:prstGeom>
          <a:noFill/>
          <a:ln/>
        </p:spPr>
        <p:txBody>
          <a:bodyPr wrap="square" lIns="127" tIns="127" rIns="127" bIns="127" rtlCol="0" anchor="ctr">
            <a:noAutofit/>
          </a:bodyPr>
          <a:lstStyle/>
          <a:p>
            <a:pPr marL="0" indent="0">
              <a:buNone/>
            </a:pPr>
            <a:r>
              <a:rPr lang="lv-LV" sz="2450" b="1" noProof="1">
                <a:solidFill>
                  <a:srgbClr val="29702A"/>
                </a:solidFill>
                <a:latin typeface="Verdana"/>
              </a:rPr>
              <a:t>Tiesiskais pamats</a:t>
            </a:r>
            <a:endParaRPr lang="lv-LV" sz="2000" noProof="1"/>
          </a:p>
        </p:txBody>
      </p:sp>
      <p:sp>
        <p:nvSpPr>
          <p:cNvPr id="4" name="Text 1"/>
          <p:cNvSpPr/>
          <p:nvPr/>
        </p:nvSpPr>
        <p:spPr>
          <a:xfrm>
            <a:off x="1353312" y="768096"/>
            <a:ext cx="9784080" cy="292608"/>
          </a:xfrm>
          <a:prstGeom prst="rect">
            <a:avLst/>
          </a:prstGeom>
          <a:noFill/>
          <a:ln/>
        </p:spPr>
        <p:txBody>
          <a:bodyPr wrap="square" lIns="127" tIns="0" rIns="127" bIns="0" rtlCol="0" anchor="ctr">
            <a:noAutofit/>
          </a:bodyPr>
          <a:lstStyle/>
          <a:p>
            <a:pPr marL="0" indent="0">
              <a:buNone/>
            </a:pPr>
            <a:r>
              <a:rPr lang="lv-LV" sz="1300" noProof="1">
                <a:solidFill>
                  <a:srgbClr val="555555"/>
                </a:solidFill>
                <a:latin typeface="Verdana"/>
              </a:rPr>
              <a:t>Grozījumi un vienotais minimālais sociālo pakalpojumu grozs</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3</a:t>
            </a:r>
            <a:endParaRPr lang="lv-LV" sz="750" noProof="1"/>
          </a:p>
        </p:txBody>
      </p:sp>
      <p:sp>
        <p:nvSpPr>
          <p:cNvPr id="9" name="Text 5"/>
          <p:cNvSpPr/>
          <p:nvPr/>
        </p:nvSpPr>
        <p:spPr>
          <a:xfrm>
            <a:off x="566928" y="1554480"/>
            <a:ext cx="3611880" cy="2423158"/>
          </a:xfrm>
          <a:prstGeom prst="roundRect">
            <a:avLst/>
          </a:prstGeom>
          <a:solidFill>
            <a:srgbClr val="FAFCF4"/>
          </a:solidFill>
          <a:ln w="13970">
            <a:solidFill>
              <a:srgbClr val="AECC79"/>
            </a:solidFill>
          </a:ln>
        </p:spPr>
        <p:txBody>
          <a:bodyPr wrap="square" lIns="101600" tIns="63500" rIns="101600" bIns="63500" rtlCol="0" anchor="ctr">
            <a:normAutofit/>
          </a:bodyPr>
          <a:lstStyle/>
          <a:p>
            <a:pPr marL="0" indent="0" algn="ctr">
              <a:lnSpc>
                <a:spcPct val="105000"/>
              </a:lnSpc>
              <a:spcBef>
                <a:spcPts val="0"/>
              </a:spcBef>
              <a:spcAft>
                <a:spcPts val="0"/>
              </a:spcAft>
              <a:buNone/>
            </a:pPr>
            <a:r>
              <a:rPr lang="lv-LV" b="1" noProof="1">
                <a:solidFill>
                  <a:srgbClr val="1F2A44"/>
                </a:solidFill>
                <a:latin typeface="Verdana"/>
              </a:rPr>
              <a:t>2025. gada 21. janvāris</a:t>
            </a:r>
            <a:endParaRPr lang="lv-LV" noProof="1"/>
          </a:p>
          <a:p>
            <a:pPr algn="ctr">
              <a:spcAft>
                <a:spcPts val="0"/>
              </a:spcAft>
            </a:pPr>
            <a:r>
              <a:rPr lang="lv-LV" sz="1400" b="0" noProof="1">
                <a:solidFill>
                  <a:srgbClr val="1F2A44"/>
                </a:solidFill>
                <a:latin typeface="Verdana"/>
              </a:rPr>
              <a:t>stājas spēkā grozījumi Sociālo pakalpojumu un sociālās palīdzības likumā: pašvaldībām noteikti </a:t>
            </a:r>
            <a:r>
              <a:rPr lang="lv-LV" sz="1400" b="1" noProof="1">
                <a:solidFill>
                  <a:srgbClr val="1F2A44"/>
                </a:solidFill>
                <a:latin typeface="Verdana"/>
              </a:rPr>
              <a:t>5</a:t>
            </a:r>
            <a:r>
              <a:rPr lang="lv-LV" sz="1400" b="0" noProof="1">
                <a:solidFill>
                  <a:srgbClr val="1F2A44"/>
                </a:solidFill>
                <a:latin typeface="Verdana"/>
              </a:rPr>
              <a:t> obligāti nodrošināmie sociālie pakalpojumi likumā noteiktajām mērķgrupām</a:t>
            </a:r>
          </a:p>
        </p:txBody>
      </p:sp>
      <p:sp>
        <p:nvSpPr>
          <p:cNvPr id="10" name="Text 6"/>
          <p:cNvSpPr/>
          <p:nvPr/>
        </p:nvSpPr>
        <p:spPr>
          <a:xfrm>
            <a:off x="4288536" y="1554479"/>
            <a:ext cx="3611880" cy="2414013"/>
          </a:xfrm>
          <a:prstGeom prst="roundRect">
            <a:avLst/>
          </a:prstGeom>
          <a:solidFill>
            <a:srgbClr val="FAFCF4"/>
          </a:solidFill>
          <a:ln w="13970">
            <a:solidFill>
              <a:srgbClr val="AECC79"/>
            </a:solidFill>
          </a:ln>
        </p:spPr>
        <p:txBody>
          <a:bodyPr wrap="square" lIns="101600" tIns="63500" rIns="101600" bIns="63500" rtlCol="0" anchor="ctr">
            <a:normAutofit/>
          </a:bodyPr>
          <a:lstStyle/>
          <a:p>
            <a:pPr marL="0" indent="0" algn="ctr">
              <a:lnSpc>
                <a:spcPct val="105000"/>
              </a:lnSpc>
              <a:spcBef>
                <a:spcPts val="0"/>
              </a:spcBef>
              <a:spcAft>
                <a:spcPts val="0"/>
              </a:spcAft>
              <a:buNone/>
            </a:pPr>
            <a:r>
              <a:rPr lang="lv-LV" b="1" noProof="1">
                <a:solidFill>
                  <a:srgbClr val="1F2A44"/>
                </a:solidFill>
                <a:latin typeface="Verdana"/>
              </a:rPr>
              <a:t>2026. gada 1. janvāris</a:t>
            </a:r>
            <a:endParaRPr lang="lv-LV" noProof="1"/>
          </a:p>
          <a:p>
            <a:pPr algn="ctr">
              <a:spcAft>
                <a:spcPts val="0"/>
              </a:spcAft>
            </a:pPr>
            <a:r>
              <a:rPr lang="lv-LV" sz="1600" b="0" noProof="1">
                <a:solidFill>
                  <a:srgbClr val="1F2A44"/>
                </a:solidFill>
                <a:latin typeface="Verdana"/>
              </a:rPr>
              <a:t>sociālo pakalpojumu loks paplašināts — klāt nāk vēl </a:t>
            </a:r>
            <a:r>
              <a:rPr lang="lv-LV" sz="1600" b="1" noProof="1">
                <a:solidFill>
                  <a:srgbClr val="1F2A44"/>
                </a:solidFill>
                <a:latin typeface="Verdana"/>
              </a:rPr>
              <a:t>4</a:t>
            </a:r>
            <a:r>
              <a:rPr lang="lv-LV" sz="1600" b="0" noProof="1">
                <a:solidFill>
                  <a:srgbClr val="1F2A44"/>
                </a:solidFill>
                <a:latin typeface="Verdana"/>
              </a:rPr>
              <a:t> pakalpojumi</a:t>
            </a:r>
          </a:p>
        </p:txBody>
      </p:sp>
      <p:sp>
        <p:nvSpPr>
          <p:cNvPr id="11" name="Text 7"/>
          <p:cNvSpPr/>
          <p:nvPr/>
        </p:nvSpPr>
        <p:spPr>
          <a:xfrm>
            <a:off x="1993392" y="5257800"/>
            <a:ext cx="8183879" cy="731520"/>
          </a:xfrm>
          <a:prstGeom prst="roundRect">
            <a:avLst/>
          </a:prstGeom>
          <a:solidFill>
            <a:srgbClr val="29702A"/>
          </a:solidFill>
          <a:ln w="12700">
            <a:solidFill>
              <a:srgbClr val="29702A"/>
            </a:solidFill>
          </a:ln>
        </p:spPr>
        <p:txBody>
          <a:bodyPr wrap="square" lIns="889" tIns="889" rIns="889" bIns="889" rtlCol="0" anchor="ctr"/>
          <a:lstStyle/>
          <a:p>
            <a:pPr marL="0" indent="0" algn="ctr">
              <a:buNone/>
            </a:pPr>
            <a:r>
              <a:rPr lang="lv-LV" b="1" noProof="1">
                <a:solidFill>
                  <a:srgbClr val="FFFFFF"/>
                </a:solidFill>
                <a:latin typeface="Verdana"/>
              </a:rPr>
              <a:t>Vienlīdzīga sociālo pakalpojumu pieejamība visās pašvaldībās</a:t>
            </a:r>
            <a:endParaRPr lang="lv-LV" noProof="1"/>
          </a:p>
        </p:txBody>
      </p:sp>
      <p:sp>
        <p:nvSpPr>
          <p:cNvPr id="13" name="Rounded Rectangle 12"/>
          <p:cNvSpPr/>
          <p:nvPr/>
        </p:nvSpPr>
        <p:spPr>
          <a:xfrm>
            <a:off x="1078992" y="4288536"/>
            <a:ext cx="10012680" cy="658366"/>
          </a:xfrm>
          <a:prstGeom prst="roundRect">
            <a:avLst/>
          </a:prstGeom>
          <a:solidFill>
            <a:srgbClr val="F9FBF5"/>
          </a:solidFill>
          <a:ln w="12700">
            <a:solidFill>
              <a:srgbClr val="D1DEC4"/>
            </a:solidFill>
          </a:ln>
        </p:spPr>
        <p:style>
          <a:lnRef idx="1">
            <a:schemeClr val="accent1"/>
          </a:lnRef>
          <a:fillRef idx="3">
            <a:schemeClr val="accent1"/>
          </a:fillRef>
          <a:effectRef idx="2">
            <a:schemeClr val="accent1"/>
          </a:effectRef>
          <a:fontRef idx="minor">
            <a:schemeClr val="lt1"/>
          </a:fontRef>
        </p:style>
        <p:txBody>
          <a:bodyPr wrap="square" lIns="101600" tIns="63500" rIns="101600" bIns="63500" rtlCol="0" anchor="ctr"/>
          <a:lstStyle/>
          <a:p>
            <a:pPr algn="ctr">
              <a:spcBef>
                <a:spcPts val="0"/>
              </a:spcBef>
              <a:spcAft>
                <a:spcPts val="0"/>
              </a:spcAft>
            </a:pPr>
            <a:r>
              <a:rPr lang="lv-LV" sz="1600" b="1" noProof="1">
                <a:solidFill>
                  <a:srgbClr val="1F2A44"/>
                </a:solidFill>
                <a:latin typeface="Verdana"/>
              </a:rPr>
              <a:t>Izveidots vienots minimālo sociālo pakalpojumu grozs visām pašvaldībām neatkarīgi no to lieluma un iedzīvotāju skaita</a:t>
            </a:r>
            <a:endParaRPr lang="lv-LV" sz="1600" b="1" noProof="1">
              <a:solidFill>
                <a:srgbClr val="000000"/>
              </a:solidFill>
              <a:latin typeface="Verdana"/>
            </a:endParaRPr>
          </a:p>
        </p:txBody>
      </p:sp>
      <p:sp>
        <p:nvSpPr>
          <p:cNvPr id="14" name="Rounded Rectangle 13"/>
          <p:cNvSpPr/>
          <p:nvPr/>
        </p:nvSpPr>
        <p:spPr>
          <a:xfrm>
            <a:off x="8010144" y="1554479"/>
            <a:ext cx="3611880" cy="2414009"/>
          </a:xfrm>
          <a:prstGeom prst="roundRect">
            <a:avLst/>
          </a:prstGeom>
          <a:solidFill>
            <a:srgbClr val="FAFCF4"/>
          </a:solidFill>
          <a:ln w="13970">
            <a:solidFill>
              <a:srgbClr val="AECC79"/>
            </a:solidFill>
          </a:ln>
        </p:spPr>
        <p:style>
          <a:lnRef idx="1">
            <a:schemeClr val="accent1"/>
          </a:lnRef>
          <a:fillRef idx="3">
            <a:schemeClr val="accent1"/>
          </a:fillRef>
          <a:effectRef idx="2">
            <a:schemeClr val="accent1"/>
          </a:effectRef>
          <a:fontRef idx="minor">
            <a:schemeClr val="lt1"/>
          </a:fontRef>
        </p:style>
        <p:txBody>
          <a:bodyPr wrap="square" lIns="101600" tIns="63500" rIns="101600" bIns="63500" rtlCol="0" anchor="ctr"/>
          <a:lstStyle/>
          <a:p>
            <a:pPr algn="ctr">
              <a:lnSpc>
                <a:spcPct val="105000"/>
              </a:lnSpc>
              <a:spcBef>
                <a:spcPts val="0"/>
              </a:spcBef>
              <a:spcAft>
                <a:spcPts val="0"/>
              </a:spcAft>
            </a:pPr>
            <a:r>
              <a:rPr lang="lv-LV" b="1" noProof="1">
                <a:solidFill>
                  <a:srgbClr val="1F2A44"/>
                </a:solidFill>
                <a:latin typeface="Verdana"/>
              </a:rPr>
              <a:t>2028. gada 1. janvāris</a:t>
            </a:r>
          </a:p>
          <a:p>
            <a:pPr algn="ctr">
              <a:spcAft>
                <a:spcPts val="0"/>
              </a:spcAft>
            </a:pPr>
            <a:r>
              <a:rPr lang="lv-LV" sz="1600" b="0" noProof="1">
                <a:solidFill>
                  <a:srgbClr val="1F2A44"/>
                </a:solidFill>
                <a:latin typeface="Verdana"/>
              </a:rPr>
              <a:t>minimālajam sociālo pakalpojumu grozam pievienosies vēl </a:t>
            </a:r>
            <a:r>
              <a:rPr lang="lv-LV" sz="1600" b="1" noProof="1">
                <a:solidFill>
                  <a:srgbClr val="1F2A44"/>
                </a:solidFill>
                <a:latin typeface="Verdana"/>
              </a:rPr>
              <a:t>1</a:t>
            </a:r>
            <a:r>
              <a:rPr lang="lv-LV" sz="1600" b="0" noProof="1">
                <a:solidFill>
                  <a:srgbClr val="1F2A44"/>
                </a:solidFill>
                <a:latin typeface="Verdana"/>
              </a:rPr>
              <a:t> - ģimenes asistenta pakalpojums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8EC"/>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56032"/>
            <a:ext cx="10378440" cy="548640"/>
          </a:xfrm>
          <a:prstGeom prst="rect">
            <a:avLst/>
          </a:prstGeom>
          <a:noFill/>
          <a:ln/>
        </p:spPr>
        <p:txBody>
          <a:bodyPr wrap="square" lIns="127" tIns="127" rIns="127" bIns="127" rtlCol="0" anchor="ctr">
            <a:noAutofit/>
          </a:bodyPr>
          <a:lstStyle/>
          <a:p>
            <a:pPr marL="0" indent="0">
              <a:buNone/>
            </a:pPr>
            <a:r>
              <a:rPr lang="lv-LV" sz="2280" b="1" noProof="1">
                <a:solidFill>
                  <a:srgbClr val="29702A"/>
                </a:solidFill>
                <a:latin typeface="Verdana"/>
              </a:rPr>
              <a:t>Saistošo noteikumu izdošanas tiesiskais pamatojums</a:t>
            </a:r>
            <a:endParaRPr lang="lv-LV" sz="1850" noProof="1"/>
          </a:p>
        </p:txBody>
      </p:sp>
      <p:sp>
        <p:nvSpPr>
          <p:cNvPr id="4" name="Text 1"/>
          <p:cNvSpPr/>
          <p:nvPr/>
        </p:nvSpPr>
        <p:spPr>
          <a:xfrm>
            <a:off x="1353312" y="768096"/>
            <a:ext cx="9784080" cy="292608"/>
          </a:xfrm>
          <a:prstGeom prst="rect">
            <a:avLst/>
          </a:prstGeom>
          <a:noFill/>
          <a:ln/>
        </p:spPr>
        <p:txBody>
          <a:bodyPr wrap="square" lIns="127" tIns="0" rIns="127" bIns="0" rtlCol="0" anchor="ctr">
            <a:noAutofit/>
          </a:bodyPr>
          <a:lstStyle/>
          <a:p>
            <a:pPr marL="0" indent="0">
              <a:buNone/>
            </a:pPr>
            <a:r>
              <a:rPr lang="lv-LV" sz="1300" noProof="1">
                <a:solidFill>
                  <a:srgbClr val="555555"/>
                </a:solidFill>
                <a:latin typeface="Verdana"/>
              </a:rPr>
              <a:t>Pamatojuma sadaļā jānorāda tikai deleģējuma normas</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4</a:t>
            </a:r>
            <a:endParaRPr lang="lv-LV" sz="750" noProof="1"/>
          </a:p>
        </p:txBody>
      </p:sp>
      <p:sp>
        <p:nvSpPr>
          <p:cNvPr id="8" name="Text 4"/>
          <p:cNvSpPr/>
          <p:nvPr/>
        </p:nvSpPr>
        <p:spPr>
          <a:xfrm>
            <a:off x="1234440" y="1389888"/>
            <a:ext cx="4754880" cy="237744"/>
          </a:xfrm>
          <a:prstGeom prst="rect">
            <a:avLst/>
          </a:prstGeom>
          <a:noFill/>
          <a:ln/>
        </p:spPr>
        <p:txBody>
          <a:bodyPr wrap="square" lIns="254" tIns="254" rIns="254" bIns="254" rtlCol="0" anchor="ctr"/>
          <a:lstStyle/>
          <a:p>
            <a:pPr marL="0" indent="0">
              <a:buNone/>
            </a:pPr>
            <a:r>
              <a:rPr lang="lv-LV" sz="1200" b="1" noProof="1">
                <a:solidFill>
                  <a:srgbClr val="29702A"/>
                </a:solidFill>
                <a:latin typeface="Verdana"/>
              </a:rPr>
              <a:t>NORMATĪVAIS PAMATS</a:t>
            </a:r>
            <a:endParaRPr lang="lv-LV" sz="850" noProof="1"/>
          </a:p>
        </p:txBody>
      </p:sp>
      <p:sp>
        <p:nvSpPr>
          <p:cNvPr id="9" name="Text 5"/>
          <p:cNvSpPr/>
          <p:nvPr/>
        </p:nvSpPr>
        <p:spPr>
          <a:xfrm>
            <a:off x="1051560" y="1627631"/>
            <a:ext cx="4892040" cy="2268093"/>
          </a:xfrm>
          <a:prstGeom prst="roundRect">
            <a:avLst/>
          </a:prstGeom>
          <a:solidFill>
            <a:srgbClr val="FFFFFF"/>
          </a:solidFill>
          <a:ln w="12700">
            <a:solidFill>
              <a:srgbClr val="BED096"/>
            </a:solidFill>
          </a:ln>
        </p:spPr>
        <p:txBody>
          <a:bodyPr wrap="square" lIns="101600" tIns="63500" rIns="101600" bIns="63500" rtlCol="0" anchor="ctr">
            <a:normAutofit/>
          </a:bodyPr>
          <a:lstStyle/>
          <a:p>
            <a:pPr marL="0" indent="0" algn="ctr">
              <a:spcBef>
                <a:spcPts val="0"/>
              </a:spcBef>
              <a:spcAft>
                <a:spcPts val="0"/>
              </a:spcAft>
              <a:buNone/>
            </a:pPr>
            <a:r>
              <a:rPr b="1" dirty="0">
                <a:solidFill>
                  <a:srgbClr val="143F1F"/>
                </a:solidFill>
                <a:latin typeface="Verdana"/>
              </a:rPr>
              <a:t>Sociālo pakalpojumu un sociālās palīdzības likuma 3. panta trešā daļa,</a:t>
            </a:r>
            <a:endParaRPr lang="lv-LV" noProof="1"/>
          </a:p>
          <a:p>
            <a:pPr algn="ctr"/>
            <a:r>
              <a:rPr b="0" dirty="0">
                <a:solidFill>
                  <a:srgbClr val="1F2A44"/>
                </a:solidFill>
                <a:latin typeface="Verdana"/>
              </a:rPr>
              <a:t>un </a:t>
            </a:r>
            <a:r>
              <a:rPr b="1" dirty="0">
                <a:solidFill>
                  <a:srgbClr val="143F1F"/>
                </a:solidFill>
                <a:latin typeface="Verdana"/>
              </a:rPr>
              <a:t>9. panta 1.² daļa</a:t>
            </a:r>
            <a:r>
              <a:rPr b="0" dirty="0">
                <a:solidFill>
                  <a:srgbClr val="1F2A44"/>
                </a:solidFill>
                <a:latin typeface="Verdana"/>
              </a:rPr>
              <a:t> — ja pašvaldība nosaka papildu pakalpojumus un/vai </a:t>
            </a:r>
            <a:r>
              <a:rPr lang="lv-LV" b="0" noProof="1">
                <a:solidFill>
                  <a:srgbClr val="1F2A44"/>
                </a:solidFill>
                <a:latin typeface="Verdana"/>
              </a:rPr>
              <a:t>mērķgrupas</a:t>
            </a:r>
            <a:endParaRPr b="0" dirty="0">
              <a:solidFill>
                <a:srgbClr val="1F2A44"/>
              </a:solidFill>
              <a:latin typeface="Verdana"/>
            </a:endParaRPr>
          </a:p>
        </p:txBody>
      </p:sp>
      <p:sp>
        <p:nvSpPr>
          <p:cNvPr id="10" name="Text 6"/>
          <p:cNvSpPr/>
          <p:nvPr/>
        </p:nvSpPr>
        <p:spPr>
          <a:xfrm>
            <a:off x="6035040" y="1627632"/>
            <a:ext cx="5257800" cy="2268092"/>
          </a:xfrm>
          <a:prstGeom prst="roundRect">
            <a:avLst/>
          </a:prstGeom>
          <a:solidFill>
            <a:srgbClr val="FFFFFF"/>
          </a:solidFill>
          <a:ln w="12700">
            <a:solidFill>
              <a:srgbClr val="BED096"/>
            </a:solidFill>
          </a:ln>
        </p:spPr>
        <p:txBody>
          <a:bodyPr wrap="square" lIns="1524" tIns="1524" rIns="1524" bIns="1524" rtlCol="0" anchor="ctr">
            <a:normAutofit/>
          </a:bodyPr>
          <a:lstStyle/>
          <a:p>
            <a:pPr algn="ctr"/>
            <a:r>
              <a:rPr sz="1600" b="1" dirty="0">
                <a:solidFill>
                  <a:srgbClr val="143F1F"/>
                </a:solidFill>
                <a:latin typeface="Verdana"/>
              </a:rPr>
              <a:t>Ministru kabineta 2003. gada 27. maija noteikumu Nr. 275 </a:t>
            </a:r>
            <a:r>
              <a:rPr sz="1600" b="0" dirty="0">
                <a:solidFill>
                  <a:srgbClr val="000000"/>
                </a:solidFill>
                <a:latin typeface="Verdana"/>
              </a:rPr>
              <a:t>«Sociālās aprūpes un sociālās rehabilitācijas pakalpojumu samaksas kārtība un kārtība, kādā pakalpojumu izmaksas tiek segtas no pašvaldības budžeta» </a:t>
            </a:r>
            <a:r>
              <a:rPr sz="1600" b="1" dirty="0">
                <a:solidFill>
                  <a:srgbClr val="143F1F"/>
                </a:solidFill>
                <a:latin typeface="Verdana"/>
              </a:rPr>
              <a:t>6. punkts</a:t>
            </a:r>
            <a:r>
              <a:rPr sz="1600" b="0" dirty="0">
                <a:solidFill>
                  <a:srgbClr val="000000"/>
                </a:solidFill>
                <a:latin typeface="Verdana"/>
              </a:rPr>
              <a:t> – ja pašvaldība nosaka klientam labvēlīgāku samaksas kārtību par pakalpojumu</a:t>
            </a:r>
            <a:endParaRPr lang="lv-LV" sz="1600" noProof="1">
              <a:solidFill>
                <a:srgbClr val="000000"/>
              </a:solidFill>
              <a:latin typeface="Verdana"/>
            </a:endParaRPr>
          </a:p>
        </p:txBody>
      </p:sp>
      <p:sp>
        <p:nvSpPr>
          <p:cNvPr id="11" name="Text 7"/>
          <p:cNvSpPr/>
          <p:nvPr/>
        </p:nvSpPr>
        <p:spPr>
          <a:xfrm>
            <a:off x="1828800" y="4882896"/>
            <a:ext cx="8549640" cy="1207008"/>
          </a:xfrm>
          <a:prstGeom prst="roundRect">
            <a:avLst/>
          </a:prstGeom>
          <a:solidFill>
            <a:srgbClr val="ECEBC9"/>
          </a:solidFill>
          <a:ln w="12700">
            <a:solidFill>
              <a:srgbClr val="E0EF98"/>
            </a:solidFill>
          </a:ln>
        </p:spPr>
        <p:txBody>
          <a:bodyPr wrap="square" lIns="1524" tIns="1524" rIns="1524" bIns="1524" rtlCol="0" anchor="ctr">
            <a:normAutofit/>
          </a:bodyPr>
          <a:lstStyle/>
          <a:p>
            <a:pPr marL="0" indent="0" algn="ctr">
              <a:buNone/>
            </a:pPr>
            <a:r>
              <a:rPr lang="lv-LV" sz="1220" b="1" noProof="1">
                <a:solidFill>
                  <a:srgbClr val="000000"/>
                </a:solidFill>
                <a:latin typeface="Verdana"/>
              </a:rPr>
              <a:t>!  </a:t>
            </a:r>
            <a:r>
              <a:rPr lang="lv-LV" sz="1400" b="1" noProof="1">
                <a:solidFill>
                  <a:srgbClr val="000000"/>
                </a:solidFill>
                <a:latin typeface="Verdana"/>
              </a:rPr>
              <a:t>Saistošo noteikumu izdošanas tiesiskajā pamatojumā drīkst norādīt </a:t>
            </a:r>
            <a:r>
              <a:rPr lang="lv-LV" sz="1400" b="1" noProof="1">
                <a:solidFill>
                  <a:srgbClr val="143F1F"/>
                </a:solidFill>
                <a:latin typeface="Verdana"/>
              </a:rPr>
              <a:t>tikai augstāka spēka normatīvo aktu vienības</a:t>
            </a:r>
            <a:r>
              <a:rPr lang="lv-LV" sz="1400" b="1" noProof="1">
                <a:solidFill>
                  <a:srgbClr val="000000"/>
                </a:solidFill>
                <a:latin typeface="Verdana"/>
              </a:rPr>
              <a:t>, kurās ietverts </a:t>
            </a:r>
            <a:r>
              <a:rPr lang="lv-LV" sz="1400" b="1" noProof="1">
                <a:solidFill>
                  <a:srgbClr val="143F1F"/>
                </a:solidFill>
                <a:latin typeface="Verdana"/>
              </a:rPr>
              <a:t>deleģējums</a:t>
            </a:r>
            <a:r>
              <a:rPr lang="lv-LV" sz="1400" b="1" noProof="1">
                <a:solidFill>
                  <a:srgbClr val="000000"/>
                </a:solidFill>
                <a:latin typeface="Verdana"/>
              </a:rPr>
              <a:t> saistošo noteikumu izdošanai</a:t>
            </a:r>
            <a:r>
              <a:rPr lang="lv-LV" sz="1220" b="1" noProof="1">
                <a:solidFill>
                  <a:srgbClr val="000000"/>
                </a:solidFill>
                <a:latin typeface="Verdana"/>
              </a:rPr>
              <a:t>.</a:t>
            </a:r>
            <a:endParaRPr lang="lv-LV" sz="1220" noProof="1"/>
          </a:p>
        </p:txBody>
      </p:sp>
      <p:sp>
        <p:nvSpPr>
          <p:cNvPr id="12" name="Text 8"/>
          <p:cNvSpPr/>
          <p:nvPr/>
        </p:nvSpPr>
        <p:spPr>
          <a:xfrm>
            <a:off x="5692140" y="4059936"/>
            <a:ext cx="658368" cy="768091"/>
          </a:xfrm>
          <a:prstGeom prst="ellipse">
            <a:avLst/>
          </a:prstGeom>
          <a:solidFill>
            <a:srgbClr val="29702A"/>
          </a:solidFill>
          <a:ln w="12700">
            <a:solidFill>
              <a:srgbClr val="29702A"/>
            </a:solidFill>
          </a:ln>
        </p:spPr>
        <p:txBody>
          <a:bodyPr wrap="square" lIns="889" tIns="889" rIns="889" bIns="889" rtlCol="0" anchor="ctr"/>
          <a:lstStyle/>
          <a:p>
            <a:pPr marL="0" indent="0" algn="ctr">
              <a:buNone/>
            </a:pPr>
            <a:r>
              <a:rPr lang="lv-LV" sz="2000" b="1" noProof="1">
                <a:solidFill>
                  <a:srgbClr val="FFFFFF"/>
                </a:solidFill>
                <a:latin typeface="Verdana"/>
              </a:rPr>
              <a:t>§</a:t>
            </a:r>
            <a:endParaRPr lang="lv-LV" sz="2000" noProof="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56032"/>
            <a:ext cx="10378440" cy="548640"/>
          </a:xfrm>
          <a:prstGeom prst="rect">
            <a:avLst/>
          </a:prstGeom>
          <a:noFill/>
          <a:ln/>
        </p:spPr>
        <p:txBody>
          <a:bodyPr wrap="square" lIns="127" tIns="127" rIns="127" bIns="127" rtlCol="0" anchor="ctr">
            <a:noAutofit/>
          </a:bodyPr>
          <a:lstStyle/>
          <a:p>
            <a:pPr marL="0" indent="0">
              <a:buNone/>
            </a:pPr>
            <a:r>
              <a:rPr lang="lv-LV" sz="2450" b="1" noProof="1">
                <a:solidFill>
                  <a:srgbClr val="29702A"/>
                </a:solidFill>
                <a:latin typeface="Verdana"/>
              </a:rPr>
              <a:t>Obligāti nodrošināmie sociālie pakalpojumi</a:t>
            </a:r>
            <a:endParaRPr lang="lv-LV" sz="2000" noProof="1"/>
          </a:p>
        </p:txBody>
      </p:sp>
      <p:sp>
        <p:nvSpPr>
          <p:cNvPr id="4" name="Text 1"/>
          <p:cNvSpPr/>
          <p:nvPr/>
        </p:nvSpPr>
        <p:spPr>
          <a:xfrm>
            <a:off x="1353312" y="768096"/>
            <a:ext cx="9784080" cy="292608"/>
          </a:xfrm>
          <a:prstGeom prst="rect">
            <a:avLst/>
          </a:prstGeom>
          <a:noFill/>
          <a:ln/>
        </p:spPr>
        <p:txBody>
          <a:bodyPr wrap="square" lIns="127" tIns="0" rIns="127" bIns="0" rtlCol="0" anchor="ctr">
            <a:noAutofit/>
          </a:bodyPr>
          <a:lstStyle/>
          <a:p>
            <a:pPr marL="0" indent="0">
              <a:buNone/>
            </a:pPr>
            <a:r>
              <a:rPr lang="lv-LV" sz="1300" noProof="1">
                <a:solidFill>
                  <a:srgbClr val="555555"/>
                </a:solidFill>
                <a:latin typeface="Verdana"/>
              </a:rPr>
              <a:t>Vienotā minimālā groza pakalpojumi un mērķgrupas</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5</a:t>
            </a:r>
            <a:endParaRPr lang="lv-LV" sz="750" noProof="1"/>
          </a:p>
        </p:txBody>
      </p:sp>
      <p:sp>
        <p:nvSpPr>
          <p:cNvPr id="8" name="Text 4"/>
          <p:cNvSpPr/>
          <p:nvPr/>
        </p:nvSpPr>
        <p:spPr>
          <a:xfrm>
            <a:off x="438912" y="1325880"/>
            <a:ext cx="3685032" cy="900682"/>
          </a:xfrm>
          <a:prstGeom prst="roundRect">
            <a:avLst/>
          </a:prstGeom>
          <a:solidFill>
            <a:srgbClr val="F5F8EC"/>
          </a:solidFill>
          <a:ln w="12700">
            <a:solidFill>
              <a:srgbClr val="E0EF98"/>
            </a:solidFill>
          </a:ln>
        </p:spPr>
        <p:txBody>
          <a:bodyPr wrap="square" lIns="1270" tIns="1270" rIns="1270" bIns="1270" rtlCol="0" anchor="ctr">
            <a:normAutofit/>
          </a:bodyPr>
          <a:lstStyle/>
          <a:p>
            <a:pPr marL="0" indent="0" algn="l">
              <a:buNone/>
            </a:pPr>
            <a:r>
              <a:rPr sz="1600" b="1" dirty="0">
                <a:solidFill>
                  <a:srgbClr val="143F1F"/>
                </a:solidFill>
                <a:latin typeface="Verdana"/>
              </a:rPr>
              <a:t>1.  Aprūpe mājās</a:t>
            </a:r>
            <a:endParaRPr lang="lv-LV" sz="1600" noProof="1"/>
          </a:p>
          <a:p>
            <a:pPr algn="l"/>
            <a:r>
              <a:rPr sz="1400" b="0" dirty="0">
                <a:solidFill>
                  <a:srgbClr val="000000"/>
                </a:solidFill>
                <a:latin typeface="Verdana"/>
              </a:rPr>
              <a:t>personām ar smagiem funkcionāliem traucējumiem</a:t>
            </a:r>
          </a:p>
        </p:txBody>
      </p:sp>
      <p:sp>
        <p:nvSpPr>
          <p:cNvPr id="9" name="Text 5"/>
          <p:cNvSpPr/>
          <p:nvPr/>
        </p:nvSpPr>
        <p:spPr>
          <a:xfrm>
            <a:off x="4251960" y="1325880"/>
            <a:ext cx="3685032" cy="900682"/>
          </a:xfrm>
          <a:prstGeom prst="roundRect">
            <a:avLst/>
          </a:prstGeom>
          <a:solidFill>
            <a:srgbClr val="F5F8EC"/>
          </a:solidFill>
          <a:ln w="12700">
            <a:solidFill>
              <a:srgbClr val="BED096"/>
            </a:solidFill>
          </a:ln>
        </p:spPr>
        <p:txBody>
          <a:bodyPr wrap="square" lIns="1270" tIns="1270" rIns="1270" bIns="1270" rtlCol="0" anchor="ctr">
            <a:normAutofit/>
          </a:bodyPr>
          <a:lstStyle/>
          <a:p>
            <a:pPr marL="0" indent="0" algn="l">
              <a:buNone/>
            </a:pPr>
            <a:r>
              <a:rPr sz="1600" b="1" dirty="0">
                <a:solidFill>
                  <a:srgbClr val="143F1F"/>
                </a:solidFill>
                <a:latin typeface="Verdana"/>
              </a:rPr>
              <a:t>2.  Krīzes centra pakalpojums</a:t>
            </a:r>
            <a:endParaRPr lang="lv-LV" sz="1600" noProof="1"/>
          </a:p>
          <a:p>
            <a:pPr algn="l"/>
            <a:r>
              <a:rPr sz="1400" b="0" dirty="0">
                <a:solidFill>
                  <a:srgbClr val="000000"/>
                </a:solidFill>
                <a:latin typeface="Verdana"/>
              </a:rPr>
              <a:t>krīzes situācijā nonākušām personām</a:t>
            </a:r>
          </a:p>
        </p:txBody>
      </p:sp>
      <p:sp>
        <p:nvSpPr>
          <p:cNvPr id="10" name="Text 6"/>
          <p:cNvSpPr/>
          <p:nvPr/>
        </p:nvSpPr>
        <p:spPr>
          <a:xfrm>
            <a:off x="8065008" y="1325880"/>
            <a:ext cx="3685032" cy="873252"/>
          </a:xfrm>
          <a:prstGeom prst="roundRect">
            <a:avLst/>
          </a:prstGeom>
          <a:solidFill>
            <a:srgbClr val="F5F8EC"/>
          </a:solidFill>
          <a:ln w="12700">
            <a:solidFill>
              <a:srgbClr val="E0EF98"/>
            </a:solidFill>
          </a:ln>
        </p:spPr>
        <p:txBody>
          <a:bodyPr wrap="square" lIns="1270" tIns="1270" rIns="1270" bIns="1270" rtlCol="0" anchor="ctr">
            <a:normAutofit fontScale="92500"/>
          </a:bodyPr>
          <a:lstStyle/>
          <a:p>
            <a:pPr marL="0" indent="0" algn="l">
              <a:buNone/>
            </a:pPr>
            <a:r>
              <a:rPr sz="1600" b="1" dirty="0">
                <a:solidFill>
                  <a:srgbClr val="143F1F"/>
                </a:solidFill>
                <a:latin typeface="Verdana"/>
              </a:rPr>
              <a:t>3.  Grupu mājas (dzīvokļa) pakalpojums</a:t>
            </a:r>
            <a:endParaRPr lang="lv-LV" sz="1600" noProof="1"/>
          </a:p>
          <a:p>
            <a:pPr algn="l"/>
            <a:r>
              <a:rPr sz="1400" b="0" dirty="0">
                <a:solidFill>
                  <a:srgbClr val="000000"/>
                </a:solidFill>
                <a:latin typeface="Verdana"/>
              </a:rPr>
              <a:t>personām ar garīga rakstura traucējumiem</a:t>
            </a:r>
          </a:p>
        </p:txBody>
      </p:sp>
      <p:sp>
        <p:nvSpPr>
          <p:cNvPr id="11" name="Text 7"/>
          <p:cNvSpPr/>
          <p:nvPr/>
        </p:nvSpPr>
        <p:spPr>
          <a:xfrm>
            <a:off x="438912" y="2340861"/>
            <a:ext cx="3685032" cy="1600201"/>
          </a:xfrm>
          <a:prstGeom prst="roundRect">
            <a:avLst/>
          </a:prstGeom>
          <a:solidFill>
            <a:srgbClr val="F8F8EA"/>
          </a:solidFill>
          <a:ln w="12700">
            <a:solidFill>
              <a:srgbClr val="BED096"/>
            </a:solidFill>
          </a:ln>
        </p:spPr>
        <p:txBody>
          <a:bodyPr wrap="square" lIns="101600" tIns="63500" rIns="101600" bIns="63500" rtlCol="0" anchor="ctr">
            <a:normAutofit lnSpcReduction="10000"/>
          </a:bodyPr>
          <a:lstStyle/>
          <a:p>
            <a:pPr marL="0" indent="0" algn="l">
              <a:spcAft>
                <a:spcPts val="0"/>
              </a:spcAft>
              <a:buNone/>
            </a:pPr>
            <a:r>
              <a:rPr sz="1400" b="1" dirty="0">
                <a:solidFill>
                  <a:srgbClr val="143F1F"/>
                </a:solidFill>
                <a:latin typeface="Verdana"/>
              </a:rPr>
              <a:t>4.  Ilgstošas sociālās aprūpes un sociālās rehabilitācijas pakalpojums institūcijā</a:t>
            </a:r>
            <a:endParaRPr lang="lv-LV" sz="1400" noProof="1"/>
          </a:p>
          <a:p>
            <a:pPr algn="l"/>
            <a:r>
              <a:rPr sz="1200" b="0" dirty="0">
                <a:solidFill>
                  <a:srgbClr val="1F2A44"/>
                </a:solidFill>
                <a:latin typeface="Verdana"/>
              </a:rPr>
              <a:t>pilngadīgām personām ar smagiem funkcionāliem traucējumiem, kā arī bāreņiem un bez vecāku gādības palikušiem bērniem</a:t>
            </a:r>
          </a:p>
        </p:txBody>
      </p:sp>
      <p:sp>
        <p:nvSpPr>
          <p:cNvPr id="12" name="Text 8"/>
          <p:cNvSpPr/>
          <p:nvPr/>
        </p:nvSpPr>
        <p:spPr>
          <a:xfrm>
            <a:off x="4251960" y="2340861"/>
            <a:ext cx="3685032" cy="1600201"/>
          </a:xfrm>
          <a:prstGeom prst="roundRect">
            <a:avLst/>
          </a:prstGeom>
          <a:solidFill>
            <a:srgbClr val="F8F8EA"/>
          </a:solidFill>
          <a:ln w="12700">
            <a:solidFill>
              <a:srgbClr val="E0EF98"/>
            </a:solidFill>
          </a:ln>
        </p:spPr>
        <p:txBody>
          <a:bodyPr wrap="square" lIns="1270" tIns="1270" rIns="1270" bIns="1270" rtlCol="0" anchor="ctr">
            <a:normAutofit/>
          </a:bodyPr>
          <a:lstStyle/>
          <a:p>
            <a:pPr marL="0" indent="0" algn="l">
              <a:buNone/>
            </a:pPr>
            <a:r>
              <a:rPr sz="1600" b="1" dirty="0">
                <a:solidFill>
                  <a:srgbClr val="143F1F"/>
                </a:solidFill>
                <a:latin typeface="Verdana"/>
              </a:rPr>
              <a:t>5.  Patversmes vai naktspatversmes pakalpojums</a:t>
            </a:r>
            <a:endParaRPr lang="lv-LV" sz="1600" noProof="1"/>
          </a:p>
          <a:p>
            <a:pPr algn="l"/>
            <a:r>
              <a:rPr sz="1400" b="0" dirty="0">
                <a:solidFill>
                  <a:srgbClr val="000000"/>
                </a:solidFill>
                <a:latin typeface="Verdana"/>
              </a:rPr>
              <a:t>personām bez noteiktas dzīvesvietas un krīzes situācijā nonākušām personām</a:t>
            </a:r>
          </a:p>
        </p:txBody>
      </p:sp>
      <p:sp>
        <p:nvSpPr>
          <p:cNvPr id="13" name="Text 9"/>
          <p:cNvSpPr/>
          <p:nvPr/>
        </p:nvSpPr>
        <p:spPr>
          <a:xfrm>
            <a:off x="8065008" y="2340862"/>
            <a:ext cx="3685032" cy="1453898"/>
          </a:xfrm>
          <a:prstGeom prst="roundRect">
            <a:avLst/>
          </a:prstGeom>
          <a:solidFill>
            <a:srgbClr val="F8F8EA"/>
          </a:solidFill>
          <a:ln w="12700">
            <a:solidFill>
              <a:srgbClr val="BED096"/>
            </a:solidFill>
          </a:ln>
        </p:spPr>
        <p:txBody>
          <a:bodyPr wrap="square" lIns="1270" tIns="1270" rIns="1270" bIns="1270" rtlCol="0" anchor="ctr">
            <a:normAutofit/>
          </a:bodyPr>
          <a:lstStyle/>
          <a:p>
            <a:pPr marL="0" indent="0" algn="l">
              <a:buNone/>
            </a:pPr>
            <a:r>
              <a:rPr sz="1600" b="1" dirty="0">
                <a:solidFill>
                  <a:srgbClr val="143F1F"/>
                </a:solidFill>
                <a:latin typeface="Verdana"/>
              </a:rPr>
              <a:t>6.  Dienas aprūpes centra pakalpojums</a:t>
            </a:r>
            <a:endParaRPr lang="lv-LV" sz="1600" noProof="1"/>
          </a:p>
          <a:p>
            <a:pPr algn="l"/>
            <a:r>
              <a:rPr sz="1110" b="0" dirty="0">
                <a:solidFill>
                  <a:srgbClr val="000000"/>
                </a:solidFill>
                <a:latin typeface="Verdana"/>
              </a:rPr>
              <a:t>personām ar smagiem funkcionāliem traucējumiem</a:t>
            </a:r>
          </a:p>
        </p:txBody>
      </p:sp>
      <p:sp>
        <p:nvSpPr>
          <p:cNvPr id="14" name="Text 10"/>
          <p:cNvSpPr/>
          <p:nvPr/>
        </p:nvSpPr>
        <p:spPr>
          <a:xfrm>
            <a:off x="438912" y="4055361"/>
            <a:ext cx="3685032" cy="1874534"/>
          </a:xfrm>
          <a:prstGeom prst="roundRect">
            <a:avLst/>
          </a:prstGeom>
          <a:solidFill>
            <a:srgbClr val="F5F8EC"/>
          </a:solidFill>
          <a:ln w="12700">
            <a:solidFill>
              <a:srgbClr val="E0EF98"/>
            </a:solidFill>
          </a:ln>
        </p:spPr>
        <p:txBody>
          <a:bodyPr wrap="square" lIns="101600" tIns="63500" rIns="101600" bIns="63500" rtlCol="0" anchor="ctr">
            <a:normAutofit lnSpcReduction="10000"/>
          </a:bodyPr>
          <a:lstStyle/>
          <a:p>
            <a:pPr marL="0" indent="0" algn="l">
              <a:spcAft>
                <a:spcPts val="0"/>
              </a:spcAft>
              <a:buNone/>
            </a:pPr>
            <a:r>
              <a:rPr sz="1600" b="1" dirty="0">
                <a:solidFill>
                  <a:srgbClr val="143F1F"/>
                </a:solidFill>
                <a:latin typeface="Verdana"/>
              </a:rPr>
              <a:t>7.  Atelpas brīža pakalpojums</a:t>
            </a:r>
            <a:endParaRPr lang="lv-LV" sz="1600" noProof="1"/>
          </a:p>
          <a:p>
            <a:pPr algn="l"/>
            <a:r>
              <a:rPr sz="1200" b="0" dirty="0">
                <a:solidFill>
                  <a:srgbClr val="1F2A44"/>
                </a:solidFill>
                <a:latin typeface="Verdana"/>
              </a:rPr>
              <a:t>bērniem ar invaliditāti, kuriem ir VDEĀVK atzinums par īpašas kopšanas nepieciešamību; personām ar I grupas invaliditāti; personām ar garīga rakstura traucējumiem, kurām noteikta II grupas invaliditāte</a:t>
            </a:r>
          </a:p>
        </p:txBody>
      </p:sp>
      <p:sp>
        <p:nvSpPr>
          <p:cNvPr id="15" name="Text 11"/>
          <p:cNvSpPr/>
          <p:nvPr/>
        </p:nvSpPr>
        <p:spPr>
          <a:xfrm>
            <a:off x="4251960" y="4055361"/>
            <a:ext cx="3685032" cy="1278639"/>
          </a:xfrm>
          <a:prstGeom prst="roundRect">
            <a:avLst/>
          </a:prstGeom>
          <a:solidFill>
            <a:srgbClr val="F5F8EC"/>
          </a:solidFill>
          <a:ln w="12700">
            <a:solidFill>
              <a:srgbClr val="BED096"/>
            </a:solidFill>
          </a:ln>
        </p:spPr>
        <p:txBody>
          <a:bodyPr wrap="square" lIns="1270" tIns="1270" rIns="1270" bIns="1270" rtlCol="0" anchor="ctr">
            <a:normAutofit/>
          </a:bodyPr>
          <a:lstStyle/>
          <a:p>
            <a:pPr marL="0" indent="0" algn="l">
              <a:buNone/>
            </a:pPr>
            <a:r>
              <a:rPr sz="1600" b="1" dirty="0">
                <a:solidFill>
                  <a:srgbClr val="143F1F"/>
                </a:solidFill>
                <a:latin typeface="Verdana"/>
              </a:rPr>
              <a:t>8.  Specializētās darbnīcas pakalpojums</a:t>
            </a:r>
            <a:endParaRPr lang="lv-LV" sz="1600" noProof="1"/>
          </a:p>
          <a:p>
            <a:pPr algn="l"/>
            <a:r>
              <a:rPr sz="1400" b="0" dirty="0">
                <a:solidFill>
                  <a:srgbClr val="000000"/>
                </a:solidFill>
                <a:latin typeface="Verdana"/>
              </a:rPr>
              <a:t>personām ar garīga rakstura traucējumiem</a:t>
            </a:r>
          </a:p>
        </p:txBody>
      </p:sp>
      <p:sp>
        <p:nvSpPr>
          <p:cNvPr id="16" name="Text 12"/>
          <p:cNvSpPr/>
          <p:nvPr/>
        </p:nvSpPr>
        <p:spPr>
          <a:xfrm>
            <a:off x="8065008" y="3941063"/>
            <a:ext cx="3685032" cy="1988832"/>
          </a:xfrm>
          <a:prstGeom prst="roundRect">
            <a:avLst/>
          </a:prstGeom>
          <a:solidFill>
            <a:srgbClr val="F5F8EC"/>
          </a:solidFill>
          <a:ln w="12700">
            <a:solidFill>
              <a:srgbClr val="E0EF98"/>
            </a:solidFill>
          </a:ln>
        </p:spPr>
        <p:txBody>
          <a:bodyPr wrap="square" lIns="1270" tIns="1270" rIns="1270" bIns="1270" rtlCol="0" anchor="ctr">
            <a:normAutofit/>
          </a:bodyPr>
          <a:lstStyle/>
          <a:p>
            <a:pPr marL="0" indent="0" algn="l">
              <a:buNone/>
            </a:pPr>
            <a:r>
              <a:rPr sz="1400" b="1" dirty="0">
                <a:solidFill>
                  <a:srgbClr val="143F1F"/>
                </a:solidFill>
                <a:latin typeface="Verdana"/>
              </a:rPr>
              <a:t>9.  Sociālās rehabilitācijas pakalpojums personas dzīvesvietā</a:t>
            </a:r>
            <a:endParaRPr lang="lv-LV" sz="1400" noProof="1"/>
          </a:p>
          <a:p>
            <a:pPr algn="l"/>
            <a:r>
              <a:rPr sz="1200" b="0" dirty="0">
                <a:solidFill>
                  <a:srgbClr val="000000"/>
                </a:solidFill>
                <a:latin typeface="Verdana"/>
              </a:rPr>
              <a:t>bērniem ar uzvedības problēmām vai augstiem to attīstības riskiem; ārpusģimenes aprūpē esošiem bērniem no 16 gadu vecuma; likuma 12. panta septītajā un astotajā daļā minētajām personām</a:t>
            </a:r>
          </a:p>
        </p:txBody>
      </p:sp>
      <p:sp>
        <p:nvSpPr>
          <p:cNvPr id="17" name="Text 13"/>
          <p:cNvSpPr/>
          <p:nvPr/>
        </p:nvSpPr>
        <p:spPr>
          <a:xfrm>
            <a:off x="3552825" y="5984760"/>
            <a:ext cx="5019675" cy="329175"/>
          </a:xfrm>
          <a:prstGeom prst="roundRect">
            <a:avLst/>
          </a:prstGeom>
          <a:solidFill>
            <a:srgbClr val="29702A"/>
          </a:solidFill>
          <a:ln w="12700">
            <a:solidFill>
              <a:srgbClr val="29702A"/>
            </a:solidFill>
          </a:ln>
        </p:spPr>
        <p:txBody>
          <a:bodyPr wrap="square" lIns="889" tIns="889" rIns="889" bIns="889" rtlCol="0" anchor="ctr"/>
          <a:lstStyle/>
          <a:p>
            <a:pPr marL="0" indent="0" algn="ctr">
              <a:buNone/>
            </a:pPr>
            <a:r>
              <a:rPr lang="lv-LV" sz="1600" b="1" noProof="1">
                <a:solidFill>
                  <a:srgbClr val="FFFFFF"/>
                </a:solidFill>
                <a:latin typeface="Verdana"/>
              </a:rPr>
              <a:t>Minimālais grozs visām pašvaldībām</a:t>
            </a:r>
            <a:endParaRPr lang="lv-LV" sz="1600" noProof="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8EC"/>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56032"/>
            <a:ext cx="10378440" cy="548640"/>
          </a:xfrm>
          <a:prstGeom prst="rect">
            <a:avLst/>
          </a:prstGeom>
          <a:noFill/>
          <a:ln/>
        </p:spPr>
        <p:txBody>
          <a:bodyPr wrap="square" lIns="127" tIns="127" rIns="127" bIns="127" rtlCol="0" anchor="ctr">
            <a:noAutofit/>
          </a:bodyPr>
          <a:lstStyle/>
          <a:p>
            <a:pPr marL="0" indent="0">
              <a:buNone/>
            </a:pPr>
            <a:r>
              <a:rPr lang="lv-LV" sz="2450" b="1" noProof="1">
                <a:solidFill>
                  <a:srgbClr val="29702A"/>
                </a:solidFill>
                <a:latin typeface="Verdana"/>
              </a:rPr>
              <a:t>Sociālo pakalpojumu ietvars</a:t>
            </a:r>
            <a:endParaRPr lang="lv-LV" sz="2000" noProof="1"/>
          </a:p>
        </p:txBody>
      </p:sp>
      <p:sp>
        <p:nvSpPr>
          <p:cNvPr id="4" name="Text 1"/>
          <p:cNvSpPr/>
          <p:nvPr/>
        </p:nvSpPr>
        <p:spPr>
          <a:xfrm>
            <a:off x="1353312" y="768096"/>
            <a:ext cx="9784080" cy="292608"/>
          </a:xfrm>
          <a:prstGeom prst="rect">
            <a:avLst/>
          </a:prstGeom>
          <a:noFill/>
          <a:ln/>
        </p:spPr>
        <p:txBody>
          <a:bodyPr wrap="square" lIns="101600" tIns="0" rIns="101600" bIns="0" rtlCol="0" anchor="ctr">
            <a:noAutofit/>
          </a:bodyPr>
          <a:lstStyle/>
          <a:p>
            <a:pPr marL="0" indent="0" algn="l">
              <a:spcAft>
                <a:spcPts val="0"/>
              </a:spcAft>
              <a:buNone/>
            </a:pPr>
            <a:r>
              <a:rPr lang="lv-LV" sz="1300" b="0" noProof="1">
                <a:solidFill>
                  <a:srgbClr val="3B3B3B"/>
                </a:solidFill>
                <a:latin typeface="Verdana"/>
              </a:rPr>
              <a:t>Papildu pakalpojumi iespējami, prioritāri nodrošinot obligāto grozu</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6</a:t>
            </a:r>
            <a:endParaRPr lang="lv-LV" sz="750" noProof="1"/>
          </a:p>
        </p:txBody>
      </p:sp>
      <p:sp>
        <p:nvSpPr>
          <p:cNvPr id="8" name="Text 4"/>
          <p:cNvSpPr/>
          <p:nvPr/>
        </p:nvSpPr>
        <p:spPr>
          <a:xfrm>
            <a:off x="813100" y="2315418"/>
            <a:ext cx="2932252" cy="1450313"/>
          </a:xfrm>
          <a:prstGeom prst="roundRect">
            <a:avLst/>
          </a:prstGeom>
          <a:solidFill>
            <a:srgbClr val="29702A"/>
          </a:solidFill>
          <a:ln w="13970">
            <a:solidFill>
              <a:srgbClr val="29702A"/>
            </a:solidFill>
          </a:ln>
        </p:spPr>
        <p:txBody>
          <a:bodyPr wrap="square" lIns="101600" tIns="63500" rIns="101600" bIns="63500" rtlCol="0" anchor="ctr">
            <a:normAutofit/>
          </a:bodyPr>
          <a:lstStyle/>
          <a:p>
            <a:pPr marL="0" indent="0" algn="ctr">
              <a:spcAft>
                <a:spcPts val="0"/>
              </a:spcAft>
              <a:buNone/>
            </a:pPr>
            <a:r>
              <a:rPr sz="2000" b="1" dirty="0">
                <a:solidFill>
                  <a:srgbClr val="FFFFFF"/>
                </a:solidFill>
                <a:latin typeface="Verdana"/>
              </a:rPr>
              <a:t>1</a:t>
            </a:r>
            <a:endParaRPr lang="lv-LV" sz="2000" noProof="1"/>
          </a:p>
          <a:p>
            <a:pPr algn="ctr"/>
            <a:r>
              <a:rPr sz="2000" b="0" dirty="0">
                <a:solidFill>
                  <a:srgbClr val="FFFFFF"/>
                </a:solidFill>
                <a:latin typeface="Verdana"/>
              </a:rPr>
              <a:t>Likumā noteiktais minimālais grozs</a:t>
            </a:r>
          </a:p>
        </p:txBody>
      </p:sp>
      <p:sp>
        <p:nvSpPr>
          <p:cNvPr id="9" name="Shape 5"/>
          <p:cNvSpPr/>
          <p:nvPr/>
        </p:nvSpPr>
        <p:spPr>
          <a:xfrm>
            <a:off x="3745352" y="2920311"/>
            <a:ext cx="914400" cy="0"/>
          </a:xfrm>
          <a:prstGeom prst="line">
            <a:avLst/>
          </a:prstGeom>
          <a:noFill/>
          <a:ln w="19050">
            <a:solidFill>
              <a:srgbClr val="29702A"/>
            </a:solidFill>
            <a:prstDash val="solid"/>
            <a:headEnd type="none"/>
            <a:tailEnd type="triangle"/>
          </a:ln>
        </p:spPr>
        <p:txBody>
          <a:bodyPr/>
          <a:lstStyle/>
          <a:p>
            <a:endParaRPr lang="lv-LV" noProof="1"/>
          </a:p>
        </p:txBody>
      </p:sp>
      <p:sp>
        <p:nvSpPr>
          <p:cNvPr id="10" name="Text 6"/>
          <p:cNvSpPr/>
          <p:nvPr/>
        </p:nvSpPr>
        <p:spPr>
          <a:xfrm>
            <a:off x="4660993" y="2350006"/>
            <a:ext cx="2988449" cy="1397435"/>
          </a:xfrm>
          <a:prstGeom prst="roundRect">
            <a:avLst/>
          </a:prstGeom>
          <a:solidFill>
            <a:srgbClr val="F8F8EA"/>
          </a:solidFill>
          <a:ln w="13970">
            <a:solidFill>
              <a:srgbClr val="E0EF98"/>
            </a:solidFill>
          </a:ln>
        </p:spPr>
        <p:txBody>
          <a:bodyPr wrap="square" lIns="101600" tIns="63500" rIns="101600" bIns="63500" rtlCol="0" anchor="ctr">
            <a:noAutofit/>
          </a:bodyPr>
          <a:lstStyle/>
          <a:p>
            <a:pPr marL="0" indent="0" algn="ctr">
              <a:spcAft>
                <a:spcPts val="0"/>
              </a:spcAft>
              <a:buNone/>
            </a:pPr>
            <a:r>
              <a:rPr b="1" dirty="0">
                <a:solidFill>
                  <a:srgbClr val="1F2A44"/>
                </a:solidFill>
                <a:latin typeface="Verdana"/>
              </a:rPr>
              <a:t>2</a:t>
            </a:r>
            <a:endParaRPr lang="lv-LV" noProof="1"/>
          </a:p>
          <a:p>
            <a:pPr algn="ctr"/>
            <a:r>
              <a:rPr b="1" dirty="0">
                <a:solidFill>
                  <a:srgbClr val="143F1F"/>
                </a:solidFill>
                <a:latin typeface="Verdana"/>
              </a:rPr>
              <a:t>Prioritāri</a:t>
            </a:r>
            <a:r>
              <a:rPr b="0" dirty="0">
                <a:solidFill>
                  <a:srgbClr val="1F2A44"/>
                </a:solidFill>
                <a:latin typeface="Verdana"/>
              </a:rPr>
              <a:t> nodrošināms likumā noteiktajām </a:t>
            </a:r>
            <a:r>
              <a:rPr lang="lv-LV" b="0" noProof="1">
                <a:solidFill>
                  <a:srgbClr val="1F2A44"/>
                </a:solidFill>
                <a:latin typeface="Verdana"/>
              </a:rPr>
              <a:t>mērķgrupām</a:t>
            </a:r>
            <a:endParaRPr b="0" dirty="0">
              <a:solidFill>
                <a:srgbClr val="1F2A44"/>
              </a:solidFill>
              <a:latin typeface="Verdana"/>
            </a:endParaRPr>
          </a:p>
        </p:txBody>
      </p:sp>
      <p:sp>
        <p:nvSpPr>
          <p:cNvPr id="11" name="Shape 7"/>
          <p:cNvSpPr/>
          <p:nvPr/>
        </p:nvSpPr>
        <p:spPr>
          <a:xfrm flipV="1">
            <a:off x="7649442" y="2985117"/>
            <a:ext cx="876503" cy="0"/>
          </a:xfrm>
          <a:prstGeom prst="line">
            <a:avLst/>
          </a:prstGeom>
          <a:noFill/>
          <a:ln w="19050">
            <a:solidFill>
              <a:srgbClr val="29702A"/>
            </a:solidFill>
            <a:prstDash val="solid"/>
            <a:headEnd type="none"/>
            <a:tailEnd type="triangle"/>
          </a:ln>
        </p:spPr>
        <p:txBody>
          <a:bodyPr/>
          <a:lstStyle/>
          <a:p>
            <a:endParaRPr lang="lv-LV" noProof="1"/>
          </a:p>
        </p:txBody>
      </p:sp>
      <p:sp>
        <p:nvSpPr>
          <p:cNvPr id="12" name="Text 8"/>
          <p:cNvSpPr/>
          <p:nvPr/>
        </p:nvSpPr>
        <p:spPr>
          <a:xfrm>
            <a:off x="8525946" y="2315418"/>
            <a:ext cx="2796712" cy="1413735"/>
          </a:xfrm>
          <a:prstGeom prst="roundRect">
            <a:avLst/>
          </a:prstGeom>
          <a:solidFill>
            <a:srgbClr val="FFFFFF"/>
          </a:solidFill>
          <a:ln w="13970">
            <a:solidFill>
              <a:srgbClr val="BED096"/>
            </a:solidFill>
          </a:ln>
        </p:spPr>
        <p:txBody>
          <a:bodyPr wrap="square" lIns="101600" tIns="63500" rIns="101600" bIns="63500" rtlCol="0" anchor="ctr">
            <a:noAutofit/>
          </a:bodyPr>
          <a:lstStyle/>
          <a:p>
            <a:pPr marL="0" indent="0" algn="ctr">
              <a:spcAft>
                <a:spcPts val="0"/>
              </a:spcAft>
              <a:buNone/>
            </a:pPr>
            <a:r>
              <a:rPr b="1" dirty="0">
                <a:solidFill>
                  <a:srgbClr val="1F2A44"/>
                </a:solidFill>
                <a:latin typeface="Verdana"/>
              </a:rPr>
              <a:t>3</a:t>
            </a:r>
            <a:endParaRPr lang="lv-LV" noProof="1"/>
          </a:p>
          <a:p>
            <a:pPr algn="ctr"/>
            <a:r>
              <a:rPr b="0" dirty="0">
                <a:solidFill>
                  <a:srgbClr val="1F2A44"/>
                </a:solidFill>
                <a:latin typeface="Verdana"/>
              </a:rPr>
              <a:t>Papildu pakalpojumi un </a:t>
            </a:r>
            <a:r>
              <a:rPr lang="lv-LV" b="0" noProof="1">
                <a:solidFill>
                  <a:srgbClr val="1F2A44"/>
                </a:solidFill>
                <a:latin typeface="Verdana"/>
              </a:rPr>
              <a:t>mērķgrupas </a:t>
            </a:r>
            <a:r>
              <a:rPr b="0" dirty="0">
                <a:solidFill>
                  <a:srgbClr val="1F2A44"/>
                </a:solidFill>
                <a:latin typeface="Verdana"/>
              </a:rPr>
              <a:t>— </a:t>
            </a:r>
            <a:r>
              <a:rPr b="1" dirty="0">
                <a:solidFill>
                  <a:srgbClr val="143F1F"/>
                </a:solidFill>
                <a:latin typeface="Verdana"/>
              </a:rPr>
              <a:t>tikai pēc tam</a:t>
            </a:r>
          </a:p>
        </p:txBody>
      </p:sp>
      <p:sp>
        <p:nvSpPr>
          <p:cNvPr id="13" name="Text 9"/>
          <p:cNvSpPr/>
          <p:nvPr/>
        </p:nvSpPr>
        <p:spPr>
          <a:xfrm>
            <a:off x="1593685" y="4489703"/>
            <a:ext cx="9019870" cy="918971"/>
          </a:xfrm>
          <a:prstGeom prst="roundRect">
            <a:avLst/>
          </a:prstGeom>
          <a:solidFill>
            <a:srgbClr val="FFFFFF"/>
          </a:solidFill>
          <a:ln w="12700">
            <a:solidFill>
              <a:srgbClr val="BED096"/>
            </a:solidFill>
          </a:ln>
        </p:spPr>
        <p:txBody>
          <a:bodyPr wrap="square" lIns="101600" tIns="63500" rIns="101600" bIns="63500" rtlCol="0" anchor="ctr">
            <a:normAutofit fontScale="92500"/>
          </a:bodyPr>
          <a:lstStyle/>
          <a:p>
            <a:pPr marL="0" indent="0" algn="ctr">
              <a:spcAft>
                <a:spcPts val="0"/>
              </a:spcAft>
              <a:buNone/>
            </a:pPr>
            <a:r>
              <a:rPr b="0" dirty="0">
                <a:solidFill>
                  <a:srgbClr val="1F2A44"/>
                </a:solidFill>
                <a:latin typeface="Verdana"/>
              </a:rPr>
              <a:t>Pašvaldība var par saviem līdzekļiem nodrošināt arī citus sociālos pakalpojumus vai paplašināt </a:t>
            </a:r>
            <a:r>
              <a:rPr lang="lv-LV" b="0" noProof="1">
                <a:solidFill>
                  <a:srgbClr val="1F2A44"/>
                </a:solidFill>
                <a:latin typeface="Verdana"/>
              </a:rPr>
              <a:t>mērķgrupas</a:t>
            </a:r>
            <a:r>
              <a:rPr b="0" dirty="0">
                <a:solidFill>
                  <a:srgbClr val="1F2A44"/>
                </a:solidFill>
                <a:latin typeface="Verdana"/>
              </a:rPr>
              <a:t>; </a:t>
            </a:r>
            <a:r>
              <a:rPr b="1" dirty="0">
                <a:solidFill>
                  <a:srgbClr val="1F2A44"/>
                </a:solidFill>
                <a:latin typeface="Verdana"/>
              </a:rPr>
              <a:t>obligātais grozs ir nodrošināšanas prioritāte</a:t>
            </a:r>
            <a:r>
              <a:rPr sz="1582" b="1" dirty="0">
                <a:solidFill>
                  <a:srgbClr val="1F2A44"/>
                </a:solidFill>
                <a:latin typeface="Verdana"/>
              </a:rPr>
              <a:t>.</a:t>
            </a:r>
            <a:endParaRPr lang="lv-LV" sz="1230" noProof="1"/>
          </a:p>
        </p:txBody>
      </p:sp>
      <p:sp>
        <p:nvSpPr>
          <p:cNvPr id="14" name="Text 10"/>
          <p:cNvSpPr/>
          <p:nvPr/>
        </p:nvSpPr>
        <p:spPr>
          <a:xfrm>
            <a:off x="4626864" y="1371600"/>
            <a:ext cx="2816352" cy="635508"/>
          </a:xfrm>
          <a:prstGeom prst="roundRect">
            <a:avLst/>
          </a:prstGeom>
          <a:solidFill>
            <a:srgbClr val="E0EF98"/>
          </a:solidFill>
          <a:ln w="12700">
            <a:solidFill>
              <a:srgbClr val="E0EF98"/>
            </a:solidFill>
          </a:ln>
        </p:spPr>
        <p:txBody>
          <a:bodyPr wrap="square" lIns="101600" tIns="63500" rIns="101600" bIns="63500" rtlCol="0" anchor="ctr"/>
          <a:lstStyle/>
          <a:p>
            <a:pPr marL="0" indent="0" algn="ctr">
              <a:spcAft>
                <a:spcPts val="0"/>
              </a:spcAft>
              <a:buNone/>
            </a:pPr>
            <a:r>
              <a:rPr lang="lv-LV" b="1" noProof="1">
                <a:solidFill>
                  <a:srgbClr val="FFFFFF"/>
                </a:solidFill>
                <a:latin typeface="Verdana"/>
              </a:rPr>
              <a:t>Praktiskais princips</a:t>
            </a:r>
            <a:endParaRPr lang="lv-LV" noProof="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56032"/>
            <a:ext cx="10378440" cy="548640"/>
          </a:xfrm>
          <a:prstGeom prst="rect">
            <a:avLst/>
          </a:prstGeom>
          <a:noFill/>
          <a:ln/>
        </p:spPr>
        <p:txBody>
          <a:bodyPr wrap="square" lIns="127" tIns="127" rIns="127" bIns="127" rtlCol="0" anchor="ctr">
            <a:noAutofit/>
          </a:bodyPr>
          <a:lstStyle/>
          <a:p>
            <a:pPr marL="0" indent="0">
              <a:buNone/>
            </a:pPr>
            <a:r>
              <a:rPr lang="lv-LV" sz="2180" b="1" noProof="1">
                <a:solidFill>
                  <a:srgbClr val="29702A"/>
                </a:solidFill>
                <a:latin typeface="Verdana"/>
              </a:rPr>
              <a:t>Sociālo pakalpojumu nodrošināšana un prasības sniedzējiem</a:t>
            </a:r>
            <a:endParaRPr lang="lv-LV" sz="1770" noProof="1"/>
          </a:p>
        </p:txBody>
      </p:sp>
      <p:sp>
        <p:nvSpPr>
          <p:cNvPr id="4" name="Text 1"/>
          <p:cNvSpPr/>
          <p:nvPr/>
        </p:nvSpPr>
        <p:spPr>
          <a:xfrm>
            <a:off x="1353312" y="768096"/>
            <a:ext cx="9784080" cy="292608"/>
          </a:xfrm>
          <a:prstGeom prst="rect">
            <a:avLst/>
          </a:prstGeom>
          <a:noFill/>
          <a:ln/>
        </p:spPr>
        <p:txBody>
          <a:bodyPr wrap="square" lIns="127" tIns="0" rIns="127" bIns="0" rtlCol="0" anchor="ctr">
            <a:noAutofit/>
          </a:bodyPr>
          <a:lstStyle/>
          <a:p>
            <a:pPr marL="0" indent="0">
              <a:buNone/>
            </a:pPr>
            <a:r>
              <a:rPr sz="1300">
                <a:latin typeface="Verdana"/>
              </a:rPr>
              <a:t>Pakalpojuma faktiskā pieejamība un prasības pakalpojuma sniedzējam</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7</a:t>
            </a:r>
            <a:endParaRPr lang="lv-LV" sz="750" noProof="1"/>
          </a:p>
        </p:txBody>
      </p:sp>
      <p:sp>
        <p:nvSpPr>
          <p:cNvPr id="8" name="Text 4"/>
          <p:cNvSpPr/>
          <p:nvPr/>
        </p:nvSpPr>
        <p:spPr>
          <a:xfrm>
            <a:off x="1371600" y="1380744"/>
            <a:ext cx="832104" cy="832104"/>
          </a:xfrm>
          <a:prstGeom prst="ellipse">
            <a:avLst/>
          </a:prstGeom>
          <a:solidFill>
            <a:srgbClr val="29702A"/>
          </a:solidFill>
          <a:ln>
            <a:solidFill>
              <a:srgbClr val="29702A"/>
            </a:solidFill>
          </a:ln>
        </p:spPr>
        <p:txBody>
          <a:bodyPr wrap="square" lIns="254" tIns="254" rIns="254" bIns="254" rtlCol="0" anchor="ctr"/>
          <a:lstStyle/>
          <a:p>
            <a:pPr marL="0" indent="0" algn="ctr">
              <a:buNone/>
            </a:pPr>
            <a:r>
              <a:rPr sz="1443" b="1">
                <a:latin typeface="Verdana"/>
              </a:rPr>
              <a:t>1</a:t>
            </a:r>
            <a:endParaRPr lang="lv-LV" sz="1600" noProof="1"/>
          </a:p>
        </p:txBody>
      </p:sp>
      <p:sp>
        <p:nvSpPr>
          <p:cNvPr id="9" name="Text 5"/>
          <p:cNvSpPr/>
          <p:nvPr/>
        </p:nvSpPr>
        <p:spPr>
          <a:xfrm>
            <a:off x="2350008" y="1353312"/>
            <a:ext cx="8778240" cy="950976"/>
          </a:xfrm>
          <a:prstGeom prst="rect">
            <a:avLst/>
          </a:prstGeom>
          <a:noFill/>
          <a:ln/>
        </p:spPr>
        <p:txBody>
          <a:bodyPr wrap="square" lIns="0" tIns="0" rIns="0" bIns="0" rtlCol="0" anchor="ctr">
            <a:normAutofit/>
          </a:bodyPr>
          <a:lstStyle/>
          <a:p>
            <a:pPr marL="0" indent="0" algn="l">
              <a:spcAft>
                <a:spcPts val="200"/>
              </a:spcAft>
              <a:buNone/>
            </a:pPr>
            <a:r>
              <a:rPr b="1" dirty="0">
                <a:latin typeface="Verdana"/>
              </a:rPr>
              <a:t>Pieejamība</a:t>
            </a:r>
            <a:endParaRPr lang="lv-LV" noProof="1"/>
          </a:p>
          <a:p>
            <a:pPr>
              <a:spcBef>
                <a:spcPts val="0"/>
              </a:spcBef>
              <a:spcAft>
                <a:spcPts val="0"/>
              </a:spcAft>
            </a:pPr>
            <a:r>
              <a:rPr sz="1400" b="0" dirty="0">
                <a:latin typeface="Verdana"/>
              </a:rPr>
              <a:t>Personai ir reāla iespēja saņemt tai nepieciešamo sociālo pakalpojumu</a:t>
            </a:r>
            <a:r>
              <a:rPr sz="1243" b="0" dirty="0">
                <a:latin typeface="Verdana"/>
              </a:rPr>
              <a:t>.</a:t>
            </a:r>
          </a:p>
        </p:txBody>
      </p:sp>
      <p:sp>
        <p:nvSpPr>
          <p:cNvPr id="10" name="Text 6"/>
          <p:cNvSpPr/>
          <p:nvPr/>
        </p:nvSpPr>
        <p:spPr>
          <a:xfrm>
            <a:off x="1371600" y="2496312"/>
            <a:ext cx="832104" cy="832104"/>
          </a:xfrm>
          <a:prstGeom prst="ellipse">
            <a:avLst/>
          </a:prstGeom>
          <a:solidFill>
            <a:srgbClr val="29702A"/>
          </a:solidFill>
          <a:ln>
            <a:solidFill>
              <a:srgbClr val="29702A"/>
            </a:solidFill>
          </a:ln>
        </p:spPr>
        <p:txBody>
          <a:bodyPr wrap="square" lIns="254" tIns="254" rIns="254" bIns="254" rtlCol="0" anchor="ctr"/>
          <a:lstStyle/>
          <a:p>
            <a:pPr marL="0" indent="0" algn="ctr">
              <a:buNone/>
            </a:pPr>
            <a:r>
              <a:rPr sz="1443" b="1">
                <a:latin typeface="Verdana"/>
              </a:rPr>
              <a:t>2</a:t>
            </a:r>
            <a:endParaRPr lang="lv-LV" sz="1600" noProof="1"/>
          </a:p>
        </p:txBody>
      </p:sp>
      <p:sp>
        <p:nvSpPr>
          <p:cNvPr id="11" name="Text 7"/>
          <p:cNvSpPr/>
          <p:nvPr/>
        </p:nvSpPr>
        <p:spPr>
          <a:xfrm>
            <a:off x="2350008" y="2468880"/>
            <a:ext cx="8778240" cy="1088136"/>
          </a:xfrm>
          <a:prstGeom prst="rect">
            <a:avLst/>
          </a:prstGeom>
          <a:noFill/>
          <a:ln/>
        </p:spPr>
        <p:txBody>
          <a:bodyPr wrap="square" lIns="0" tIns="0" rIns="0" bIns="0" rtlCol="0" anchor="ctr">
            <a:normAutofit/>
          </a:bodyPr>
          <a:lstStyle/>
          <a:p>
            <a:pPr marL="0" indent="0" algn="l">
              <a:spcAft>
                <a:spcPts val="200"/>
              </a:spcAft>
              <a:buNone/>
            </a:pPr>
            <a:r>
              <a:rPr b="1" dirty="0">
                <a:latin typeface="Verdana"/>
              </a:rPr>
              <a:t>Pakalpojuma sniedzēji</a:t>
            </a:r>
            <a:endParaRPr lang="lv-LV" noProof="1"/>
          </a:p>
          <a:p>
            <a:pPr>
              <a:spcBef>
                <a:spcPts val="0"/>
              </a:spcBef>
              <a:spcAft>
                <a:spcPts val="0"/>
              </a:spcAft>
            </a:pPr>
            <a:r>
              <a:rPr sz="1400" b="0" dirty="0">
                <a:latin typeface="Verdana"/>
              </a:rPr>
              <a:t>Sociālo pakalpojumu var sniegt pašvaldības vai valsts institūcija, privāts pakalpojuma sniedzējs vai nevalstiskā organizācija, ja sniedzējs atbilst normatīvajām prasībām.</a:t>
            </a:r>
          </a:p>
        </p:txBody>
      </p:sp>
      <p:sp>
        <p:nvSpPr>
          <p:cNvPr id="12" name="Text 8"/>
          <p:cNvSpPr/>
          <p:nvPr/>
        </p:nvSpPr>
        <p:spPr>
          <a:xfrm>
            <a:off x="1371600" y="3703320"/>
            <a:ext cx="832104" cy="832104"/>
          </a:xfrm>
          <a:prstGeom prst="ellipse">
            <a:avLst/>
          </a:prstGeom>
          <a:solidFill>
            <a:srgbClr val="29702A"/>
          </a:solidFill>
          <a:ln>
            <a:solidFill>
              <a:srgbClr val="29702A"/>
            </a:solidFill>
          </a:ln>
        </p:spPr>
        <p:txBody>
          <a:bodyPr wrap="square" lIns="254" tIns="254" rIns="254" bIns="254" rtlCol="0" anchor="ctr"/>
          <a:lstStyle/>
          <a:p>
            <a:pPr marL="0" indent="0" algn="ctr">
              <a:buNone/>
            </a:pPr>
            <a:r>
              <a:rPr sz="1443" b="1">
                <a:latin typeface="Verdana"/>
              </a:rPr>
              <a:t>3</a:t>
            </a:r>
            <a:endParaRPr lang="lv-LV" sz="1600" noProof="1"/>
          </a:p>
        </p:txBody>
      </p:sp>
      <p:sp>
        <p:nvSpPr>
          <p:cNvPr id="13" name="Text 9"/>
          <p:cNvSpPr/>
          <p:nvPr/>
        </p:nvSpPr>
        <p:spPr>
          <a:xfrm>
            <a:off x="2350008" y="3675887"/>
            <a:ext cx="8778240" cy="950976"/>
          </a:xfrm>
          <a:prstGeom prst="rect">
            <a:avLst/>
          </a:prstGeom>
          <a:noFill/>
          <a:ln/>
        </p:spPr>
        <p:txBody>
          <a:bodyPr wrap="square" lIns="0" tIns="0" rIns="0" bIns="0" rtlCol="0" anchor="ctr">
            <a:normAutofit/>
          </a:bodyPr>
          <a:lstStyle/>
          <a:p>
            <a:pPr marL="0" indent="0" algn="l">
              <a:spcAft>
                <a:spcPts val="200"/>
              </a:spcAft>
              <a:buNone/>
            </a:pPr>
            <a:r>
              <a:rPr b="1" dirty="0">
                <a:latin typeface="Verdana"/>
              </a:rPr>
              <a:t>Pamatdarbība</a:t>
            </a:r>
            <a:endParaRPr lang="lv-LV" noProof="1"/>
          </a:p>
          <a:p>
            <a:pPr>
              <a:spcBef>
                <a:spcPts val="0"/>
              </a:spcBef>
              <a:spcAft>
                <a:spcPts val="0"/>
              </a:spcAft>
            </a:pPr>
            <a:r>
              <a:rPr sz="1400" b="0" dirty="0">
                <a:latin typeface="Verdana"/>
              </a:rPr>
              <a:t>Sociālo pakalpojumu sniegšanai jābūt sniedzēja vai attiecīgās struktūrvienības </a:t>
            </a:r>
            <a:r>
              <a:rPr sz="1400" b="1" dirty="0">
                <a:latin typeface="Verdana"/>
              </a:rPr>
              <a:t>pamatdarbībai</a:t>
            </a:r>
            <a:r>
              <a:rPr sz="1400" b="0" dirty="0">
                <a:latin typeface="Verdana"/>
              </a:rPr>
              <a:t>.</a:t>
            </a:r>
          </a:p>
        </p:txBody>
      </p:sp>
      <p:sp>
        <p:nvSpPr>
          <p:cNvPr id="14" name="Text 10"/>
          <p:cNvSpPr/>
          <p:nvPr/>
        </p:nvSpPr>
        <p:spPr>
          <a:xfrm>
            <a:off x="1371600" y="4764024"/>
            <a:ext cx="832104" cy="832104"/>
          </a:xfrm>
          <a:prstGeom prst="ellipse">
            <a:avLst/>
          </a:prstGeom>
          <a:solidFill>
            <a:srgbClr val="E0EF98"/>
          </a:solidFill>
          <a:ln>
            <a:solidFill>
              <a:srgbClr val="E0EF98"/>
            </a:solidFill>
          </a:ln>
        </p:spPr>
        <p:txBody>
          <a:bodyPr wrap="square" lIns="254" tIns="254" rIns="254" bIns="254" rtlCol="0" anchor="ctr"/>
          <a:lstStyle/>
          <a:p>
            <a:pPr marL="0" indent="0" algn="ctr">
              <a:buNone/>
            </a:pPr>
            <a:r>
              <a:rPr sz="1443" b="1">
                <a:latin typeface="Verdana"/>
              </a:rPr>
              <a:t>3m</a:t>
            </a:r>
            <a:endParaRPr lang="lv-LV" sz="1400" noProof="1"/>
          </a:p>
        </p:txBody>
      </p:sp>
      <p:sp>
        <p:nvSpPr>
          <p:cNvPr id="15" name="Text 11"/>
          <p:cNvSpPr/>
          <p:nvPr/>
        </p:nvSpPr>
        <p:spPr>
          <a:xfrm>
            <a:off x="2350008" y="4736592"/>
            <a:ext cx="8778240" cy="1088136"/>
          </a:xfrm>
          <a:prstGeom prst="rect">
            <a:avLst/>
          </a:prstGeom>
          <a:noFill/>
          <a:ln/>
        </p:spPr>
        <p:txBody>
          <a:bodyPr wrap="square" lIns="0" tIns="0" rIns="0" bIns="0" rtlCol="0" anchor="ctr">
            <a:normAutofit/>
          </a:bodyPr>
          <a:lstStyle/>
          <a:p>
            <a:pPr marL="0" indent="0" algn="l">
              <a:spcAft>
                <a:spcPts val="200"/>
              </a:spcAft>
              <a:buNone/>
            </a:pPr>
            <a:r>
              <a:rPr b="1" dirty="0">
                <a:latin typeface="Verdana"/>
              </a:rPr>
              <a:t>Reģistrācija</a:t>
            </a:r>
            <a:endParaRPr lang="lv-LV" noProof="1"/>
          </a:p>
          <a:p>
            <a:pPr>
              <a:spcBef>
                <a:spcPts val="0"/>
              </a:spcBef>
              <a:spcAft>
                <a:spcPts val="0"/>
              </a:spcAft>
            </a:pPr>
            <a:r>
              <a:rPr sz="1400" b="0" dirty="0">
                <a:latin typeface="Verdana"/>
              </a:rPr>
              <a:t>Sniedzējam attiecīgā pakalpojuma sniegšanai jābūt </a:t>
            </a:r>
            <a:r>
              <a:rPr sz="1400" b="1" dirty="0">
                <a:latin typeface="Verdana"/>
              </a:rPr>
              <a:t>reģistrētam sociālo pakalpojumu sniedzēju reģistrā </a:t>
            </a:r>
            <a:r>
              <a:rPr sz="1400" b="0" dirty="0">
                <a:latin typeface="Verdana"/>
              </a:rPr>
              <a:t>ne vēlāk kā 3 mēnešus pēc pakalpojuma sniegšanas uzsākšanas.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8EC"/>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37744"/>
            <a:ext cx="10378440" cy="475488"/>
          </a:xfrm>
          <a:prstGeom prst="rect">
            <a:avLst/>
          </a:prstGeom>
          <a:noFill/>
          <a:ln/>
        </p:spPr>
        <p:txBody>
          <a:bodyPr wrap="square" lIns="101600" tIns="0" rIns="101600" bIns="0" rtlCol="0" anchor="ctr">
            <a:noAutofit/>
          </a:bodyPr>
          <a:lstStyle/>
          <a:p>
            <a:pPr marL="0" indent="0" algn="l">
              <a:spcAft>
                <a:spcPts val="0"/>
              </a:spcAft>
              <a:buNone/>
            </a:pPr>
            <a:r>
              <a:rPr lang="lv-LV" sz="2100" b="1" noProof="1">
                <a:solidFill>
                  <a:srgbClr val="1F2A44"/>
                </a:solidFill>
                <a:latin typeface="Verdana"/>
              </a:rPr>
              <a:t>Samaksa par sociālās aprūpes un rehabilitācijas pakalpojumiem</a:t>
            </a:r>
            <a:endParaRPr lang="lv-LV" sz="2000" noProof="1"/>
          </a:p>
        </p:txBody>
      </p:sp>
      <p:sp>
        <p:nvSpPr>
          <p:cNvPr id="4" name="Text 1"/>
          <p:cNvSpPr/>
          <p:nvPr/>
        </p:nvSpPr>
        <p:spPr>
          <a:xfrm>
            <a:off x="1353312" y="768096"/>
            <a:ext cx="9784080" cy="292608"/>
          </a:xfrm>
          <a:prstGeom prst="rect">
            <a:avLst/>
          </a:prstGeom>
          <a:noFill/>
          <a:ln/>
        </p:spPr>
        <p:txBody>
          <a:bodyPr wrap="square" lIns="127" tIns="0" rIns="127" bIns="0" rtlCol="0" anchor="ctr">
            <a:noAutofit/>
          </a:bodyPr>
          <a:lstStyle/>
          <a:p>
            <a:pPr marL="0" indent="0">
              <a:buNone/>
            </a:pPr>
            <a:r>
              <a:rPr lang="lv-LV" sz="1300" noProof="1">
                <a:solidFill>
                  <a:srgbClr val="555555"/>
                </a:solidFill>
                <a:latin typeface="Verdana"/>
              </a:rPr>
              <a:t>Likuma pienākums nenozīmē automātisku atbrīvojumu no </a:t>
            </a:r>
            <a:r>
              <a:rPr lang="lv-LV" sz="1300" b="1" noProof="1">
                <a:solidFill>
                  <a:srgbClr val="143F1F"/>
                </a:solidFill>
                <a:latin typeface="Verdana"/>
              </a:rPr>
              <a:t>samaksas</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8</a:t>
            </a:r>
            <a:endParaRPr lang="lv-LV" sz="750" noProof="1"/>
          </a:p>
        </p:txBody>
      </p:sp>
      <p:sp>
        <p:nvSpPr>
          <p:cNvPr id="8" name="Text 4"/>
          <p:cNvSpPr/>
          <p:nvPr/>
        </p:nvSpPr>
        <p:spPr>
          <a:xfrm>
            <a:off x="1828800" y="1417320"/>
            <a:ext cx="8549640" cy="685800"/>
          </a:xfrm>
          <a:prstGeom prst="roundRect">
            <a:avLst/>
          </a:prstGeom>
          <a:solidFill>
            <a:srgbClr val="29702A"/>
          </a:solidFill>
          <a:ln w="12700">
            <a:solidFill>
              <a:srgbClr val="29702A"/>
            </a:solidFill>
          </a:ln>
        </p:spPr>
        <p:txBody>
          <a:bodyPr wrap="square" lIns="889" tIns="889" rIns="889" bIns="889" rtlCol="0" anchor="ctr"/>
          <a:lstStyle/>
          <a:p>
            <a:pPr marL="0" indent="0" algn="ctr">
              <a:buNone/>
            </a:pPr>
            <a:r>
              <a:rPr lang="lv-LV" b="1" noProof="1">
                <a:solidFill>
                  <a:srgbClr val="FFFFFF"/>
                </a:solidFill>
                <a:latin typeface="Verdana"/>
              </a:rPr>
              <a:t>Klients maksā, ja likumā nav noteikts citādi</a:t>
            </a:r>
            <a:endParaRPr lang="lv-LV" noProof="1"/>
          </a:p>
        </p:txBody>
      </p:sp>
      <p:sp>
        <p:nvSpPr>
          <p:cNvPr id="9" name="Text 5"/>
          <p:cNvSpPr/>
          <p:nvPr/>
        </p:nvSpPr>
        <p:spPr>
          <a:xfrm>
            <a:off x="658368" y="2514600"/>
            <a:ext cx="3538728" cy="1737360"/>
          </a:xfrm>
          <a:prstGeom prst="roundRect">
            <a:avLst/>
          </a:prstGeom>
          <a:solidFill>
            <a:srgbClr val="FFFFFF"/>
          </a:solidFill>
          <a:ln w="12700">
            <a:solidFill>
              <a:srgbClr val="BED096"/>
            </a:solidFill>
          </a:ln>
        </p:spPr>
        <p:txBody>
          <a:bodyPr wrap="square" lIns="101600" tIns="63500" rIns="101600" bIns="63500" rtlCol="0" anchor="ctr">
            <a:normAutofit/>
          </a:bodyPr>
          <a:lstStyle/>
          <a:p>
            <a:pPr marL="0" indent="0" algn="ctr">
              <a:spcAft>
                <a:spcPts val="0"/>
              </a:spcAft>
              <a:buNone/>
            </a:pPr>
            <a:r>
              <a:rPr b="1" dirty="0">
                <a:solidFill>
                  <a:srgbClr val="1F2A44"/>
                </a:solidFill>
                <a:latin typeface="Verdana"/>
              </a:rPr>
              <a:t>1</a:t>
            </a:r>
            <a:endParaRPr lang="lv-LV" noProof="1"/>
          </a:p>
          <a:p>
            <a:pPr algn="ctr"/>
            <a:r>
              <a:rPr b="0" dirty="0">
                <a:solidFill>
                  <a:srgbClr val="1F2A44"/>
                </a:solidFill>
                <a:latin typeface="Verdana"/>
              </a:rPr>
              <a:t>Likums nosaka klientu grupu un pakalpojumu, kas pašvaldībā jānodrošina.</a:t>
            </a:r>
          </a:p>
        </p:txBody>
      </p:sp>
      <p:sp>
        <p:nvSpPr>
          <p:cNvPr id="10" name="Text 6"/>
          <p:cNvSpPr/>
          <p:nvPr/>
        </p:nvSpPr>
        <p:spPr>
          <a:xfrm>
            <a:off x="4315968" y="2514600"/>
            <a:ext cx="3538728" cy="1737360"/>
          </a:xfrm>
          <a:prstGeom prst="roundRect">
            <a:avLst/>
          </a:prstGeom>
          <a:solidFill>
            <a:srgbClr val="F8F8EA"/>
          </a:solidFill>
          <a:ln w="12700">
            <a:solidFill>
              <a:srgbClr val="E0EF98"/>
            </a:solidFill>
          </a:ln>
        </p:spPr>
        <p:txBody>
          <a:bodyPr wrap="square" lIns="101600" tIns="63500" rIns="101600" bIns="63500" rtlCol="0" anchor="ctr">
            <a:normAutofit/>
          </a:bodyPr>
          <a:lstStyle/>
          <a:p>
            <a:pPr marL="0" indent="0" algn="ctr">
              <a:spcAft>
                <a:spcPts val="0"/>
              </a:spcAft>
              <a:buNone/>
            </a:pPr>
            <a:r>
              <a:rPr sz="1600" b="1" dirty="0">
                <a:solidFill>
                  <a:srgbClr val="1F2A44"/>
                </a:solidFill>
                <a:latin typeface="Verdana"/>
              </a:rPr>
              <a:t>2</a:t>
            </a:r>
            <a:endParaRPr lang="lv-LV" sz="1600" noProof="1"/>
          </a:p>
          <a:p>
            <a:pPr algn="ctr"/>
            <a:r>
              <a:rPr sz="1600" b="0" dirty="0">
                <a:solidFill>
                  <a:srgbClr val="1F2A44"/>
                </a:solidFill>
                <a:latin typeface="Verdana"/>
              </a:rPr>
              <a:t>Tas </a:t>
            </a:r>
            <a:r>
              <a:rPr sz="1600" b="1" dirty="0">
                <a:solidFill>
                  <a:srgbClr val="143F1F"/>
                </a:solidFill>
                <a:latin typeface="Verdana"/>
              </a:rPr>
              <a:t>automātiski neatbrīvo no samaksas</a:t>
            </a:r>
            <a:r>
              <a:rPr sz="1600" b="0" dirty="0">
                <a:solidFill>
                  <a:srgbClr val="1F2A44"/>
                </a:solidFill>
                <a:latin typeface="Verdana"/>
              </a:rPr>
              <a:t> par sociālās aprūpes vai rehabilitācijas pakalpojumu.</a:t>
            </a:r>
          </a:p>
        </p:txBody>
      </p:sp>
      <p:sp>
        <p:nvSpPr>
          <p:cNvPr id="11" name="Text 7"/>
          <p:cNvSpPr/>
          <p:nvPr/>
        </p:nvSpPr>
        <p:spPr>
          <a:xfrm>
            <a:off x="7973568" y="2514600"/>
            <a:ext cx="3538728" cy="1737360"/>
          </a:xfrm>
          <a:prstGeom prst="roundRect">
            <a:avLst/>
          </a:prstGeom>
          <a:solidFill>
            <a:srgbClr val="FFFFFF"/>
          </a:solidFill>
          <a:ln w="12700">
            <a:solidFill>
              <a:srgbClr val="BED096"/>
            </a:solidFill>
          </a:ln>
        </p:spPr>
        <p:txBody>
          <a:bodyPr wrap="square" lIns="101600" tIns="63500" rIns="101600" bIns="63500" rtlCol="0" anchor="ctr">
            <a:noAutofit/>
          </a:bodyPr>
          <a:lstStyle/>
          <a:p>
            <a:pPr marL="0" indent="0" algn="ctr">
              <a:spcAft>
                <a:spcPts val="0"/>
              </a:spcAft>
              <a:buNone/>
            </a:pPr>
            <a:r>
              <a:rPr lang="lv-LV" sz="1600" b="1" noProof="1">
                <a:solidFill>
                  <a:srgbClr val="1F2A44"/>
                </a:solidFill>
                <a:latin typeface="Verdana"/>
              </a:rPr>
              <a:t>3</a:t>
            </a:r>
            <a:endParaRPr lang="lv-LV" sz="1600" noProof="1"/>
          </a:p>
          <a:p>
            <a:pPr algn="ctr"/>
            <a:r>
              <a:rPr lang="lv-LV" sz="1600" b="0" noProof="1">
                <a:solidFill>
                  <a:srgbClr val="1F2A44"/>
                </a:solidFill>
                <a:latin typeface="Verdana"/>
              </a:rPr>
              <a:t>Saistošajos noteikumos </a:t>
            </a:r>
            <a:r>
              <a:rPr lang="lv-LV" sz="1600" b="1" noProof="1">
                <a:solidFill>
                  <a:srgbClr val="143F1F"/>
                </a:solidFill>
                <a:latin typeface="Verdana"/>
              </a:rPr>
              <a:t>jāatrunā samaksa</a:t>
            </a:r>
            <a:r>
              <a:rPr lang="lv-LV" sz="1600" b="0" noProof="1">
                <a:solidFill>
                  <a:srgbClr val="1F2A44"/>
                </a:solidFill>
                <a:latin typeface="Verdana"/>
              </a:rPr>
              <a:t>, līdzmaksājums un atbrīvošanas kārtība, ievērojot 27.05.2003. MK Nr. 275</a:t>
            </a:r>
            <a:r>
              <a:rPr sz="1600" b="0" dirty="0">
                <a:solidFill>
                  <a:srgbClr val="1F2A44"/>
                </a:solidFill>
                <a:latin typeface="Verdana"/>
              </a:rPr>
              <a:t>.</a:t>
            </a:r>
          </a:p>
        </p:txBody>
      </p:sp>
      <p:sp>
        <p:nvSpPr>
          <p:cNvPr id="12" name="Shape 8"/>
          <p:cNvSpPr/>
          <p:nvPr/>
        </p:nvSpPr>
        <p:spPr>
          <a:xfrm>
            <a:off x="4197096" y="3320465"/>
            <a:ext cx="164592" cy="0"/>
          </a:xfrm>
          <a:prstGeom prst="line">
            <a:avLst/>
          </a:prstGeom>
          <a:noFill/>
          <a:ln w="19050">
            <a:solidFill>
              <a:srgbClr val="29702A"/>
            </a:solidFill>
            <a:prstDash val="solid"/>
            <a:headEnd type="none"/>
            <a:tailEnd type="triangle"/>
          </a:ln>
        </p:spPr>
        <p:txBody>
          <a:bodyPr/>
          <a:lstStyle/>
          <a:p>
            <a:endParaRPr lang="lv-LV" noProof="1"/>
          </a:p>
        </p:txBody>
      </p:sp>
      <p:sp>
        <p:nvSpPr>
          <p:cNvPr id="13" name="Shape 9"/>
          <p:cNvSpPr/>
          <p:nvPr/>
        </p:nvSpPr>
        <p:spPr>
          <a:xfrm>
            <a:off x="7855094" y="3310128"/>
            <a:ext cx="164592" cy="0"/>
          </a:xfrm>
          <a:prstGeom prst="line">
            <a:avLst/>
          </a:prstGeom>
          <a:noFill/>
          <a:ln w="19050">
            <a:solidFill>
              <a:srgbClr val="29702A"/>
            </a:solidFill>
            <a:prstDash val="solid"/>
            <a:headEnd type="none"/>
            <a:tailEnd type="triangle"/>
          </a:ln>
        </p:spPr>
        <p:txBody>
          <a:bodyPr/>
          <a:lstStyle/>
          <a:p>
            <a:endParaRPr lang="lv-LV" noProof="1"/>
          </a:p>
        </p:txBody>
      </p:sp>
      <p:sp>
        <p:nvSpPr>
          <p:cNvPr id="14" name="Text 10"/>
          <p:cNvSpPr/>
          <p:nvPr/>
        </p:nvSpPr>
        <p:spPr>
          <a:xfrm>
            <a:off x="1965960" y="4919471"/>
            <a:ext cx="8275320" cy="886965"/>
          </a:xfrm>
          <a:prstGeom prst="roundRect">
            <a:avLst/>
          </a:prstGeom>
          <a:solidFill>
            <a:srgbClr val="FFFFFF"/>
          </a:solidFill>
          <a:ln w="12700">
            <a:solidFill>
              <a:srgbClr val="BED096"/>
            </a:solidFill>
          </a:ln>
        </p:spPr>
        <p:txBody>
          <a:bodyPr wrap="square" lIns="101600" tIns="63500" rIns="101600" bIns="63500" rtlCol="0" anchor="ctr">
            <a:normAutofit/>
          </a:bodyPr>
          <a:lstStyle/>
          <a:p>
            <a:pPr marL="0" indent="0" algn="ctr">
              <a:spcAft>
                <a:spcPts val="0"/>
              </a:spcAft>
              <a:buNone/>
            </a:pPr>
            <a:r>
              <a:rPr b="1" dirty="0">
                <a:solidFill>
                  <a:srgbClr val="1F2A44"/>
                </a:solidFill>
                <a:latin typeface="Verdana"/>
              </a:rPr>
              <a:t>Praktiskais secinājums</a:t>
            </a:r>
            <a:r>
              <a:rPr b="0" dirty="0">
                <a:solidFill>
                  <a:srgbClr val="1F2A44"/>
                </a:solidFill>
                <a:latin typeface="Verdana"/>
              </a:rPr>
              <a:t>: samaksas sadaļa nav formāla — tai jābūt skaidrai un sasaistītai ar piemērojamajiem MK noteikumiem.</a:t>
            </a:r>
            <a:endParaRPr lang="lv-LV" noProof="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56032"/>
            <a:ext cx="10378440" cy="548640"/>
          </a:xfrm>
          <a:prstGeom prst="rect">
            <a:avLst/>
          </a:prstGeom>
          <a:noFill/>
          <a:ln/>
        </p:spPr>
        <p:txBody>
          <a:bodyPr wrap="square" lIns="127" tIns="127" rIns="127" bIns="127" rtlCol="0" anchor="ctr">
            <a:noAutofit/>
          </a:bodyPr>
          <a:lstStyle/>
          <a:p>
            <a:pPr marL="0" indent="0">
              <a:buNone/>
            </a:pPr>
            <a:r>
              <a:rPr lang="lv-LV" sz="2450" b="1" noProof="1">
                <a:solidFill>
                  <a:srgbClr val="143F1F"/>
                </a:solidFill>
                <a:latin typeface="Verdana"/>
              </a:rPr>
              <a:t>Patversme</a:t>
            </a:r>
            <a:r>
              <a:rPr lang="lv-LV" sz="2450" b="1" noProof="1">
                <a:solidFill>
                  <a:srgbClr val="29702A"/>
                </a:solidFill>
                <a:latin typeface="Verdana"/>
              </a:rPr>
              <a:t>s un </a:t>
            </a:r>
            <a:r>
              <a:rPr lang="lv-LV" sz="2450" b="1" noProof="1">
                <a:solidFill>
                  <a:srgbClr val="143F1F"/>
                </a:solidFill>
                <a:latin typeface="Verdana"/>
              </a:rPr>
              <a:t>naktspatversme</a:t>
            </a:r>
            <a:r>
              <a:rPr lang="lv-LV" sz="2450" b="1" noProof="1">
                <a:solidFill>
                  <a:srgbClr val="29702A"/>
                </a:solidFill>
                <a:latin typeface="Verdana"/>
              </a:rPr>
              <a:t>s pakalpojums</a:t>
            </a:r>
            <a:endParaRPr lang="lv-LV" sz="2000" noProof="1"/>
          </a:p>
        </p:txBody>
      </p:sp>
      <p:sp>
        <p:nvSpPr>
          <p:cNvPr id="4" name="Text 1"/>
          <p:cNvSpPr/>
          <p:nvPr/>
        </p:nvSpPr>
        <p:spPr>
          <a:xfrm>
            <a:off x="1353312" y="768096"/>
            <a:ext cx="9784080" cy="292608"/>
          </a:xfrm>
          <a:prstGeom prst="rect">
            <a:avLst/>
          </a:prstGeom>
          <a:noFill/>
          <a:ln/>
        </p:spPr>
        <p:txBody>
          <a:bodyPr wrap="square" lIns="127" tIns="0" rIns="127" bIns="0" rtlCol="0" anchor="ctr">
            <a:noAutofit/>
          </a:bodyPr>
          <a:lstStyle/>
          <a:p>
            <a:pPr marL="0" indent="0">
              <a:buNone/>
            </a:pPr>
            <a:r>
              <a:rPr lang="lv-LV" sz="1300" noProof="1">
                <a:solidFill>
                  <a:srgbClr val="555555"/>
                </a:solidFill>
                <a:latin typeface="Verdana"/>
              </a:rPr>
              <a:t>Obligāti jāiekļauj </a:t>
            </a:r>
            <a:r>
              <a:rPr lang="lv-LV" sz="1300" b="1" noProof="1">
                <a:solidFill>
                  <a:srgbClr val="143F1F"/>
                </a:solidFill>
                <a:latin typeface="Verdana"/>
              </a:rPr>
              <a:t>vismaz viens</a:t>
            </a:r>
            <a:r>
              <a:rPr lang="lv-LV" sz="1300" noProof="1">
                <a:solidFill>
                  <a:srgbClr val="555555"/>
                </a:solidFill>
                <a:latin typeface="Verdana"/>
              </a:rPr>
              <a:t> risinājums mērķgrupām</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9</a:t>
            </a:r>
            <a:endParaRPr lang="lv-LV" sz="750" noProof="1"/>
          </a:p>
        </p:txBody>
      </p:sp>
      <p:sp>
        <p:nvSpPr>
          <p:cNvPr id="8" name="Text 4"/>
          <p:cNvSpPr/>
          <p:nvPr/>
        </p:nvSpPr>
        <p:spPr>
          <a:xfrm>
            <a:off x="1024357" y="2011680"/>
            <a:ext cx="2797606" cy="1056132"/>
          </a:xfrm>
          <a:prstGeom prst="roundRect">
            <a:avLst/>
          </a:prstGeom>
          <a:solidFill>
            <a:srgbClr val="F8F8EA"/>
          </a:solidFill>
          <a:ln w="13970">
            <a:solidFill>
              <a:srgbClr val="E0EF98"/>
            </a:solidFill>
          </a:ln>
        </p:spPr>
        <p:txBody>
          <a:bodyPr wrap="square" lIns="1143" tIns="1143" rIns="1143" bIns="1143" rtlCol="0" anchor="ctr">
            <a:normAutofit/>
          </a:bodyPr>
          <a:lstStyle/>
          <a:p>
            <a:pPr marL="0" indent="0" algn="ctr">
              <a:buNone/>
            </a:pPr>
            <a:r>
              <a:rPr lang="lv-LV" sz="1600" b="1" noProof="1">
                <a:solidFill>
                  <a:srgbClr val="000000"/>
                </a:solidFill>
                <a:latin typeface="Verdana"/>
              </a:rPr>
              <a:t>Saistošajos noteikumos</a:t>
            </a:r>
            <a:endParaRPr lang="lv-LV" sz="1600" noProof="1"/>
          </a:p>
          <a:p>
            <a:pPr marL="0" indent="0" algn="ctr">
              <a:buNone/>
            </a:pPr>
            <a:r>
              <a:rPr lang="lv-LV" sz="1600" b="1" noProof="1">
                <a:solidFill>
                  <a:srgbClr val="143F1F"/>
                </a:solidFill>
                <a:latin typeface="Verdana"/>
              </a:rPr>
              <a:t>obligāti jāiekļauj</a:t>
            </a:r>
            <a:endParaRPr lang="lv-LV" sz="1600" noProof="1"/>
          </a:p>
        </p:txBody>
      </p:sp>
      <p:sp>
        <p:nvSpPr>
          <p:cNvPr id="9" name="Shape 5"/>
          <p:cNvSpPr/>
          <p:nvPr/>
        </p:nvSpPr>
        <p:spPr>
          <a:xfrm>
            <a:off x="3821963" y="2487168"/>
            <a:ext cx="913258" cy="0"/>
          </a:xfrm>
          <a:prstGeom prst="line">
            <a:avLst/>
          </a:prstGeom>
          <a:noFill/>
          <a:ln w="19050">
            <a:solidFill>
              <a:srgbClr val="29702A"/>
            </a:solidFill>
            <a:prstDash val="solid"/>
            <a:headEnd type="none"/>
            <a:tailEnd type="triangle"/>
          </a:ln>
        </p:spPr>
        <p:txBody>
          <a:bodyPr/>
          <a:lstStyle/>
          <a:p>
            <a:endParaRPr lang="lv-LV" noProof="1"/>
          </a:p>
        </p:txBody>
      </p:sp>
      <p:sp>
        <p:nvSpPr>
          <p:cNvPr id="10" name="Text 6"/>
          <p:cNvSpPr/>
          <p:nvPr/>
        </p:nvSpPr>
        <p:spPr>
          <a:xfrm>
            <a:off x="4735221" y="1764792"/>
            <a:ext cx="2508199" cy="1629460"/>
          </a:xfrm>
          <a:prstGeom prst="roundRect">
            <a:avLst/>
          </a:prstGeom>
          <a:solidFill>
            <a:srgbClr val="29702A"/>
          </a:solidFill>
          <a:ln w="13970">
            <a:solidFill>
              <a:srgbClr val="29702A"/>
            </a:solidFill>
          </a:ln>
        </p:spPr>
        <p:txBody>
          <a:bodyPr wrap="square" lIns="1143" tIns="1143" rIns="1143" bIns="1143" rtlCol="0" anchor="ctr">
            <a:normAutofit/>
          </a:bodyPr>
          <a:lstStyle/>
          <a:p>
            <a:pPr marL="0" indent="0" algn="ctr">
              <a:buNone/>
            </a:pPr>
            <a:r>
              <a:rPr lang="lv-LV" sz="2000" b="1" noProof="1">
                <a:solidFill>
                  <a:srgbClr val="FFFFFF"/>
                </a:solidFill>
                <a:latin typeface="Verdana"/>
              </a:rPr>
              <a:t>Patversme</a:t>
            </a:r>
            <a:endParaRPr lang="lv-LV" sz="2000" noProof="1"/>
          </a:p>
          <a:p>
            <a:pPr marL="0" indent="0" algn="ctr">
              <a:buNone/>
            </a:pPr>
            <a:r>
              <a:rPr lang="lv-LV" sz="2000" b="1" noProof="1">
                <a:solidFill>
                  <a:srgbClr val="FFFFFF"/>
                </a:solidFill>
                <a:latin typeface="Verdana"/>
              </a:rPr>
              <a:t>vai</a:t>
            </a:r>
            <a:endParaRPr lang="lv-LV" sz="2000" noProof="1"/>
          </a:p>
          <a:p>
            <a:pPr marL="0" indent="0" algn="ctr">
              <a:buNone/>
            </a:pPr>
            <a:r>
              <a:rPr lang="lv-LV" sz="2000" b="1" noProof="1">
                <a:solidFill>
                  <a:srgbClr val="FFFFFF"/>
                </a:solidFill>
                <a:latin typeface="Verdana"/>
              </a:rPr>
              <a:t>naktspatversme</a:t>
            </a:r>
            <a:endParaRPr lang="lv-LV" sz="2000" noProof="1"/>
          </a:p>
        </p:txBody>
      </p:sp>
      <p:sp>
        <p:nvSpPr>
          <p:cNvPr id="11" name="Shape 7"/>
          <p:cNvSpPr/>
          <p:nvPr/>
        </p:nvSpPr>
        <p:spPr>
          <a:xfrm>
            <a:off x="7243420" y="2487168"/>
            <a:ext cx="887425" cy="0"/>
          </a:xfrm>
          <a:prstGeom prst="line">
            <a:avLst/>
          </a:prstGeom>
          <a:noFill/>
          <a:ln w="19050">
            <a:solidFill>
              <a:srgbClr val="29702A"/>
            </a:solidFill>
            <a:prstDash val="solid"/>
            <a:headEnd type="none"/>
            <a:tailEnd type="triangle"/>
          </a:ln>
        </p:spPr>
        <p:txBody>
          <a:bodyPr/>
          <a:lstStyle/>
          <a:p>
            <a:endParaRPr lang="lv-LV" noProof="1"/>
          </a:p>
        </p:txBody>
      </p:sp>
      <p:sp>
        <p:nvSpPr>
          <p:cNvPr id="12" name="Text 8"/>
          <p:cNvSpPr/>
          <p:nvPr/>
        </p:nvSpPr>
        <p:spPr>
          <a:xfrm>
            <a:off x="8130845" y="2011680"/>
            <a:ext cx="3087014" cy="1056132"/>
          </a:xfrm>
          <a:prstGeom prst="roundRect">
            <a:avLst/>
          </a:prstGeom>
          <a:solidFill>
            <a:srgbClr val="F5F8EC"/>
          </a:solidFill>
          <a:ln w="13970">
            <a:solidFill>
              <a:srgbClr val="BED096"/>
            </a:solidFill>
          </a:ln>
        </p:spPr>
        <p:txBody>
          <a:bodyPr wrap="square" lIns="73152" tIns="36576" rIns="73152" bIns="36576" rtlCol="0" anchor="ctr">
            <a:normAutofit/>
          </a:bodyPr>
          <a:lstStyle/>
          <a:p>
            <a:pPr marL="0" indent="0" algn="ctr">
              <a:spcAft>
                <a:spcPts val="0"/>
              </a:spcAft>
              <a:buNone/>
            </a:pPr>
            <a:r>
              <a:rPr lang="lv-LV" b="1" noProof="1">
                <a:solidFill>
                  <a:srgbClr val="23712A"/>
                </a:solidFill>
                <a:latin typeface="Verdana"/>
              </a:rPr>
              <a:t>Persona vēršas</a:t>
            </a:r>
            <a:endParaRPr lang="lv-LV" noProof="1"/>
          </a:p>
          <a:p>
            <a:pPr algn="ctr"/>
            <a:r>
              <a:rPr lang="lv-LV" b="1" noProof="1">
                <a:solidFill>
                  <a:srgbClr val="23712A"/>
                </a:solidFill>
                <a:latin typeface="Verdana"/>
              </a:rPr>
              <a:t>tieši pie pakalpojuma</a:t>
            </a:r>
          </a:p>
          <a:p>
            <a:pPr algn="ctr"/>
            <a:r>
              <a:rPr lang="lv-LV" b="1" noProof="1">
                <a:solidFill>
                  <a:srgbClr val="23712A"/>
                </a:solidFill>
                <a:latin typeface="Verdana"/>
              </a:rPr>
              <a:t>sniedzēja</a:t>
            </a:r>
          </a:p>
        </p:txBody>
      </p:sp>
      <p:sp>
        <p:nvSpPr>
          <p:cNvPr id="13" name="Text 9"/>
          <p:cNvSpPr/>
          <p:nvPr/>
        </p:nvSpPr>
        <p:spPr>
          <a:xfrm>
            <a:off x="1160831" y="3977640"/>
            <a:ext cx="9839858" cy="824788"/>
          </a:xfrm>
          <a:prstGeom prst="roundRect">
            <a:avLst/>
          </a:prstGeom>
          <a:solidFill>
            <a:srgbClr val="FFFFFF"/>
          </a:solidFill>
          <a:ln w="12700">
            <a:solidFill>
              <a:srgbClr val="BED096"/>
            </a:solidFill>
          </a:ln>
        </p:spPr>
        <p:txBody>
          <a:bodyPr wrap="square" lIns="101600" tIns="63500" rIns="101600" bIns="63500" rtlCol="0" anchor="ctr">
            <a:normAutofit/>
          </a:bodyPr>
          <a:lstStyle/>
          <a:p>
            <a:pPr marL="0" indent="0" algn="ctr">
              <a:spcAft>
                <a:spcPts val="0"/>
              </a:spcAft>
              <a:buNone/>
            </a:pPr>
            <a:r>
              <a:rPr sz="1600" b="0" dirty="0">
                <a:solidFill>
                  <a:srgbClr val="1F2A44"/>
                </a:solidFill>
                <a:latin typeface="Verdana"/>
              </a:rPr>
              <a:t>Pašvaldībai nav obligāti jānodrošina abi pakalpojumi — jānodrošina </a:t>
            </a:r>
            <a:r>
              <a:rPr sz="1600" b="1" dirty="0">
                <a:solidFill>
                  <a:srgbClr val="1F2A44"/>
                </a:solidFill>
                <a:latin typeface="Verdana"/>
              </a:rPr>
              <a:t>vismaz viens</a:t>
            </a:r>
            <a:r>
              <a:rPr sz="1600" b="0" dirty="0">
                <a:solidFill>
                  <a:srgbClr val="1F2A44"/>
                </a:solidFill>
                <a:latin typeface="Verdana"/>
              </a:rPr>
              <a:t>: patversme vai naktspatversme atbilstoši likumā noteiktajām </a:t>
            </a:r>
            <a:r>
              <a:rPr lang="lv-LV" sz="1600" b="0" noProof="1">
                <a:solidFill>
                  <a:srgbClr val="1F2A44"/>
                </a:solidFill>
                <a:latin typeface="Verdana"/>
              </a:rPr>
              <a:t>mērķgrupām</a:t>
            </a:r>
            <a:r>
              <a:rPr sz="1600" b="0" dirty="0">
                <a:solidFill>
                  <a:srgbClr val="1F2A44"/>
                </a:solidFill>
                <a:latin typeface="Verdana"/>
              </a:rPr>
              <a:t>.</a:t>
            </a:r>
            <a:endParaRPr lang="lv-LV" sz="1600" noProof="1"/>
          </a:p>
        </p:txBody>
      </p:sp>
      <p:sp>
        <p:nvSpPr>
          <p:cNvPr id="14" name="Text 10"/>
          <p:cNvSpPr/>
          <p:nvPr/>
        </p:nvSpPr>
        <p:spPr>
          <a:xfrm>
            <a:off x="1497216" y="4892040"/>
            <a:ext cx="9212808" cy="784555"/>
          </a:xfrm>
          <a:prstGeom prst="roundRect">
            <a:avLst/>
          </a:prstGeom>
          <a:solidFill>
            <a:srgbClr val="F8F8EA"/>
          </a:solidFill>
          <a:ln w="12700">
            <a:solidFill>
              <a:srgbClr val="E0EF98"/>
            </a:solidFill>
          </a:ln>
        </p:spPr>
        <p:txBody>
          <a:bodyPr wrap="square" lIns="73152" tIns="36576" rIns="73152" bIns="36576" rtlCol="0" anchor="ctr">
            <a:noAutofit/>
          </a:bodyPr>
          <a:lstStyle/>
          <a:p>
            <a:pPr marL="0" indent="0" algn="ctr">
              <a:spcAft>
                <a:spcPts val="0"/>
              </a:spcAft>
              <a:buNone/>
            </a:pPr>
            <a:r>
              <a:rPr sz="1600" b="0" dirty="0">
                <a:solidFill>
                  <a:srgbClr val="222222"/>
                </a:solidFill>
                <a:latin typeface="Verdana"/>
              </a:rPr>
              <a:t>Patversmes un naktspatversmes gadījumā persona </a:t>
            </a:r>
            <a:r>
              <a:rPr sz="1600" b="1" dirty="0">
                <a:solidFill>
                  <a:srgbClr val="222222"/>
                </a:solidFill>
                <a:latin typeface="Verdana"/>
              </a:rPr>
              <a:t>vēršas tieši pie pakalpojuma sniedzēja</a:t>
            </a:r>
            <a:r>
              <a:rPr sz="1600" b="0" dirty="0">
                <a:solidFill>
                  <a:srgbClr val="222222"/>
                </a:solidFill>
                <a:latin typeface="Verdana"/>
              </a:rPr>
              <a:t>; pakalpojuma sniedzējs pieņem lēmumu atbilstoši dibinātāja noteiktajai kārtībai.</a:t>
            </a:r>
            <a:endParaRPr lang="lv-LV" sz="1600" noProof="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8EC"/>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56032"/>
            <a:ext cx="10378440" cy="548640"/>
          </a:xfrm>
          <a:prstGeom prst="rect">
            <a:avLst/>
          </a:prstGeom>
          <a:noFill/>
          <a:ln/>
        </p:spPr>
        <p:txBody>
          <a:bodyPr wrap="square" lIns="127" tIns="127" rIns="127" bIns="127" rtlCol="0" anchor="ctr">
            <a:noAutofit/>
          </a:bodyPr>
          <a:lstStyle/>
          <a:p>
            <a:pPr marL="0" indent="0">
              <a:buNone/>
            </a:pPr>
            <a:r>
              <a:rPr lang="lv-LV" sz="2010" b="1" noProof="1">
                <a:solidFill>
                  <a:srgbClr val="29702A"/>
                </a:solidFill>
                <a:latin typeface="Verdana"/>
              </a:rPr>
              <a:t>Ilgstošas sociālās aprūpes un rehabilitācijas pakalpojums institūcijā bērniem</a:t>
            </a:r>
            <a:endParaRPr lang="lv-LV" sz="1620" noProof="1"/>
          </a:p>
        </p:txBody>
      </p:sp>
      <p:sp>
        <p:nvSpPr>
          <p:cNvPr id="4" name="Text 1"/>
          <p:cNvSpPr/>
          <p:nvPr/>
        </p:nvSpPr>
        <p:spPr>
          <a:xfrm>
            <a:off x="1353312" y="768096"/>
            <a:ext cx="9784080" cy="292608"/>
          </a:xfrm>
          <a:prstGeom prst="rect">
            <a:avLst/>
          </a:prstGeom>
          <a:noFill/>
          <a:ln/>
        </p:spPr>
        <p:txBody>
          <a:bodyPr wrap="square" lIns="101600" tIns="0" rIns="101600" bIns="0" rtlCol="0" anchor="ctr">
            <a:noAutofit/>
          </a:bodyPr>
          <a:lstStyle/>
          <a:p>
            <a:pPr marL="0" indent="0" algn="l">
              <a:spcAft>
                <a:spcPts val="0"/>
              </a:spcAft>
              <a:buNone/>
            </a:pPr>
            <a:r>
              <a:rPr lang="lv-LV" sz="1300" b="0" noProof="1">
                <a:solidFill>
                  <a:srgbClr val="3B3B3B"/>
                </a:solidFill>
                <a:latin typeface="Verdana"/>
              </a:rPr>
              <a:t>Pakalpojuma piešķiršanas pamats atkarīgs no bērna tiesiskās situācijas</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10</a:t>
            </a:r>
            <a:endParaRPr lang="lv-LV" sz="750" noProof="1"/>
          </a:p>
        </p:txBody>
      </p:sp>
      <p:sp>
        <p:nvSpPr>
          <p:cNvPr id="8" name="Text 4"/>
          <p:cNvSpPr/>
          <p:nvPr/>
        </p:nvSpPr>
        <p:spPr>
          <a:xfrm>
            <a:off x="1739646" y="1353312"/>
            <a:ext cx="8682228" cy="854964"/>
          </a:xfrm>
          <a:prstGeom prst="roundRect">
            <a:avLst/>
          </a:prstGeom>
          <a:solidFill>
            <a:srgbClr val="29702A"/>
          </a:solidFill>
          <a:ln w="12700">
            <a:solidFill>
              <a:srgbClr val="29702A"/>
            </a:solidFill>
          </a:ln>
        </p:spPr>
        <p:txBody>
          <a:bodyPr wrap="square" lIns="73152" tIns="36576" rIns="73152" bIns="36576" rtlCol="0" anchor="ctr"/>
          <a:lstStyle/>
          <a:p>
            <a:pPr marL="0" indent="0" algn="ctr">
              <a:spcAft>
                <a:spcPts val="0"/>
              </a:spcAft>
              <a:buNone/>
            </a:pPr>
            <a:r>
              <a:rPr lang="lv-LV" sz="1650" b="1" noProof="1">
                <a:solidFill>
                  <a:srgbClr val="FFFFFF"/>
                </a:solidFill>
                <a:latin typeface="Verdana"/>
              </a:rPr>
              <a:t>Pakalpojums bērnam nav nodrošināms tikai uz bāriņtiesas lēmuma pamata;</a:t>
            </a:r>
            <a:endParaRPr lang="lv-LV" sz="1350" noProof="1"/>
          </a:p>
          <a:p>
            <a:pPr algn="ctr"/>
            <a:r>
              <a:rPr lang="lv-LV" sz="1650" b="1" noProof="1">
                <a:solidFill>
                  <a:srgbClr val="FFFFFF"/>
                </a:solidFill>
                <a:latin typeface="Verdana"/>
              </a:rPr>
              <a:t>jānošķir bērna tiesiskā situācija un pieprasīšanas pamats.</a:t>
            </a:r>
          </a:p>
        </p:txBody>
      </p:sp>
      <p:sp>
        <p:nvSpPr>
          <p:cNvPr id="9" name="Text 5"/>
          <p:cNvSpPr/>
          <p:nvPr/>
        </p:nvSpPr>
        <p:spPr>
          <a:xfrm>
            <a:off x="1444752" y="2409444"/>
            <a:ext cx="3563265" cy="1056132"/>
          </a:xfrm>
          <a:prstGeom prst="roundRect">
            <a:avLst/>
          </a:prstGeom>
          <a:solidFill>
            <a:srgbClr val="FFFFFF"/>
          </a:solidFill>
          <a:ln w="13970">
            <a:solidFill>
              <a:srgbClr val="BED096"/>
            </a:solidFill>
          </a:ln>
        </p:spPr>
        <p:txBody>
          <a:bodyPr wrap="square" lIns="101600" tIns="63500" rIns="101600" bIns="63500" rtlCol="0" anchor="ctr">
            <a:normAutofit/>
          </a:bodyPr>
          <a:lstStyle/>
          <a:p>
            <a:pPr marL="0" indent="0" algn="ctr">
              <a:spcAft>
                <a:spcPts val="0"/>
              </a:spcAft>
              <a:buNone/>
            </a:pPr>
            <a:r>
              <a:rPr lang="lv-LV" b="1" noProof="1">
                <a:solidFill>
                  <a:srgbClr val="1F2A44"/>
                </a:solidFill>
                <a:latin typeface="Verdana"/>
              </a:rPr>
              <a:t>Bārenis / bez vecāku gādības palicis bērns</a:t>
            </a:r>
            <a:endParaRPr lang="lv-LV" noProof="1"/>
          </a:p>
          <a:p>
            <a:pPr algn="ctr">
              <a:spcAft>
                <a:spcPts val="0"/>
              </a:spcAft>
            </a:pPr>
            <a:r>
              <a:rPr lang="lv-LV" b="0" noProof="1">
                <a:solidFill>
                  <a:srgbClr val="1F2A44"/>
                </a:solidFill>
                <a:latin typeface="Verdana"/>
              </a:rPr>
              <a:t>bāriņtiesas lēmums</a:t>
            </a:r>
          </a:p>
        </p:txBody>
      </p:sp>
      <p:sp>
        <p:nvSpPr>
          <p:cNvPr id="10" name="Text 6"/>
          <p:cNvSpPr/>
          <p:nvPr/>
        </p:nvSpPr>
        <p:spPr>
          <a:xfrm>
            <a:off x="7004304" y="2377440"/>
            <a:ext cx="3657600" cy="1179576"/>
          </a:xfrm>
          <a:prstGeom prst="roundRect">
            <a:avLst/>
          </a:prstGeom>
          <a:solidFill>
            <a:srgbClr val="FFFFFF"/>
          </a:solidFill>
          <a:ln w="13970">
            <a:solidFill>
              <a:srgbClr val="BED096"/>
            </a:solidFill>
          </a:ln>
        </p:spPr>
        <p:txBody>
          <a:bodyPr wrap="square" lIns="101600" tIns="63500" rIns="101600" bIns="63500" rtlCol="0" anchor="ctr">
            <a:noAutofit/>
          </a:bodyPr>
          <a:lstStyle/>
          <a:p>
            <a:pPr marL="0" indent="0" algn="ctr">
              <a:spcAft>
                <a:spcPts val="0"/>
              </a:spcAft>
              <a:buNone/>
            </a:pPr>
            <a:r>
              <a:rPr lang="lv-LV" sz="1400" b="1" noProof="1">
                <a:solidFill>
                  <a:srgbClr val="1F2A44"/>
                </a:solidFill>
                <a:latin typeface="Verdana"/>
              </a:rPr>
              <a:t>Bērns ar smagiem funkcionāliem traucējumiem ģimenē</a:t>
            </a:r>
            <a:endParaRPr lang="lv-LV" sz="1400" noProof="1"/>
          </a:p>
          <a:p>
            <a:pPr algn="ctr">
              <a:spcAft>
                <a:spcPts val="0"/>
              </a:spcAft>
            </a:pPr>
            <a:r>
              <a:rPr lang="lv-LV" sz="1400" b="0" noProof="1">
                <a:solidFill>
                  <a:srgbClr val="1F2A44"/>
                </a:solidFill>
                <a:latin typeface="Verdana"/>
              </a:rPr>
              <a:t>vecāka vai likumiskā pārstāvja iesniegums + </a:t>
            </a:r>
            <a:r>
              <a:rPr lang="lv-LV" sz="1400" dirty="0">
                <a:solidFill>
                  <a:srgbClr val="1F2A44"/>
                </a:solidFill>
                <a:latin typeface="Verdana"/>
              </a:rPr>
              <a:t>bērna individuālo </a:t>
            </a:r>
            <a:r>
              <a:rPr lang="lv-LV" sz="1400" b="0" noProof="1">
                <a:solidFill>
                  <a:srgbClr val="1F2A44"/>
                </a:solidFill>
                <a:latin typeface="Verdana"/>
              </a:rPr>
              <a:t>vajadzību un resursu izvērtējums</a:t>
            </a:r>
          </a:p>
        </p:txBody>
      </p:sp>
      <p:sp>
        <p:nvSpPr>
          <p:cNvPr id="13" name="Text 9"/>
          <p:cNvSpPr/>
          <p:nvPr/>
        </p:nvSpPr>
        <p:spPr>
          <a:xfrm>
            <a:off x="4148862" y="4087368"/>
            <a:ext cx="3955237" cy="786384"/>
          </a:xfrm>
          <a:prstGeom prst="roundRect">
            <a:avLst/>
          </a:prstGeom>
          <a:solidFill>
            <a:srgbClr val="F8F8EA"/>
          </a:solidFill>
          <a:ln w="12700">
            <a:solidFill>
              <a:srgbClr val="E0EF98"/>
            </a:solidFill>
          </a:ln>
        </p:spPr>
        <p:txBody>
          <a:bodyPr wrap="square" lIns="101600" tIns="63500" rIns="101600" bIns="63500" rtlCol="0" anchor="ctr"/>
          <a:lstStyle/>
          <a:p>
            <a:pPr marL="0" indent="0" algn="ctr">
              <a:spcAft>
                <a:spcPts val="0"/>
              </a:spcAft>
              <a:buNone/>
            </a:pPr>
            <a:r>
              <a:rPr lang="lv-LV" sz="1600" b="0" noProof="1">
                <a:solidFill>
                  <a:schemeClr val="accent6">
                    <a:lumMod val="50000"/>
                  </a:schemeClr>
                </a:solidFill>
                <a:latin typeface="Verdana"/>
              </a:rPr>
              <a:t>Ilgstoša sociālā aprūpe un sociālā rehabilitācija institūcijā bērnam</a:t>
            </a:r>
            <a:endParaRPr lang="lv-LV" sz="1600" noProof="1">
              <a:solidFill>
                <a:schemeClr val="accent6">
                  <a:lumMod val="50000"/>
                </a:schemeClr>
              </a:solidFill>
            </a:endParaRPr>
          </a:p>
        </p:txBody>
      </p:sp>
      <p:sp>
        <p:nvSpPr>
          <p:cNvPr id="14" name="Text 10"/>
          <p:cNvSpPr/>
          <p:nvPr/>
        </p:nvSpPr>
        <p:spPr>
          <a:xfrm>
            <a:off x="1014984" y="4965191"/>
            <a:ext cx="10204704" cy="1335023"/>
          </a:xfrm>
          <a:prstGeom prst="roundRect">
            <a:avLst/>
          </a:prstGeom>
          <a:solidFill>
            <a:srgbClr val="E8F4E8"/>
          </a:solidFill>
          <a:ln w="12700">
            <a:solidFill>
              <a:srgbClr val="29702A"/>
            </a:solidFill>
          </a:ln>
        </p:spPr>
        <p:txBody>
          <a:bodyPr wrap="square" lIns="73152" tIns="36576" rIns="73152" bIns="36576" rtlCol="0" anchor="ctr">
            <a:normAutofit/>
          </a:bodyPr>
          <a:lstStyle/>
          <a:p>
            <a:pPr algn="ctr"/>
            <a:r>
              <a:rPr lang="lv-LV" sz="1400" dirty="0"/>
              <a:t>Institūcijas pakalpojumu bērnam ar smagiem funkcionāliem traucējumiem piešķir, ja nepieciešamais sociālās aprūpes un sociālās rehabilitācijas pakalpojumu apjoms pārsniedz to, ko iespējams nodrošināt dzīvesvietā vai dienas aprūpes un sociālās rehabilitācijas institūcijā. </a:t>
            </a:r>
          </a:p>
          <a:p>
            <a:pPr algn="ctr"/>
            <a:r>
              <a:rPr lang="lv-LV" sz="1400" dirty="0"/>
              <a:t>Pakalpojumu pieprasa bērna likumiskais pārstāvis, iesniedzot iesniegumu, bet lēmumu par pakalpojuma piešķiršanu pieņem, izvērtējot bērna individuālās vajadzības un normatīvajos aktos noteiktos nosacījumus.</a:t>
            </a:r>
            <a:endParaRPr sz="1400" b="0" dirty="0">
              <a:solidFill>
                <a:srgbClr val="222222"/>
              </a:solidFill>
              <a:latin typeface="Verdana"/>
            </a:endParaRPr>
          </a:p>
        </p:txBody>
      </p:sp>
      <p:sp>
        <p:nvSpPr>
          <p:cNvPr id="15" name="Down Arrow 14"/>
          <p:cNvSpPr/>
          <p:nvPr/>
        </p:nvSpPr>
        <p:spPr>
          <a:xfrm>
            <a:off x="3236976" y="3822192"/>
            <a:ext cx="292608" cy="338328"/>
          </a:xfrm>
          <a:prstGeom prst="downArrow">
            <a:avLst/>
          </a:prstGeom>
          <a:solidFill>
            <a:srgbClr val="2B7D2C"/>
          </a:solidFill>
          <a:ln>
            <a:solidFill>
              <a:srgbClr val="2B7D2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lv-LV" noProof="1"/>
          </a:p>
        </p:txBody>
      </p:sp>
      <p:sp>
        <p:nvSpPr>
          <p:cNvPr id="16" name="Down Arrow 15"/>
          <p:cNvSpPr/>
          <p:nvPr/>
        </p:nvSpPr>
        <p:spPr>
          <a:xfrm>
            <a:off x="8677656" y="3822192"/>
            <a:ext cx="292608" cy="338328"/>
          </a:xfrm>
          <a:prstGeom prst="downArrow">
            <a:avLst/>
          </a:prstGeom>
          <a:solidFill>
            <a:srgbClr val="2B7D2C"/>
          </a:solidFill>
          <a:ln>
            <a:solidFill>
              <a:srgbClr val="2B7D2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lv-LV" noProof="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37744"/>
            <a:ext cx="10378440" cy="475488"/>
          </a:xfrm>
          <a:prstGeom prst="rect">
            <a:avLst/>
          </a:prstGeom>
          <a:noFill/>
          <a:ln/>
        </p:spPr>
        <p:txBody>
          <a:bodyPr wrap="square" lIns="127" tIns="0" rIns="127" bIns="0" rtlCol="0" anchor="ctr">
            <a:noAutofit/>
          </a:bodyPr>
          <a:lstStyle/>
          <a:p>
            <a:pPr marL="0" indent="0">
              <a:buNone/>
            </a:pPr>
            <a:r>
              <a:rPr lang="lv-LV" sz="2150" b="1" noProof="1">
                <a:solidFill>
                  <a:srgbClr val="29702A"/>
                </a:solidFill>
                <a:latin typeface="Verdana"/>
              </a:rPr>
              <a:t>Grupu mājas (dzīvokļa) un specializētās darbnīcas pakalpojums</a:t>
            </a:r>
            <a:endParaRPr lang="lv-LV" sz="2000" noProof="1"/>
          </a:p>
        </p:txBody>
      </p:sp>
      <p:sp>
        <p:nvSpPr>
          <p:cNvPr id="4" name="Text 1"/>
          <p:cNvSpPr/>
          <p:nvPr/>
        </p:nvSpPr>
        <p:spPr>
          <a:xfrm>
            <a:off x="1353312" y="768096"/>
            <a:ext cx="9784080" cy="292608"/>
          </a:xfrm>
          <a:prstGeom prst="rect">
            <a:avLst/>
          </a:prstGeom>
          <a:noFill/>
          <a:ln/>
        </p:spPr>
        <p:txBody>
          <a:bodyPr wrap="square" lIns="127" tIns="0" rIns="127" bIns="0" rtlCol="0" anchor="ctr">
            <a:noAutofit/>
          </a:bodyPr>
          <a:lstStyle/>
          <a:p>
            <a:pPr marL="0" indent="0">
              <a:buNone/>
            </a:pPr>
            <a:r>
              <a:rPr lang="lv-LV" sz="1300" noProof="1">
                <a:solidFill>
                  <a:srgbClr val="555555"/>
                </a:solidFill>
                <a:latin typeface="Verdana"/>
              </a:rPr>
              <a:t>Saņēmēju loku nedrīkst sašaurināt pēc invaliditātes grupām</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11</a:t>
            </a:r>
            <a:endParaRPr lang="lv-LV" sz="750" noProof="1"/>
          </a:p>
        </p:txBody>
      </p:sp>
      <p:sp>
        <p:nvSpPr>
          <p:cNvPr id="8" name="Text 4"/>
          <p:cNvSpPr/>
          <p:nvPr/>
        </p:nvSpPr>
        <p:spPr>
          <a:xfrm>
            <a:off x="868680" y="1449324"/>
            <a:ext cx="10497312" cy="1527047"/>
          </a:xfrm>
          <a:prstGeom prst="roundRect">
            <a:avLst/>
          </a:prstGeom>
          <a:solidFill>
            <a:srgbClr val="F5F8EC"/>
          </a:solidFill>
          <a:ln w="12700">
            <a:solidFill>
              <a:srgbClr val="BED096"/>
            </a:solidFill>
          </a:ln>
        </p:spPr>
        <p:txBody>
          <a:bodyPr wrap="square" lIns="1524" tIns="1524" rIns="1524" bIns="1524" rtlCol="0" anchor="ctr">
            <a:normAutofit/>
          </a:bodyPr>
          <a:lstStyle/>
          <a:p>
            <a:pPr marL="0" indent="0" algn="ctr">
              <a:buNone/>
            </a:pPr>
            <a:r>
              <a:rPr lang="lv-LV" sz="1363" b="1" noProof="1">
                <a:solidFill>
                  <a:srgbClr val="29702A"/>
                </a:solidFill>
                <a:latin typeface="Verdana"/>
              </a:rPr>
              <a:t>Pašvaldībai ir pienākums nodrošināt grupu mājas (dzīvokļa) un specializētās darbnīcas pakalpojumu </a:t>
            </a:r>
            <a:r>
              <a:rPr lang="lv-LV" sz="1363" b="1" noProof="1">
                <a:latin typeface="Verdana"/>
              </a:rPr>
              <a:t>personām ar garīga rakstura traucējumiem </a:t>
            </a:r>
            <a:r>
              <a:rPr lang="lv-LV" sz="1363" b="1" noProof="1">
                <a:solidFill>
                  <a:srgbClr val="29702A"/>
                </a:solidFill>
                <a:latin typeface="Verdana"/>
              </a:rPr>
              <a:t>atbilstoši individuāli izvērtētajām vajadzībām, </a:t>
            </a:r>
            <a:r>
              <a:rPr lang="lv-LV" sz="1363" b="1" noProof="1">
                <a:latin typeface="Verdana"/>
              </a:rPr>
              <a:t>nesašaurinot likumā noteikto mērķgrupu pēc invaliditātes grupas vai formāli noteikta aprūpes līmeņa</a:t>
            </a:r>
            <a:r>
              <a:rPr lang="lv-LV" sz="1363" b="1" noProof="1">
                <a:solidFill>
                  <a:srgbClr val="29702A"/>
                </a:solidFill>
                <a:latin typeface="Verdana"/>
              </a:rPr>
              <a:t>.</a:t>
            </a:r>
          </a:p>
          <a:p>
            <a:pPr marL="0" indent="0" algn="ctr">
              <a:buNone/>
            </a:pPr>
            <a:r>
              <a:rPr lang="lv-LV" sz="1363" b="1" dirty="0">
                <a:solidFill>
                  <a:srgbClr val="29702A"/>
                </a:solidFill>
                <a:latin typeface="Verdana"/>
              </a:rPr>
              <a:t>Likums šo pakalpojumu saņemšanu nesaista ar konkrētu invaliditātes grupu vai noteiktu aprūpes līmeni kā patstāvīgu mērķgrupas ierobežošanas kritēriju.</a:t>
            </a:r>
            <a:endParaRPr lang="lv-LV" sz="1300" noProof="1"/>
          </a:p>
        </p:txBody>
      </p:sp>
      <p:sp>
        <p:nvSpPr>
          <p:cNvPr id="9" name="Text 5"/>
          <p:cNvSpPr/>
          <p:nvPr/>
        </p:nvSpPr>
        <p:spPr>
          <a:xfrm>
            <a:off x="1170432" y="3214115"/>
            <a:ext cx="9784080" cy="1321309"/>
          </a:xfrm>
          <a:prstGeom prst="roundRect">
            <a:avLst/>
          </a:prstGeom>
          <a:solidFill>
            <a:srgbClr val="F8F8EA"/>
          </a:solidFill>
          <a:ln w="12700">
            <a:solidFill>
              <a:srgbClr val="E0EF98"/>
            </a:solidFill>
          </a:ln>
        </p:spPr>
        <p:txBody>
          <a:bodyPr wrap="square" lIns="73152" tIns="36576" rIns="73152" bIns="36576" rtlCol="0" anchor="ctr"/>
          <a:lstStyle/>
          <a:p>
            <a:pPr marL="0" indent="0" algn="ctr">
              <a:buNone/>
            </a:pPr>
            <a:r>
              <a:rPr lang="lv-LV" sz="1417" b="1" noProof="1">
                <a:solidFill>
                  <a:srgbClr val="222222"/>
                </a:solidFill>
                <a:latin typeface="Verdana"/>
              </a:rPr>
              <a:t>Invaliditātes grupa pati par sevi nevar būt pamats pakalpojuma saņēmēju loka sašaurināšanai.</a:t>
            </a:r>
            <a:endParaRPr lang="lv-LV" sz="1200" b="1" noProof="1"/>
          </a:p>
          <a:p>
            <a:pPr algn="ctr"/>
            <a:endParaRPr lang="lv-LV" sz="1100" b="0" noProof="1">
              <a:solidFill>
                <a:srgbClr val="222222"/>
              </a:solidFill>
              <a:latin typeface="Verdana"/>
            </a:endParaRPr>
          </a:p>
          <a:p>
            <a:pPr algn="ctr"/>
            <a:r>
              <a:rPr lang="lv-LV" sz="1200" b="0" noProof="1">
                <a:solidFill>
                  <a:srgbClr val="222222"/>
                </a:solidFill>
                <a:latin typeface="Verdana"/>
              </a:rPr>
              <a:t>Pakalpojum</a:t>
            </a:r>
            <a:r>
              <a:rPr lang="lv-LV" sz="1200" dirty="0">
                <a:solidFill>
                  <a:srgbClr val="222222"/>
                </a:solidFill>
                <a:latin typeface="Verdana"/>
              </a:rPr>
              <a:t>u</a:t>
            </a:r>
            <a:r>
              <a:rPr lang="lv-LV" sz="1200" b="0" noProof="1">
                <a:solidFill>
                  <a:srgbClr val="222222"/>
                </a:solidFill>
                <a:latin typeface="Verdana"/>
              </a:rPr>
              <a:t> nepieciešamība un apjoms vērtējams individuāli</a:t>
            </a:r>
            <a:r>
              <a:rPr lang="lv-LV" sz="1200" dirty="0">
                <a:solidFill>
                  <a:srgbClr val="222222"/>
                </a:solidFill>
                <a:latin typeface="Verdana"/>
              </a:rPr>
              <a:t>.</a:t>
            </a:r>
            <a:endParaRPr lang="lv-LV" sz="1200" b="0" noProof="1">
              <a:solidFill>
                <a:srgbClr val="222222"/>
              </a:solidFill>
              <a:latin typeface="Verdana"/>
            </a:endParaRPr>
          </a:p>
          <a:p>
            <a:pPr algn="ctr"/>
            <a:r>
              <a:rPr lang="lv-LV" sz="1200" dirty="0">
                <a:solidFill>
                  <a:srgbClr val="222222"/>
                </a:solidFill>
                <a:latin typeface="Verdana"/>
              </a:rPr>
              <a:t>A</a:t>
            </a:r>
            <a:r>
              <a:rPr lang="lv-LV" sz="1200" b="0" noProof="1">
                <a:solidFill>
                  <a:srgbClr val="222222"/>
                </a:solidFill>
                <a:latin typeface="Verdana"/>
              </a:rPr>
              <a:t>prūpes līmenis nosakāms atbilstoši MK 02.04.2019. noteikumiem Nr. 138 «Noteikumi par sociālo pakalpojumu saņemšanu» paredzētajos gadījumos</a:t>
            </a:r>
          </a:p>
        </p:txBody>
      </p:sp>
      <p:sp>
        <p:nvSpPr>
          <p:cNvPr id="10" name="Text 6"/>
          <p:cNvSpPr/>
          <p:nvPr/>
        </p:nvSpPr>
        <p:spPr>
          <a:xfrm>
            <a:off x="2944368" y="4773168"/>
            <a:ext cx="6355080" cy="1133856"/>
          </a:xfrm>
          <a:prstGeom prst="roundRect">
            <a:avLst/>
          </a:prstGeom>
          <a:solidFill>
            <a:srgbClr val="29702A"/>
          </a:solidFill>
          <a:ln w="12700">
            <a:solidFill>
              <a:srgbClr val="29702A"/>
            </a:solidFill>
          </a:ln>
        </p:spPr>
        <p:txBody>
          <a:bodyPr wrap="square" lIns="73152" tIns="36576" rIns="73152" bIns="36576" rtlCol="0" anchor="ctr">
            <a:noAutofit/>
          </a:bodyPr>
          <a:lstStyle/>
          <a:p>
            <a:pPr marL="0" indent="0" algn="ctr">
              <a:buNone/>
            </a:pPr>
            <a:r>
              <a:rPr sz="1600" b="1" dirty="0">
                <a:solidFill>
                  <a:srgbClr val="FFFFFF"/>
                </a:solidFill>
                <a:latin typeface="Verdana"/>
              </a:rPr>
              <a:t>GRT ≠ invaliditātes grupas filtrs</a:t>
            </a:r>
            <a:endParaRPr lang="lv-LV" sz="1600" noProof="1"/>
          </a:p>
          <a:p>
            <a:pPr algn="ctr"/>
            <a:endParaRPr lang="lv-LV" sz="1600" noProof="1"/>
          </a:p>
          <a:p>
            <a:pPr algn="ctr"/>
            <a:r>
              <a:rPr sz="1600" b="1" dirty="0">
                <a:solidFill>
                  <a:srgbClr val="FFFFFF"/>
                </a:solidFill>
                <a:latin typeface="Verdana"/>
              </a:rPr>
              <a:t>Pakalpojumu piešķiršanas pamats - individuāls vajadzību un resursu </a:t>
            </a:r>
            <a:r>
              <a:rPr sz="1600" b="1" dirty="0" err="1">
                <a:solidFill>
                  <a:srgbClr val="FFFFFF"/>
                </a:solidFill>
                <a:latin typeface="Verdana"/>
              </a:rPr>
              <a:t>izvērtējums</a:t>
            </a:r>
            <a:endParaRPr sz="1600" b="1" dirty="0">
              <a:solidFill>
                <a:srgbClr val="FFFFFF"/>
              </a:solidFill>
              <a:latin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56032"/>
            <a:ext cx="10378440" cy="548640"/>
          </a:xfrm>
          <a:prstGeom prst="rect">
            <a:avLst/>
          </a:prstGeom>
          <a:noFill/>
          <a:ln/>
        </p:spPr>
        <p:txBody>
          <a:bodyPr wrap="square" lIns="127" tIns="127" rIns="127" bIns="127" rtlCol="0" anchor="ctr">
            <a:noAutofit/>
          </a:bodyPr>
          <a:lstStyle/>
          <a:p>
            <a:pPr marL="0" indent="0">
              <a:buNone/>
            </a:pPr>
            <a:r>
              <a:rPr lang="lv-LV" sz="2280" b="1" noProof="1">
                <a:solidFill>
                  <a:srgbClr val="29702A"/>
                </a:solidFill>
                <a:latin typeface="Verdana"/>
              </a:rPr>
              <a:t>Saistošo noteikumu paskaidrojuma raksts</a:t>
            </a:r>
            <a:endParaRPr lang="lv-LV" sz="1850" noProof="1"/>
          </a:p>
        </p:txBody>
      </p:sp>
      <p:sp>
        <p:nvSpPr>
          <p:cNvPr id="4" name="Text 1"/>
          <p:cNvSpPr/>
          <p:nvPr/>
        </p:nvSpPr>
        <p:spPr>
          <a:xfrm>
            <a:off x="1353312" y="768096"/>
            <a:ext cx="9784080" cy="292608"/>
          </a:xfrm>
          <a:prstGeom prst="rect">
            <a:avLst/>
          </a:prstGeom>
          <a:noFill/>
          <a:ln/>
        </p:spPr>
        <p:txBody>
          <a:bodyPr wrap="square" lIns="127" tIns="0" rIns="127" bIns="0" rtlCol="0" anchor="ctr">
            <a:noAutofit/>
          </a:bodyPr>
          <a:lstStyle/>
          <a:p>
            <a:pPr marL="0" indent="0">
              <a:buNone/>
            </a:pPr>
            <a:r>
              <a:rPr lang="lv-LV" sz="1300" noProof="1">
                <a:solidFill>
                  <a:srgbClr val="555555"/>
                </a:solidFill>
                <a:latin typeface="Verdana"/>
              </a:rPr>
              <a:t>Sākotnējās ietekmes izvērtējums un īpaši pārbaudāmās sadaļas</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12</a:t>
            </a:r>
            <a:endParaRPr lang="lv-LV" sz="750" noProof="1"/>
          </a:p>
        </p:txBody>
      </p:sp>
      <p:sp>
        <p:nvSpPr>
          <p:cNvPr id="8" name="Text 4"/>
          <p:cNvSpPr/>
          <p:nvPr/>
        </p:nvSpPr>
        <p:spPr>
          <a:xfrm>
            <a:off x="870166" y="1298448"/>
            <a:ext cx="10466908" cy="623620"/>
          </a:xfrm>
          <a:prstGeom prst="roundRect">
            <a:avLst/>
          </a:prstGeom>
          <a:solidFill>
            <a:srgbClr val="FFFFFF"/>
          </a:solidFill>
          <a:ln w="12700">
            <a:solidFill>
              <a:srgbClr val="BED096"/>
            </a:solidFill>
          </a:ln>
        </p:spPr>
        <p:txBody>
          <a:bodyPr wrap="square" lIns="1524" tIns="1524" rIns="1524" bIns="1524" rtlCol="0" anchor="ctr">
            <a:normAutofit/>
          </a:bodyPr>
          <a:lstStyle/>
          <a:p>
            <a:pPr marL="0" indent="0" algn="ctr">
              <a:buNone/>
            </a:pPr>
            <a:r>
              <a:rPr lang="lv-LV" sz="1600" noProof="1">
                <a:solidFill>
                  <a:srgbClr val="000000"/>
                </a:solidFill>
                <a:latin typeface="Verdana"/>
              </a:rPr>
              <a:t>Izstrādājot saistošo noteikumu projektu, tam pievieno </a:t>
            </a:r>
            <a:r>
              <a:rPr lang="lv-LV" sz="1600" b="1" noProof="1">
                <a:solidFill>
                  <a:srgbClr val="143F1F"/>
                </a:solidFill>
                <a:latin typeface="Verdana"/>
              </a:rPr>
              <a:t>paskaidrojuma rakstu</a:t>
            </a:r>
            <a:r>
              <a:rPr lang="lv-LV" sz="1600" noProof="1">
                <a:solidFill>
                  <a:srgbClr val="000000"/>
                </a:solidFill>
                <a:latin typeface="Verdana"/>
              </a:rPr>
              <a:t> ar </a:t>
            </a:r>
            <a:r>
              <a:rPr lang="lv-LV" sz="1600" b="1" noProof="1">
                <a:solidFill>
                  <a:srgbClr val="143F1F"/>
                </a:solidFill>
                <a:latin typeface="Verdana"/>
              </a:rPr>
              <a:t>sākotnējās ietekmes izvērtējumu</a:t>
            </a:r>
            <a:r>
              <a:rPr lang="lv-LV" sz="1296" noProof="1">
                <a:solidFill>
                  <a:srgbClr val="000000"/>
                </a:solidFill>
                <a:latin typeface="Verdana"/>
              </a:rPr>
              <a:t>.</a:t>
            </a:r>
            <a:endParaRPr lang="lv-LV" sz="1120" noProof="1"/>
          </a:p>
        </p:txBody>
      </p:sp>
      <p:sp>
        <p:nvSpPr>
          <p:cNvPr id="9" name="Text 5"/>
          <p:cNvSpPr/>
          <p:nvPr/>
        </p:nvSpPr>
        <p:spPr>
          <a:xfrm>
            <a:off x="683400" y="2093976"/>
            <a:ext cx="5354040" cy="713232"/>
          </a:xfrm>
          <a:prstGeom prst="roundRect">
            <a:avLst/>
          </a:prstGeom>
          <a:solidFill>
            <a:srgbClr val="E0EF98"/>
          </a:solidFill>
          <a:ln w="12700">
            <a:solidFill>
              <a:srgbClr val="E0EF98"/>
            </a:solidFill>
          </a:ln>
        </p:spPr>
        <p:txBody>
          <a:bodyPr wrap="square" lIns="1016" tIns="1016" rIns="1016" bIns="1016" rtlCol="0" anchor="ctr">
            <a:noAutofit/>
          </a:bodyPr>
          <a:lstStyle/>
          <a:p>
            <a:pPr marL="0" indent="0" algn="l">
              <a:buNone/>
            </a:pPr>
            <a:r>
              <a:rPr lang="lv-LV" sz="1550" b="1" noProof="1">
                <a:solidFill>
                  <a:srgbClr val="000000"/>
                </a:solidFill>
                <a:latin typeface="Verdana"/>
              </a:rPr>
              <a:t>1. </a:t>
            </a:r>
            <a:r>
              <a:rPr lang="lv-LV" sz="1550" b="1" noProof="1">
                <a:solidFill>
                  <a:srgbClr val="143F1F"/>
                </a:solidFill>
                <a:latin typeface="Verdana"/>
              </a:rPr>
              <a:t>Mērķis</a:t>
            </a:r>
            <a:r>
              <a:rPr lang="lv-LV" sz="1550" b="1" noProof="1">
                <a:solidFill>
                  <a:srgbClr val="000000"/>
                </a:solidFill>
                <a:latin typeface="Verdana"/>
              </a:rPr>
              <a:t> un nepieciešamības pamatojums, alternatīvi risinājumi</a:t>
            </a:r>
            <a:endParaRPr lang="lv-LV" sz="910" noProof="1"/>
          </a:p>
        </p:txBody>
      </p:sp>
      <p:sp>
        <p:nvSpPr>
          <p:cNvPr id="10" name="Text 6"/>
          <p:cNvSpPr/>
          <p:nvPr/>
        </p:nvSpPr>
        <p:spPr>
          <a:xfrm>
            <a:off x="683400" y="2907792"/>
            <a:ext cx="5354040" cy="713232"/>
          </a:xfrm>
          <a:prstGeom prst="roundRect">
            <a:avLst/>
          </a:prstGeom>
          <a:solidFill>
            <a:srgbClr val="E0EF98"/>
          </a:solidFill>
          <a:ln w="12700">
            <a:solidFill>
              <a:srgbClr val="E0EF98"/>
            </a:solidFill>
          </a:ln>
        </p:spPr>
        <p:txBody>
          <a:bodyPr wrap="square" lIns="1016" tIns="1016" rIns="1016" bIns="1016" rtlCol="0" anchor="ctr">
            <a:noAutofit/>
          </a:bodyPr>
          <a:lstStyle/>
          <a:p>
            <a:pPr marL="0" indent="0" algn="l">
              <a:buNone/>
            </a:pPr>
            <a:r>
              <a:rPr lang="lv-LV" sz="1550" b="1" noProof="1">
                <a:solidFill>
                  <a:srgbClr val="000000"/>
                </a:solidFill>
                <a:latin typeface="Verdana"/>
              </a:rPr>
              <a:t>2. </a:t>
            </a:r>
            <a:r>
              <a:rPr lang="lv-LV" sz="1550" b="1" noProof="1">
                <a:solidFill>
                  <a:srgbClr val="143F1F"/>
                </a:solidFill>
                <a:latin typeface="Verdana"/>
              </a:rPr>
              <a:t>Fiskālā ietekme</a:t>
            </a:r>
            <a:r>
              <a:rPr lang="lv-LV" sz="1550" b="1" noProof="1">
                <a:solidFill>
                  <a:srgbClr val="000000"/>
                </a:solidFill>
                <a:latin typeface="Verdana"/>
              </a:rPr>
              <a:t> uz pašvaldības budžetu ar konkrētiem aprēķiniem</a:t>
            </a:r>
            <a:endParaRPr lang="lv-LV" sz="910" noProof="1"/>
          </a:p>
        </p:txBody>
      </p:sp>
      <p:sp>
        <p:nvSpPr>
          <p:cNvPr id="11" name="Text 7"/>
          <p:cNvSpPr/>
          <p:nvPr/>
        </p:nvSpPr>
        <p:spPr>
          <a:xfrm>
            <a:off x="683400" y="3721608"/>
            <a:ext cx="5354040" cy="713232"/>
          </a:xfrm>
          <a:prstGeom prst="roundRect">
            <a:avLst/>
          </a:prstGeom>
          <a:solidFill>
            <a:srgbClr val="E0EF98"/>
          </a:solidFill>
          <a:ln w="12700">
            <a:solidFill>
              <a:srgbClr val="BED096"/>
            </a:solidFill>
          </a:ln>
        </p:spPr>
        <p:txBody>
          <a:bodyPr wrap="square" lIns="1016" tIns="1016" rIns="1016" bIns="1016" rtlCol="0" anchor="ctr">
            <a:noAutofit/>
          </a:bodyPr>
          <a:lstStyle/>
          <a:p>
            <a:pPr marL="0" indent="0" algn="l">
              <a:buNone/>
            </a:pPr>
            <a:r>
              <a:rPr lang="lv-LV" sz="1550" b="1" noProof="1">
                <a:solidFill>
                  <a:srgbClr val="000000"/>
                </a:solidFill>
                <a:latin typeface="Verdana"/>
              </a:rPr>
              <a:t>3. </a:t>
            </a:r>
            <a:r>
              <a:rPr lang="lv-LV" sz="1550" b="1" noProof="1">
                <a:solidFill>
                  <a:srgbClr val="143F1F"/>
                </a:solidFill>
                <a:latin typeface="Verdana"/>
              </a:rPr>
              <a:t>Sociālā ietekme</a:t>
            </a:r>
            <a:r>
              <a:rPr lang="lv-LV" sz="1550" b="1" noProof="1">
                <a:solidFill>
                  <a:srgbClr val="000000"/>
                </a:solidFill>
                <a:latin typeface="Verdana"/>
              </a:rPr>
              <a:t>, ietekme uz vidi, veselību, uzņēmējdarbības vidi un konkurenci</a:t>
            </a:r>
            <a:endParaRPr lang="lv-LV" sz="910" noProof="1"/>
          </a:p>
        </p:txBody>
      </p:sp>
      <p:sp>
        <p:nvSpPr>
          <p:cNvPr id="12" name="Text 8"/>
          <p:cNvSpPr/>
          <p:nvPr/>
        </p:nvSpPr>
        <p:spPr>
          <a:xfrm>
            <a:off x="683400" y="4535424"/>
            <a:ext cx="5354040" cy="713232"/>
          </a:xfrm>
          <a:prstGeom prst="roundRect">
            <a:avLst/>
          </a:prstGeom>
          <a:solidFill>
            <a:srgbClr val="FFFFFF"/>
          </a:solidFill>
          <a:ln w="12700">
            <a:solidFill>
              <a:srgbClr val="BED096"/>
            </a:solidFill>
          </a:ln>
        </p:spPr>
        <p:txBody>
          <a:bodyPr wrap="square" lIns="1016" tIns="1016" rIns="1016" bIns="1016" rtlCol="0" anchor="ctr">
            <a:noAutofit/>
          </a:bodyPr>
          <a:lstStyle/>
          <a:p>
            <a:pPr marL="0" indent="0" algn="l">
              <a:buNone/>
            </a:pPr>
            <a:r>
              <a:rPr lang="lv-LV" sz="1550" noProof="1">
                <a:solidFill>
                  <a:srgbClr val="000000"/>
                </a:solidFill>
                <a:latin typeface="Verdana"/>
              </a:rPr>
              <a:t>4. Ietekme uz </a:t>
            </a:r>
            <a:r>
              <a:rPr lang="lv-LV" sz="1550" b="1" noProof="1">
                <a:solidFill>
                  <a:srgbClr val="143F1F"/>
                </a:solidFill>
                <a:latin typeface="Verdana"/>
              </a:rPr>
              <a:t>administratīvajām procedūrām</a:t>
            </a:r>
            <a:r>
              <a:rPr lang="lv-LV" sz="1550" noProof="1">
                <a:solidFill>
                  <a:srgbClr val="000000"/>
                </a:solidFill>
                <a:latin typeface="Verdana"/>
              </a:rPr>
              <a:t> un to izmaksām visām iesaistītajām personām</a:t>
            </a:r>
            <a:endParaRPr lang="lv-LV" sz="910" noProof="1"/>
          </a:p>
        </p:txBody>
      </p:sp>
      <p:sp>
        <p:nvSpPr>
          <p:cNvPr id="13" name="Text 9"/>
          <p:cNvSpPr/>
          <p:nvPr/>
        </p:nvSpPr>
        <p:spPr>
          <a:xfrm>
            <a:off x="6124080" y="2093976"/>
            <a:ext cx="5354040" cy="713232"/>
          </a:xfrm>
          <a:prstGeom prst="roundRect">
            <a:avLst/>
          </a:prstGeom>
          <a:solidFill>
            <a:srgbClr val="FFFFFF"/>
          </a:solidFill>
          <a:ln w="12700">
            <a:solidFill>
              <a:srgbClr val="BED096"/>
            </a:solidFill>
          </a:ln>
        </p:spPr>
        <p:txBody>
          <a:bodyPr wrap="square" lIns="1016" tIns="1016" rIns="1016" bIns="1016" rtlCol="0" anchor="ctr">
            <a:noAutofit/>
          </a:bodyPr>
          <a:lstStyle/>
          <a:p>
            <a:pPr marL="0" indent="0" algn="l">
              <a:buNone/>
            </a:pPr>
            <a:r>
              <a:rPr lang="lv-LV" sz="1550" noProof="1">
                <a:solidFill>
                  <a:srgbClr val="000000"/>
                </a:solidFill>
                <a:latin typeface="Verdana"/>
              </a:rPr>
              <a:t>5. </a:t>
            </a:r>
            <a:r>
              <a:rPr lang="lv-LV" sz="1550" b="1" noProof="1">
                <a:solidFill>
                  <a:srgbClr val="143F1F"/>
                </a:solidFill>
                <a:latin typeface="Verdana"/>
              </a:rPr>
              <a:t>Ietekme uz pašvaldības funkcijām</a:t>
            </a:r>
            <a:r>
              <a:rPr lang="lv-LV" sz="1550" noProof="1">
                <a:solidFill>
                  <a:srgbClr val="000000"/>
                </a:solidFill>
                <a:latin typeface="Verdana"/>
              </a:rPr>
              <a:t> un cilvēkresursiem</a:t>
            </a:r>
            <a:endParaRPr lang="lv-LV" sz="910" noProof="1"/>
          </a:p>
        </p:txBody>
      </p:sp>
      <p:sp>
        <p:nvSpPr>
          <p:cNvPr id="14" name="Text 10"/>
          <p:cNvSpPr/>
          <p:nvPr/>
        </p:nvSpPr>
        <p:spPr>
          <a:xfrm>
            <a:off x="6124080" y="2907792"/>
            <a:ext cx="5354040" cy="713232"/>
          </a:xfrm>
          <a:prstGeom prst="roundRect">
            <a:avLst/>
          </a:prstGeom>
          <a:solidFill>
            <a:srgbClr val="FFFFFF"/>
          </a:solidFill>
          <a:ln w="12700">
            <a:solidFill>
              <a:srgbClr val="BED096"/>
            </a:solidFill>
          </a:ln>
        </p:spPr>
        <p:txBody>
          <a:bodyPr wrap="square" lIns="1016" tIns="1016" rIns="1016" bIns="1016" rtlCol="0" anchor="ctr">
            <a:noAutofit/>
          </a:bodyPr>
          <a:lstStyle/>
          <a:p>
            <a:pPr marL="0" indent="0" algn="l">
              <a:buNone/>
            </a:pPr>
            <a:r>
              <a:rPr lang="lv-LV" sz="1550" noProof="1">
                <a:solidFill>
                  <a:srgbClr val="000000"/>
                </a:solidFill>
                <a:latin typeface="Verdana"/>
              </a:rPr>
              <a:t>6. </a:t>
            </a:r>
            <a:r>
              <a:rPr lang="lv-LV" sz="1550" b="1" noProof="1">
                <a:solidFill>
                  <a:srgbClr val="143F1F"/>
                </a:solidFill>
                <a:latin typeface="Verdana"/>
              </a:rPr>
              <a:t>Izpildes nodrošināšanas kārtība</a:t>
            </a:r>
            <a:endParaRPr lang="lv-LV" sz="910" noProof="1"/>
          </a:p>
        </p:txBody>
      </p:sp>
      <p:sp>
        <p:nvSpPr>
          <p:cNvPr id="15" name="Text 11"/>
          <p:cNvSpPr/>
          <p:nvPr/>
        </p:nvSpPr>
        <p:spPr>
          <a:xfrm>
            <a:off x="6124080" y="3721608"/>
            <a:ext cx="5354040" cy="713232"/>
          </a:xfrm>
          <a:prstGeom prst="roundRect">
            <a:avLst/>
          </a:prstGeom>
          <a:solidFill>
            <a:srgbClr val="FFFFFF"/>
          </a:solidFill>
          <a:ln w="12700">
            <a:solidFill>
              <a:srgbClr val="BED096"/>
            </a:solidFill>
          </a:ln>
        </p:spPr>
        <p:txBody>
          <a:bodyPr wrap="square" lIns="1016" tIns="1016" rIns="1016" bIns="1016" rtlCol="0" anchor="ctr">
            <a:noAutofit/>
          </a:bodyPr>
          <a:lstStyle/>
          <a:p>
            <a:pPr marL="0" indent="0" algn="l">
              <a:buNone/>
            </a:pPr>
            <a:r>
              <a:rPr lang="lv-LV" sz="1550" noProof="1">
                <a:solidFill>
                  <a:srgbClr val="000000"/>
                </a:solidFill>
                <a:latin typeface="Verdana"/>
              </a:rPr>
              <a:t>7. Prasību un izmaksu </a:t>
            </a:r>
            <a:r>
              <a:rPr lang="lv-LV" sz="1550" b="1" noProof="1">
                <a:solidFill>
                  <a:srgbClr val="143F1F"/>
                </a:solidFill>
                <a:latin typeface="Verdana"/>
              </a:rPr>
              <a:t>samērīgums</a:t>
            </a:r>
            <a:r>
              <a:rPr lang="lv-LV" sz="1550" noProof="1">
                <a:solidFill>
                  <a:srgbClr val="000000"/>
                </a:solidFill>
                <a:latin typeface="Verdana"/>
              </a:rPr>
              <a:t> pret ieguvumiem</a:t>
            </a:r>
            <a:endParaRPr lang="lv-LV" sz="910" noProof="1"/>
          </a:p>
        </p:txBody>
      </p:sp>
      <p:sp>
        <p:nvSpPr>
          <p:cNvPr id="16" name="Text 12"/>
          <p:cNvSpPr/>
          <p:nvPr/>
        </p:nvSpPr>
        <p:spPr>
          <a:xfrm>
            <a:off x="6124080" y="4535424"/>
            <a:ext cx="5354040" cy="713232"/>
          </a:xfrm>
          <a:prstGeom prst="roundRect">
            <a:avLst/>
          </a:prstGeom>
          <a:solidFill>
            <a:srgbClr val="FFFFFF"/>
          </a:solidFill>
          <a:ln w="12700">
            <a:solidFill>
              <a:srgbClr val="E0EF98"/>
            </a:solidFill>
          </a:ln>
        </p:spPr>
        <p:txBody>
          <a:bodyPr wrap="square" lIns="1016" tIns="1016" rIns="1016" bIns="1016" rtlCol="0" anchor="ctr">
            <a:noAutofit/>
          </a:bodyPr>
          <a:lstStyle/>
          <a:p>
            <a:pPr marL="0" indent="0" algn="l">
              <a:buNone/>
            </a:pPr>
            <a:r>
              <a:rPr lang="lv-LV" sz="1550" noProof="1">
                <a:solidFill>
                  <a:srgbClr val="000000"/>
                </a:solidFill>
                <a:latin typeface="Verdana"/>
              </a:rPr>
              <a:t>8. </a:t>
            </a:r>
            <a:r>
              <a:rPr lang="lv-LV" sz="1550" b="1" noProof="1">
                <a:solidFill>
                  <a:srgbClr val="143F1F"/>
                </a:solidFill>
                <a:latin typeface="Verdana"/>
              </a:rPr>
              <a:t>Konsultācijas</a:t>
            </a:r>
            <a:r>
              <a:rPr lang="lv-LV" sz="1550" noProof="1">
                <a:solidFill>
                  <a:srgbClr val="000000"/>
                </a:solidFill>
                <a:latin typeface="Verdana"/>
              </a:rPr>
              <a:t> ar privātpersonām un institūcijām</a:t>
            </a:r>
            <a:endParaRPr lang="lv-LV" sz="910" noProof="1"/>
          </a:p>
        </p:txBody>
      </p:sp>
      <p:sp>
        <p:nvSpPr>
          <p:cNvPr id="17" name="Text 13"/>
          <p:cNvSpPr/>
          <p:nvPr/>
        </p:nvSpPr>
        <p:spPr>
          <a:xfrm>
            <a:off x="1497216" y="5504688"/>
            <a:ext cx="9212808" cy="452628"/>
          </a:xfrm>
          <a:prstGeom prst="roundRect">
            <a:avLst/>
          </a:prstGeom>
          <a:solidFill>
            <a:srgbClr val="29702A"/>
          </a:solidFill>
          <a:ln w="12700">
            <a:solidFill>
              <a:srgbClr val="29702A"/>
            </a:solidFill>
          </a:ln>
        </p:spPr>
        <p:txBody>
          <a:bodyPr wrap="square" lIns="889" tIns="889" rIns="889" bIns="889" rtlCol="0" anchor="ctr"/>
          <a:lstStyle/>
          <a:p>
            <a:pPr marL="0" indent="0" algn="ctr">
              <a:buNone/>
            </a:pPr>
            <a:r>
              <a:rPr lang="lv-LV" b="1" noProof="1">
                <a:solidFill>
                  <a:srgbClr val="FFFFFF"/>
                </a:solidFill>
                <a:latin typeface="Verdana"/>
              </a:rPr>
              <a:t>Īpaša uzmanība: mērķis • fiskālā ietekme • sociālā ietekme </a:t>
            </a:r>
            <a:endParaRPr lang="lv-LV" noProof="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228600" y="32004"/>
            <a:ext cx="1179576" cy="1179576"/>
          </a:xfrm>
          <a:prstGeom prst="rect">
            <a:avLst/>
          </a:prstGeom>
        </p:spPr>
      </p:pic>
      <p:sp>
        <p:nvSpPr>
          <p:cNvPr id="3" name="Text 0"/>
          <p:cNvSpPr/>
          <p:nvPr/>
        </p:nvSpPr>
        <p:spPr>
          <a:xfrm>
            <a:off x="1444752" y="256032"/>
            <a:ext cx="10378440" cy="548640"/>
          </a:xfrm>
          <a:prstGeom prst="rect">
            <a:avLst/>
          </a:prstGeom>
          <a:noFill/>
          <a:ln/>
        </p:spPr>
        <p:txBody>
          <a:bodyPr wrap="square" lIns="127" tIns="127" rIns="127" bIns="127" rtlCol="0" anchor="ctr">
            <a:noAutofit/>
          </a:bodyPr>
          <a:lstStyle/>
          <a:p>
            <a:pPr marL="0" indent="0">
              <a:buNone/>
            </a:pPr>
            <a:r>
              <a:rPr lang="lv-LV" sz="2450" b="1" noProof="1">
                <a:solidFill>
                  <a:srgbClr val="29702A"/>
                </a:solidFill>
                <a:latin typeface="Verdana"/>
              </a:rPr>
              <a:t>Saistošo noteikumu saskaņošana</a:t>
            </a:r>
            <a:endParaRPr lang="lv-LV" sz="2000" noProof="1"/>
          </a:p>
        </p:txBody>
      </p:sp>
      <p:sp>
        <p:nvSpPr>
          <p:cNvPr id="4" name="Text 1"/>
          <p:cNvSpPr/>
          <p:nvPr/>
        </p:nvSpPr>
        <p:spPr>
          <a:xfrm>
            <a:off x="1353312" y="768096"/>
            <a:ext cx="9784080" cy="292608"/>
          </a:xfrm>
          <a:prstGeom prst="rect">
            <a:avLst/>
          </a:prstGeom>
          <a:noFill/>
          <a:ln/>
        </p:spPr>
        <p:txBody>
          <a:bodyPr wrap="square" lIns="101600" tIns="0" rIns="101600" bIns="0" rtlCol="0" anchor="ctr">
            <a:noAutofit/>
          </a:bodyPr>
          <a:lstStyle/>
          <a:p>
            <a:pPr marL="0" indent="0" algn="l">
              <a:spcAft>
                <a:spcPts val="0"/>
              </a:spcAft>
              <a:buNone/>
            </a:pPr>
            <a:r>
              <a:rPr lang="lv-LV" sz="1300" b="0" noProof="1">
                <a:solidFill>
                  <a:srgbClr val="3B3B3B"/>
                </a:solidFill>
                <a:latin typeface="Verdana"/>
              </a:rPr>
              <a:t>No domes pieņemšanas un parakstīšanas līdz ministrijas atzinumam</a:t>
            </a:r>
            <a:endParaRPr lang="lv-LV" sz="950" noProof="1"/>
          </a:p>
        </p:txBody>
      </p:sp>
      <p:sp>
        <p:nvSpPr>
          <p:cNvPr id="5" name="Shape 2"/>
          <p:cNvSpPr/>
          <p:nvPr/>
        </p:nvSpPr>
        <p:spPr>
          <a:xfrm>
            <a:off x="1344168" y="1115568"/>
            <a:ext cx="9875520" cy="0"/>
          </a:xfrm>
          <a:prstGeom prst="line">
            <a:avLst/>
          </a:prstGeom>
          <a:noFill/>
          <a:ln w="15240">
            <a:solidFill>
              <a:srgbClr val="BED096"/>
            </a:solidFill>
            <a:prstDash val="solid"/>
          </a:ln>
        </p:spPr>
        <p:txBody>
          <a:bodyPr/>
          <a:lstStyle/>
          <a:p>
            <a:endParaRPr lang="lv-LV" noProof="1"/>
          </a:p>
        </p:txBody>
      </p:sp>
      <p:pic>
        <p:nvPicPr>
          <p:cNvPr id="6" name="Image 1" descr="/mnt/data/slides_work/content_unzip/ppt/media/image1.jpeg"/>
          <p:cNvPicPr>
            <a:picLocks noChangeAspect="1"/>
          </p:cNvPicPr>
          <p:nvPr/>
        </p:nvPicPr>
        <p:blipFill>
          <a:blip r:embed="rId4"/>
          <a:stretch>
            <a:fillRect/>
          </a:stretch>
        </p:blipFill>
        <p:spPr>
          <a:xfrm>
            <a:off x="228600" y="6611112"/>
            <a:ext cx="11731752" cy="73152"/>
          </a:xfrm>
          <a:prstGeom prst="rect">
            <a:avLst/>
          </a:prstGeom>
        </p:spPr>
      </p:pic>
      <p:sp>
        <p:nvSpPr>
          <p:cNvPr id="7" name="Text 3"/>
          <p:cNvSpPr/>
          <p:nvPr/>
        </p:nvSpPr>
        <p:spPr>
          <a:xfrm>
            <a:off x="11475720" y="6355080"/>
            <a:ext cx="274320" cy="137160"/>
          </a:xfrm>
          <a:prstGeom prst="rect">
            <a:avLst/>
          </a:prstGeom>
          <a:noFill/>
          <a:ln/>
        </p:spPr>
        <p:txBody>
          <a:bodyPr wrap="square" lIns="0" tIns="0" rIns="0" bIns="0" rtlCol="0" anchor="ctr"/>
          <a:lstStyle/>
          <a:p>
            <a:pPr marL="0" indent="0" algn="r">
              <a:buNone/>
            </a:pPr>
            <a:r>
              <a:rPr lang="lv-LV" sz="1000" noProof="1">
                <a:solidFill>
                  <a:srgbClr val="777777"/>
                </a:solidFill>
                <a:latin typeface="Verdana"/>
              </a:rPr>
              <a:t>13</a:t>
            </a:r>
            <a:endParaRPr lang="lv-LV" sz="750" noProof="1"/>
          </a:p>
        </p:txBody>
      </p:sp>
      <p:sp>
        <p:nvSpPr>
          <p:cNvPr id="8" name="Text 4"/>
          <p:cNvSpPr/>
          <p:nvPr/>
        </p:nvSpPr>
        <p:spPr>
          <a:xfrm>
            <a:off x="658368" y="2011680"/>
            <a:ext cx="3063240" cy="1225296"/>
          </a:xfrm>
          <a:prstGeom prst="roundRect">
            <a:avLst/>
          </a:prstGeom>
          <a:solidFill>
            <a:srgbClr val="F8F8EA"/>
          </a:solidFill>
          <a:ln w="13970">
            <a:solidFill>
              <a:srgbClr val="E0EF98"/>
            </a:solidFill>
          </a:ln>
        </p:spPr>
        <p:txBody>
          <a:bodyPr wrap="square" lIns="101600" tIns="63500" rIns="101600" bIns="63500" rtlCol="0" anchor="ctr">
            <a:normAutofit/>
          </a:bodyPr>
          <a:lstStyle/>
          <a:p>
            <a:pPr marL="0" indent="0" algn="ctr">
              <a:spcAft>
                <a:spcPts val="0"/>
              </a:spcAft>
              <a:buNone/>
            </a:pPr>
            <a:r>
              <a:rPr b="0" dirty="0">
                <a:solidFill>
                  <a:srgbClr val="1F2A44"/>
                </a:solidFill>
                <a:latin typeface="Verdana"/>
              </a:rPr>
              <a:t>Saistošo noteikumu</a:t>
            </a:r>
            <a:endParaRPr lang="lv-LV" noProof="1"/>
          </a:p>
          <a:p>
            <a:pPr algn="ctr"/>
            <a:r>
              <a:rPr b="0" dirty="0">
                <a:solidFill>
                  <a:srgbClr val="1F2A44"/>
                </a:solidFill>
                <a:latin typeface="Verdana"/>
              </a:rPr>
              <a:t>pieņemšana un </a:t>
            </a:r>
            <a:r>
              <a:rPr b="1" dirty="0">
                <a:solidFill>
                  <a:srgbClr val="1F2A44"/>
                </a:solidFill>
                <a:latin typeface="Verdana"/>
              </a:rPr>
              <a:t>parakstīšana</a:t>
            </a:r>
          </a:p>
        </p:txBody>
      </p:sp>
      <p:sp>
        <p:nvSpPr>
          <p:cNvPr id="9" name="Shape 5"/>
          <p:cNvSpPr/>
          <p:nvPr/>
        </p:nvSpPr>
        <p:spPr>
          <a:xfrm>
            <a:off x="3767328" y="2633472"/>
            <a:ext cx="731520" cy="0"/>
          </a:xfrm>
          <a:prstGeom prst="line">
            <a:avLst/>
          </a:prstGeom>
          <a:noFill/>
          <a:ln w="19050">
            <a:solidFill>
              <a:srgbClr val="29702A"/>
            </a:solidFill>
            <a:prstDash val="solid"/>
            <a:headEnd type="none"/>
            <a:tailEnd type="triangle"/>
          </a:ln>
        </p:spPr>
        <p:txBody>
          <a:bodyPr/>
          <a:lstStyle/>
          <a:p>
            <a:endParaRPr lang="lv-LV" noProof="1"/>
          </a:p>
        </p:txBody>
      </p:sp>
      <p:sp>
        <p:nvSpPr>
          <p:cNvPr id="10" name="Text 6"/>
          <p:cNvSpPr/>
          <p:nvPr/>
        </p:nvSpPr>
        <p:spPr>
          <a:xfrm>
            <a:off x="4471416" y="2011680"/>
            <a:ext cx="3090672" cy="1225296"/>
          </a:xfrm>
          <a:prstGeom prst="roundRect">
            <a:avLst/>
          </a:prstGeom>
          <a:solidFill>
            <a:srgbClr val="29702A"/>
          </a:solidFill>
          <a:ln w="13970">
            <a:solidFill>
              <a:srgbClr val="29702A"/>
            </a:solidFill>
          </a:ln>
        </p:spPr>
        <p:txBody>
          <a:bodyPr wrap="square" lIns="1143" tIns="1143" rIns="1143" bIns="1143" rtlCol="0" anchor="ctr">
            <a:normAutofit/>
          </a:bodyPr>
          <a:lstStyle/>
          <a:p>
            <a:pPr marL="0" indent="0" algn="ctr">
              <a:buNone/>
            </a:pPr>
            <a:r>
              <a:rPr lang="lv-LV" b="1" noProof="1">
                <a:solidFill>
                  <a:srgbClr val="FFFFFF"/>
                </a:solidFill>
                <a:latin typeface="Verdana"/>
              </a:rPr>
              <a:t>3 darbdienu laikā</a:t>
            </a:r>
            <a:endParaRPr lang="lv-LV" noProof="1"/>
          </a:p>
          <a:p>
            <a:pPr marL="0" indent="0" algn="ctr">
              <a:buNone/>
            </a:pPr>
            <a:r>
              <a:rPr lang="lv-LV" b="1" noProof="1">
                <a:solidFill>
                  <a:srgbClr val="FFFFFF"/>
                </a:solidFill>
                <a:latin typeface="Verdana"/>
              </a:rPr>
              <a:t>nosūta atzinumam ministrijai</a:t>
            </a:r>
            <a:endParaRPr lang="lv-LV" noProof="1"/>
          </a:p>
        </p:txBody>
      </p:sp>
      <p:sp>
        <p:nvSpPr>
          <p:cNvPr id="11" name="Shape 7"/>
          <p:cNvSpPr/>
          <p:nvPr/>
        </p:nvSpPr>
        <p:spPr>
          <a:xfrm>
            <a:off x="7543800" y="2633472"/>
            <a:ext cx="731520" cy="0"/>
          </a:xfrm>
          <a:prstGeom prst="line">
            <a:avLst/>
          </a:prstGeom>
          <a:noFill/>
          <a:ln w="19050">
            <a:solidFill>
              <a:srgbClr val="29702A"/>
            </a:solidFill>
            <a:prstDash val="solid"/>
            <a:headEnd type="none"/>
            <a:tailEnd type="triangle"/>
          </a:ln>
        </p:spPr>
        <p:txBody>
          <a:bodyPr/>
          <a:lstStyle/>
          <a:p>
            <a:endParaRPr lang="lv-LV" noProof="1"/>
          </a:p>
        </p:txBody>
      </p:sp>
      <p:sp>
        <p:nvSpPr>
          <p:cNvPr id="12" name="Text 8"/>
          <p:cNvSpPr/>
          <p:nvPr/>
        </p:nvSpPr>
        <p:spPr>
          <a:xfrm>
            <a:off x="8275320" y="2011680"/>
            <a:ext cx="3182112" cy="1225296"/>
          </a:xfrm>
          <a:prstGeom prst="roundRect">
            <a:avLst/>
          </a:prstGeom>
          <a:solidFill>
            <a:srgbClr val="F5F8EC"/>
          </a:solidFill>
          <a:ln w="13970">
            <a:solidFill>
              <a:srgbClr val="BED096"/>
            </a:solidFill>
          </a:ln>
        </p:spPr>
        <p:txBody>
          <a:bodyPr wrap="square" lIns="1143" tIns="1143" rIns="1143" bIns="1143" rtlCol="0" anchor="ctr">
            <a:normAutofit/>
          </a:bodyPr>
          <a:lstStyle/>
          <a:p>
            <a:pPr marL="0" indent="0" algn="ctr">
              <a:buNone/>
            </a:pPr>
            <a:r>
              <a:rPr lang="lv-LV" b="1" noProof="1">
                <a:solidFill>
                  <a:srgbClr val="000000"/>
                </a:solidFill>
                <a:latin typeface="Verdana"/>
              </a:rPr>
              <a:t>Ministrija</a:t>
            </a:r>
            <a:endParaRPr lang="lv-LV" noProof="1"/>
          </a:p>
          <a:p>
            <a:pPr marL="0" indent="0" algn="ctr">
              <a:buNone/>
            </a:pPr>
            <a:r>
              <a:rPr lang="lv-LV" b="1" noProof="1">
                <a:solidFill>
                  <a:srgbClr val="143F1F"/>
                </a:solidFill>
                <a:latin typeface="Verdana"/>
              </a:rPr>
              <a:t>mēneša laikā</a:t>
            </a:r>
            <a:r>
              <a:rPr lang="lv-LV" b="1" noProof="1">
                <a:solidFill>
                  <a:srgbClr val="000000"/>
                </a:solidFill>
                <a:latin typeface="Verdana"/>
              </a:rPr>
              <a:t> </a:t>
            </a:r>
            <a:r>
              <a:rPr lang="lv-LV" b="1" noProof="1">
                <a:solidFill>
                  <a:srgbClr val="143F1F"/>
                </a:solidFill>
                <a:latin typeface="Verdana"/>
              </a:rPr>
              <a:t>izvērtē tiesiskumu</a:t>
            </a:r>
            <a:r>
              <a:rPr lang="lv-LV" b="1" noProof="1">
                <a:solidFill>
                  <a:srgbClr val="000000"/>
                </a:solidFill>
                <a:latin typeface="Verdana"/>
              </a:rPr>
              <a:t> un nosūta atzinumu</a:t>
            </a:r>
            <a:endParaRPr lang="lv-LV" noProof="1"/>
          </a:p>
        </p:txBody>
      </p:sp>
      <p:sp>
        <p:nvSpPr>
          <p:cNvPr id="13" name="Text 9"/>
          <p:cNvSpPr/>
          <p:nvPr/>
        </p:nvSpPr>
        <p:spPr>
          <a:xfrm>
            <a:off x="1188720" y="3991355"/>
            <a:ext cx="9829800" cy="1156717"/>
          </a:xfrm>
          <a:prstGeom prst="roundRect">
            <a:avLst/>
          </a:prstGeom>
          <a:solidFill>
            <a:srgbClr val="FFFFFF"/>
          </a:solidFill>
          <a:ln w="12700">
            <a:solidFill>
              <a:srgbClr val="BED096"/>
            </a:solidFill>
          </a:ln>
        </p:spPr>
        <p:txBody>
          <a:bodyPr wrap="square" lIns="1524" tIns="1524" rIns="1524" bIns="1524" rtlCol="0" anchor="ctr">
            <a:normAutofit/>
          </a:bodyPr>
          <a:lstStyle/>
          <a:p>
            <a:pPr marL="0" indent="0" algn="ctr">
              <a:buNone/>
            </a:pPr>
            <a:r>
              <a:rPr lang="lv-LV" sz="1600" noProof="1">
                <a:solidFill>
                  <a:srgbClr val="000000"/>
                </a:solidFill>
                <a:latin typeface="Verdana"/>
              </a:rPr>
              <a:t>Nosūtāmi: Pašvaldību likuma 45. pantā minētie saistošie noteikumi, </a:t>
            </a:r>
            <a:r>
              <a:rPr lang="lv-LV" sz="1600" b="1" noProof="1">
                <a:solidFill>
                  <a:srgbClr val="143F1F"/>
                </a:solidFill>
                <a:latin typeface="Verdana"/>
              </a:rPr>
              <a:t>sociālās drošības un bērnu tiesību aizsardzības</a:t>
            </a:r>
            <a:r>
              <a:rPr lang="lv-LV" sz="1600" noProof="1">
                <a:solidFill>
                  <a:srgbClr val="000000"/>
                </a:solidFill>
                <a:latin typeface="Verdana"/>
              </a:rPr>
              <a:t> jautājumu noteikumi, nodevu un nodokļu likmju noteikumi, kā arī </a:t>
            </a:r>
            <a:r>
              <a:rPr lang="lv-LV" sz="1600" b="1" noProof="1">
                <a:solidFill>
                  <a:srgbClr val="143F1F"/>
                </a:solidFill>
                <a:latin typeface="Verdana"/>
              </a:rPr>
              <a:t>paskaidrojuma raksts</a:t>
            </a:r>
            <a:r>
              <a:rPr lang="lv-LV" sz="1600" noProof="1">
                <a:solidFill>
                  <a:srgbClr val="000000"/>
                </a:solidFill>
                <a:latin typeface="Verdana"/>
              </a:rPr>
              <a:t> vai citā likumā noteiktais komplekts.</a:t>
            </a:r>
            <a:endParaRPr lang="lv-LV" sz="1600" noProof="1"/>
          </a:p>
        </p:txBody>
      </p:sp>
      <p:sp>
        <p:nvSpPr>
          <p:cNvPr id="14" name="Text 10"/>
          <p:cNvSpPr/>
          <p:nvPr/>
        </p:nvSpPr>
        <p:spPr>
          <a:xfrm>
            <a:off x="2423160" y="5413248"/>
            <a:ext cx="7315200" cy="438912"/>
          </a:xfrm>
          <a:prstGeom prst="roundRect">
            <a:avLst/>
          </a:prstGeom>
          <a:solidFill>
            <a:srgbClr val="F8F8EA"/>
          </a:solidFill>
          <a:ln w="12700">
            <a:solidFill>
              <a:srgbClr val="E0EF98"/>
            </a:solidFill>
          </a:ln>
        </p:spPr>
        <p:txBody>
          <a:bodyPr wrap="square" lIns="889" tIns="889" rIns="889" bIns="889" rtlCol="0" anchor="ctr"/>
          <a:lstStyle/>
          <a:p>
            <a:pPr marL="0" indent="0" algn="ctr">
              <a:buNone/>
            </a:pPr>
            <a:r>
              <a:rPr lang="lv-LV" sz="1600" b="1" noProof="1">
                <a:solidFill>
                  <a:srgbClr val="143F1F"/>
                </a:solidFill>
                <a:latin typeface="Verdana"/>
              </a:rPr>
              <a:t>Termiņi</a:t>
            </a:r>
            <a:r>
              <a:rPr lang="lv-LV" sz="1600" b="1" noProof="1">
                <a:solidFill>
                  <a:srgbClr val="29702A"/>
                </a:solidFill>
                <a:latin typeface="Verdana"/>
              </a:rPr>
              <a:t>: </a:t>
            </a:r>
            <a:r>
              <a:rPr lang="lv-LV" sz="1600" b="1" noProof="1">
                <a:solidFill>
                  <a:srgbClr val="143F1F"/>
                </a:solidFill>
                <a:latin typeface="Verdana"/>
              </a:rPr>
              <a:t>3 darbdienas</a:t>
            </a:r>
            <a:r>
              <a:rPr lang="lv-LV" sz="1600" b="1" noProof="1">
                <a:solidFill>
                  <a:srgbClr val="29702A"/>
                </a:solidFill>
                <a:latin typeface="Verdana"/>
              </a:rPr>
              <a:t> pašvaldībai • </a:t>
            </a:r>
            <a:r>
              <a:rPr lang="lv-LV" sz="1600" b="1" noProof="1">
                <a:solidFill>
                  <a:srgbClr val="143F1F"/>
                </a:solidFill>
                <a:latin typeface="Verdana"/>
              </a:rPr>
              <a:t>1 mēnesis</a:t>
            </a:r>
            <a:r>
              <a:rPr lang="lv-LV" sz="1600" b="1" noProof="1">
                <a:solidFill>
                  <a:srgbClr val="29702A"/>
                </a:solidFill>
                <a:latin typeface="Verdana"/>
              </a:rPr>
              <a:t> ministrijai</a:t>
            </a:r>
            <a:endParaRPr lang="lv-LV" sz="1600" noProof="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pic>
        <p:nvPicPr>
          <p:cNvPr id="2" name="Image 0" descr="/mnt/data/slides_work/content_unzip/ppt/media/image2.png"/>
          <p:cNvPicPr>
            <a:picLocks noChangeAspect="1"/>
          </p:cNvPicPr>
          <p:nvPr/>
        </p:nvPicPr>
        <p:blipFill>
          <a:blip r:embed="rId3"/>
          <a:stretch>
            <a:fillRect/>
          </a:stretch>
        </p:blipFill>
        <p:spPr>
          <a:xfrm>
            <a:off x="5052060" y="320040"/>
            <a:ext cx="2103120" cy="2103120"/>
          </a:xfrm>
          <a:prstGeom prst="rect">
            <a:avLst/>
          </a:prstGeom>
        </p:spPr>
      </p:pic>
      <p:sp>
        <p:nvSpPr>
          <p:cNvPr id="3" name="Text 0"/>
          <p:cNvSpPr/>
          <p:nvPr/>
        </p:nvSpPr>
        <p:spPr>
          <a:xfrm>
            <a:off x="1874520" y="3063240"/>
            <a:ext cx="8412480" cy="457200"/>
          </a:xfrm>
          <a:prstGeom prst="rect">
            <a:avLst/>
          </a:prstGeom>
          <a:noFill/>
          <a:ln/>
        </p:spPr>
        <p:txBody>
          <a:bodyPr wrap="square" lIns="0" tIns="0" rIns="0" bIns="0" rtlCol="0" anchor="ctr"/>
          <a:lstStyle/>
          <a:p>
            <a:pPr marL="0" indent="0" algn="ctr">
              <a:buNone/>
            </a:pPr>
            <a:r>
              <a:rPr lang="lv-LV" sz="2200" b="1" noProof="1">
                <a:solidFill>
                  <a:srgbClr val="143F1F"/>
                </a:solidFill>
                <a:latin typeface="Verdana"/>
              </a:rPr>
              <a:t>Paldies par uzmanību</a:t>
            </a:r>
            <a:r>
              <a:rPr lang="lv-LV" sz="2200" b="1" noProof="1">
                <a:solidFill>
                  <a:srgbClr val="29702A"/>
                </a:solidFill>
                <a:latin typeface="Verdana"/>
              </a:rPr>
              <a:t>!</a:t>
            </a:r>
            <a:endParaRPr lang="lv-LV" sz="2200" noProof="1"/>
          </a:p>
        </p:txBody>
      </p:sp>
      <p:sp>
        <p:nvSpPr>
          <p:cNvPr id="4" name="Text 1"/>
          <p:cNvSpPr/>
          <p:nvPr/>
        </p:nvSpPr>
        <p:spPr>
          <a:xfrm>
            <a:off x="2971800" y="3840480"/>
            <a:ext cx="6263640" cy="420624"/>
          </a:xfrm>
          <a:prstGeom prst="roundRect">
            <a:avLst/>
          </a:prstGeom>
          <a:solidFill>
            <a:srgbClr val="F5F8EC"/>
          </a:solidFill>
          <a:ln w="12700">
            <a:solidFill>
              <a:srgbClr val="BED096"/>
            </a:solidFill>
          </a:ln>
        </p:spPr>
        <p:txBody>
          <a:bodyPr wrap="square" lIns="889" tIns="889" rIns="889" bIns="889" rtlCol="0" anchor="ctr"/>
          <a:lstStyle/>
          <a:p>
            <a:pPr marL="0" indent="0" algn="ctr">
              <a:buNone/>
            </a:pPr>
            <a:r>
              <a:rPr lang="lv-LV" sz="1200" b="1" noProof="1">
                <a:solidFill>
                  <a:srgbClr val="143F1F"/>
                </a:solidFill>
                <a:latin typeface="Verdana"/>
              </a:rPr>
              <a:t>Viedās administrācijas un reģionālās attīstības ministrija</a:t>
            </a:r>
            <a:endParaRPr lang="lv-LV" sz="1100" noProof="1"/>
          </a:p>
        </p:txBody>
      </p:sp>
      <p:pic>
        <p:nvPicPr>
          <p:cNvPr id="5" name="Image 1" descr="/mnt/data/slides_work/content_unzip/ppt/media/image3.png"/>
          <p:cNvPicPr>
            <a:picLocks noChangeAspect="1"/>
          </p:cNvPicPr>
          <p:nvPr/>
        </p:nvPicPr>
        <p:blipFill>
          <a:blip r:embed="rId4"/>
          <a:stretch>
            <a:fillRect/>
          </a:stretch>
        </p:blipFill>
        <p:spPr>
          <a:xfrm>
            <a:off x="4297680" y="4669107"/>
            <a:ext cx="384048" cy="281275"/>
          </a:xfrm>
          <a:prstGeom prst="rect">
            <a:avLst/>
          </a:prstGeom>
        </p:spPr>
      </p:pic>
      <p:pic>
        <p:nvPicPr>
          <p:cNvPr id="6" name="Image 2" descr="/mnt/data/slides_work/content_unzip/ppt/media/image4.png"/>
          <p:cNvPicPr>
            <a:picLocks noChangeAspect="1"/>
          </p:cNvPicPr>
          <p:nvPr/>
        </p:nvPicPr>
        <p:blipFill>
          <a:blip r:embed="rId5"/>
          <a:stretch>
            <a:fillRect/>
          </a:stretch>
        </p:blipFill>
        <p:spPr>
          <a:xfrm>
            <a:off x="4956048" y="4617720"/>
            <a:ext cx="384048" cy="384048"/>
          </a:xfrm>
          <a:prstGeom prst="rect">
            <a:avLst/>
          </a:prstGeom>
        </p:spPr>
      </p:pic>
      <p:pic>
        <p:nvPicPr>
          <p:cNvPr id="7" name="Image 3" descr="/mnt/data/slides_work/content_unzip/ppt/media/image5.png"/>
          <p:cNvPicPr>
            <a:picLocks noChangeAspect="1"/>
          </p:cNvPicPr>
          <p:nvPr/>
        </p:nvPicPr>
        <p:blipFill>
          <a:blip r:embed="rId6"/>
          <a:stretch>
            <a:fillRect/>
          </a:stretch>
        </p:blipFill>
        <p:spPr>
          <a:xfrm>
            <a:off x="5614416" y="4617720"/>
            <a:ext cx="384048" cy="384048"/>
          </a:xfrm>
          <a:prstGeom prst="rect">
            <a:avLst/>
          </a:prstGeom>
        </p:spPr>
      </p:pic>
      <p:pic>
        <p:nvPicPr>
          <p:cNvPr id="8" name="Image 4" descr="/mnt/data/slides_work/content_unzip/ppt/media/image6.png"/>
          <p:cNvPicPr>
            <a:picLocks noChangeAspect="1"/>
          </p:cNvPicPr>
          <p:nvPr/>
        </p:nvPicPr>
        <p:blipFill>
          <a:blip r:embed="rId7"/>
          <a:stretch>
            <a:fillRect/>
          </a:stretch>
        </p:blipFill>
        <p:spPr>
          <a:xfrm>
            <a:off x="6272784" y="4617720"/>
            <a:ext cx="384048" cy="384048"/>
          </a:xfrm>
          <a:prstGeom prst="rect">
            <a:avLst/>
          </a:prstGeom>
        </p:spPr>
      </p:pic>
      <p:pic>
        <p:nvPicPr>
          <p:cNvPr id="9" name="Image 5" descr="/mnt/data/slides_work/content_unzip/ppt/media/image7.png"/>
          <p:cNvPicPr>
            <a:picLocks noChangeAspect="1"/>
          </p:cNvPicPr>
          <p:nvPr/>
        </p:nvPicPr>
        <p:blipFill>
          <a:blip r:embed="rId8"/>
          <a:stretch>
            <a:fillRect/>
          </a:stretch>
        </p:blipFill>
        <p:spPr>
          <a:xfrm>
            <a:off x="6931152" y="4617720"/>
            <a:ext cx="384048" cy="384048"/>
          </a:xfrm>
          <a:prstGeom prst="rect">
            <a:avLst/>
          </a:prstGeom>
        </p:spPr>
      </p:pic>
      <p:pic>
        <p:nvPicPr>
          <p:cNvPr id="10" name="Image 6" descr="/mnt/data/slides_work/content_unzip/ppt/media/image1.jpeg"/>
          <p:cNvPicPr>
            <a:picLocks noChangeAspect="1"/>
          </p:cNvPicPr>
          <p:nvPr/>
        </p:nvPicPr>
        <p:blipFill>
          <a:blip r:embed="rId9"/>
          <a:stretch>
            <a:fillRect/>
          </a:stretch>
        </p:blipFill>
        <p:spPr>
          <a:xfrm>
            <a:off x="228600" y="6611112"/>
            <a:ext cx="11731752" cy="73152"/>
          </a:xfrm>
          <a:prstGeom prst="rect">
            <a:avLst/>
          </a:prstGeom>
        </p:spPr>
      </p:pic>
      <p:sp>
        <p:nvSpPr>
          <p:cNvPr id="11" name="Text 2"/>
          <p:cNvSpPr/>
          <p:nvPr/>
        </p:nvSpPr>
        <p:spPr>
          <a:xfrm>
            <a:off x="9372600" y="4919472"/>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
        <p:nvSpPr>
          <p:cNvPr id="12" name="Text 3"/>
          <p:cNvSpPr/>
          <p:nvPr/>
        </p:nvSpPr>
        <p:spPr>
          <a:xfrm>
            <a:off x="9537192" y="5001768"/>
            <a:ext cx="64008" cy="64008"/>
          </a:xfrm>
          <a:prstGeom prst="ellipse">
            <a:avLst/>
          </a:prstGeom>
          <a:solidFill>
            <a:srgbClr val="BED096">
              <a:alpha val="75000"/>
            </a:srgbClr>
          </a:solidFill>
          <a:ln>
            <a:solidFill>
              <a:srgbClr val="BED096">
                <a:alpha val="0"/>
              </a:srgbClr>
            </a:solidFill>
          </a:ln>
        </p:spPr>
        <p:txBody>
          <a:bodyPr wrap="square" rtlCol="0" anchor="ctr"/>
          <a:lstStyle/>
          <a:p>
            <a:pPr marL="0" indent="0">
              <a:buNone/>
            </a:pPr>
            <a:endParaRPr lang="lv-LV" noProof="1"/>
          </a:p>
        </p:txBody>
      </p:sp>
      <p:sp>
        <p:nvSpPr>
          <p:cNvPr id="13" name="Text 4"/>
          <p:cNvSpPr/>
          <p:nvPr/>
        </p:nvSpPr>
        <p:spPr>
          <a:xfrm>
            <a:off x="9701784" y="4919472"/>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
        <p:nvSpPr>
          <p:cNvPr id="14" name="Text 5"/>
          <p:cNvSpPr/>
          <p:nvPr/>
        </p:nvSpPr>
        <p:spPr>
          <a:xfrm>
            <a:off x="9866376" y="5001768"/>
            <a:ext cx="64008" cy="64008"/>
          </a:xfrm>
          <a:prstGeom prst="ellipse">
            <a:avLst/>
          </a:prstGeom>
          <a:solidFill>
            <a:srgbClr val="BED096">
              <a:alpha val="75000"/>
            </a:srgbClr>
          </a:solidFill>
          <a:ln>
            <a:solidFill>
              <a:srgbClr val="BED096">
                <a:alpha val="0"/>
              </a:srgbClr>
            </a:solidFill>
          </a:ln>
        </p:spPr>
        <p:txBody>
          <a:bodyPr wrap="square" rtlCol="0" anchor="ctr"/>
          <a:lstStyle/>
          <a:p>
            <a:pPr marL="0" indent="0">
              <a:buNone/>
            </a:pPr>
            <a:endParaRPr lang="lv-LV" noProof="1"/>
          </a:p>
        </p:txBody>
      </p:sp>
      <p:sp>
        <p:nvSpPr>
          <p:cNvPr id="15" name="Text 6"/>
          <p:cNvSpPr/>
          <p:nvPr/>
        </p:nvSpPr>
        <p:spPr>
          <a:xfrm>
            <a:off x="10030968" y="4919472"/>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
        <p:nvSpPr>
          <p:cNvPr id="16" name="Text 7"/>
          <p:cNvSpPr/>
          <p:nvPr/>
        </p:nvSpPr>
        <p:spPr>
          <a:xfrm>
            <a:off x="10195560" y="5001768"/>
            <a:ext cx="64008" cy="64008"/>
          </a:xfrm>
          <a:prstGeom prst="ellipse">
            <a:avLst/>
          </a:prstGeom>
          <a:solidFill>
            <a:srgbClr val="BED096">
              <a:alpha val="75000"/>
            </a:srgbClr>
          </a:solidFill>
          <a:ln>
            <a:solidFill>
              <a:srgbClr val="BED096">
                <a:alpha val="0"/>
              </a:srgbClr>
            </a:solidFill>
          </a:ln>
        </p:spPr>
        <p:txBody>
          <a:bodyPr wrap="square" rtlCol="0" anchor="ctr"/>
          <a:lstStyle/>
          <a:p>
            <a:pPr marL="0" indent="0">
              <a:buNone/>
            </a:pPr>
            <a:endParaRPr lang="lv-LV" noProof="1"/>
          </a:p>
        </p:txBody>
      </p:sp>
      <p:sp>
        <p:nvSpPr>
          <p:cNvPr id="17" name="Text 8"/>
          <p:cNvSpPr/>
          <p:nvPr/>
        </p:nvSpPr>
        <p:spPr>
          <a:xfrm>
            <a:off x="10360152" y="4919472"/>
            <a:ext cx="64008" cy="64008"/>
          </a:xfrm>
          <a:prstGeom prst="ellipse">
            <a:avLst/>
          </a:prstGeom>
          <a:solidFill>
            <a:srgbClr val="E0EF98">
              <a:alpha val="75000"/>
            </a:srgbClr>
          </a:solidFill>
          <a:ln>
            <a:solidFill>
              <a:srgbClr val="E0EF98">
                <a:alpha val="0"/>
              </a:srgbClr>
            </a:solidFill>
          </a:ln>
        </p:spPr>
        <p:txBody>
          <a:bodyPr wrap="square" rtlCol="0" anchor="ctr"/>
          <a:lstStyle/>
          <a:p>
            <a:pPr marL="0" indent="0">
              <a:buNone/>
            </a:pPr>
            <a:endParaRPr lang="lv-LV" noProof="1"/>
          </a:p>
        </p:txBody>
      </p:sp>
      <p:sp>
        <p:nvSpPr>
          <p:cNvPr id="18" name="Text 9"/>
          <p:cNvSpPr/>
          <p:nvPr/>
        </p:nvSpPr>
        <p:spPr>
          <a:xfrm>
            <a:off x="10524744" y="5001768"/>
            <a:ext cx="64008" cy="64008"/>
          </a:xfrm>
          <a:prstGeom prst="ellipse">
            <a:avLst/>
          </a:prstGeom>
          <a:solidFill>
            <a:srgbClr val="BED096">
              <a:alpha val="75000"/>
            </a:srgbClr>
          </a:solidFill>
          <a:ln>
            <a:solidFill>
              <a:srgbClr val="BED096">
                <a:alpha val="0"/>
              </a:srgbClr>
            </a:solidFill>
          </a:ln>
        </p:spPr>
        <p:txBody>
          <a:bodyPr wrap="square" rtlCol="0" anchor="ctr"/>
          <a:lstStyle/>
          <a:p>
            <a:pPr marL="0" indent="0">
              <a:buNone/>
            </a:pPr>
            <a:endParaRPr lang="lv-LV" noProof="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091872" y="2040904"/>
            <a:ext cx="8414657" cy="3256960"/>
          </a:xfrm>
        </p:spPr>
        <p:txBody>
          <a:bodyPr>
            <a:normAutofit/>
          </a:bodyPr>
          <a:lstStyle/>
          <a:p>
            <a:pPr>
              <a:spcBef>
                <a:spcPts val="0"/>
              </a:spcBef>
            </a:pPr>
            <a:br>
              <a:rPr lang="lv-LV" sz="2800" dirty="0">
                <a:solidFill>
                  <a:srgbClr val="002060"/>
                </a:solidFill>
              </a:rPr>
            </a:br>
            <a:br>
              <a:rPr lang="lv-LV" sz="2800" dirty="0">
                <a:solidFill>
                  <a:srgbClr val="002060"/>
                </a:solidFill>
              </a:rPr>
            </a:br>
            <a:r>
              <a:rPr lang="lv-LV" dirty="0">
                <a:solidFill>
                  <a:srgbClr val="002060"/>
                </a:solidFill>
              </a:rPr>
              <a:t>Sociālo pakalpojuma groza ieviešana pašvaldībās</a:t>
            </a:r>
            <a:endParaRPr lang="lv-LV" altLang="lv-LV"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13315" name="Text Placeholder 2"/>
          <p:cNvSpPr>
            <a:spLocks noGrp="1"/>
          </p:cNvSpPr>
          <p:nvPr>
            <p:ph type="body" sz="quarter" idx="10"/>
          </p:nvPr>
        </p:nvSpPr>
        <p:spPr>
          <a:xfrm>
            <a:off x="1599415" y="4468306"/>
            <a:ext cx="8907113" cy="1999607"/>
          </a:xfrm>
        </p:spPr>
        <p:txBody>
          <a:bodyPr>
            <a:normAutofit/>
          </a:bodyPr>
          <a:lstStyle/>
          <a:p>
            <a:pPr algn="r">
              <a:lnSpc>
                <a:spcPct val="110000"/>
              </a:lnSpc>
              <a:spcBef>
                <a:spcPts val="0"/>
              </a:spcBef>
              <a:defRPr/>
            </a:pPr>
            <a:endParaRPr lang="lv-LV" altLang="lv-LV" sz="1600" dirty="0">
              <a:solidFill>
                <a:srgbClr val="38572C"/>
              </a:solidFill>
              <a:latin typeface="+mn-lt"/>
              <a:cs typeface="Times New Roman" panose="02020603050405020304" pitchFamily="18" charset="0"/>
            </a:endParaRPr>
          </a:p>
          <a:p>
            <a:pPr algn="r">
              <a:lnSpc>
                <a:spcPct val="110000"/>
              </a:lnSpc>
              <a:spcBef>
                <a:spcPts val="0"/>
              </a:spcBef>
              <a:defRPr/>
            </a:pPr>
            <a:endParaRPr lang="lv-LV" altLang="lv-LV" sz="1600" dirty="0">
              <a:solidFill>
                <a:srgbClr val="38572C"/>
              </a:solidFill>
              <a:latin typeface="+mn-lt"/>
              <a:cs typeface="Times New Roman" panose="02020603050405020304" pitchFamily="18" charset="0"/>
            </a:endParaRPr>
          </a:p>
          <a:p>
            <a:pPr algn="r">
              <a:spcBef>
                <a:spcPts val="0"/>
              </a:spcBef>
              <a:defRPr/>
            </a:pPr>
            <a:endParaRPr lang="lv-LV" altLang="lv-LV" sz="2200" dirty="0">
              <a:solidFill>
                <a:srgbClr val="002060"/>
              </a:solidFill>
            </a:endParaRPr>
          </a:p>
          <a:p>
            <a:pPr algn="r">
              <a:spcBef>
                <a:spcPts val="0"/>
              </a:spcBef>
              <a:defRPr/>
            </a:pPr>
            <a:r>
              <a:rPr lang="lv-LV" altLang="lv-LV" sz="2200" dirty="0">
                <a:solidFill>
                  <a:srgbClr val="002060"/>
                </a:solidFill>
              </a:rPr>
              <a:t>Labklājības ministrijas </a:t>
            </a:r>
          </a:p>
          <a:p>
            <a:pPr algn="r">
              <a:spcBef>
                <a:spcPts val="0"/>
              </a:spcBef>
              <a:defRPr/>
            </a:pPr>
            <a:r>
              <a:rPr lang="en-GB" altLang="lv-LV" sz="2200" dirty="0" err="1">
                <a:solidFill>
                  <a:srgbClr val="002060"/>
                </a:solidFill>
              </a:rPr>
              <a:t>Sociālo</a:t>
            </a:r>
            <a:r>
              <a:rPr lang="en-GB" altLang="lv-LV" sz="2200" dirty="0">
                <a:solidFill>
                  <a:srgbClr val="002060"/>
                </a:solidFill>
              </a:rPr>
              <a:t> </a:t>
            </a:r>
            <a:r>
              <a:rPr lang="lv-LV" altLang="lv-LV" sz="2200" dirty="0">
                <a:solidFill>
                  <a:srgbClr val="002060"/>
                </a:solidFill>
              </a:rPr>
              <a:t>pakalpojumu</a:t>
            </a:r>
            <a:r>
              <a:rPr lang="en-GB" altLang="lv-LV" sz="2200" dirty="0">
                <a:solidFill>
                  <a:srgbClr val="002060"/>
                </a:solidFill>
              </a:rPr>
              <a:t> un </a:t>
            </a:r>
            <a:r>
              <a:rPr lang="lv-LV" altLang="lv-LV" sz="2200" dirty="0">
                <a:solidFill>
                  <a:srgbClr val="002060"/>
                </a:solidFill>
              </a:rPr>
              <a:t>invaliditātes</a:t>
            </a:r>
            <a:r>
              <a:rPr lang="en-GB" altLang="lv-LV" sz="2200" dirty="0">
                <a:solidFill>
                  <a:srgbClr val="002060"/>
                </a:solidFill>
              </a:rPr>
              <a:t> </a:t>
            </a:r>
            <a:r>
              <a:rPr lang="lv-LV" altLang="lv-LV" sz="2200" dirty="0">
                <a:solidFill>
                  <a:srgbClr val="002060"/>
                </a:solidFill>
              </a:rPr>
              <a:t>politikas</a:t>
            </a:r>
            <a:r>
              <a:rPr lang="en-GB" altLang="lv-LV" sz="2200" dirty="0">
                <a:solidFill>
                  <a:srgbClr val="002060"/>
                </a:solidFill>
              </a:rPr>
              <a:t> </a:t>
            </a:r>
            <a:r>
              <a:rPr lang="lv-LV" altLang="lv-LV" sz="2200" dirty="0" err="1">
                <a:solidFill>
                  <a:srgbClr val="002060"/>
                </a:solidFill>
              </a:rPr>
              <a:t>departam</a:t>
            </a:r>
            <a:r>
              <a:rPr lang="en-GB" altLang="lv-LV" sz="2200" dirty="0" err="1">
                <a:solidFill>
                  <a:srgbClr val="002060"/>
                </a:solidFill>
              </a:rPr>
              <a:t>ent</a:t>
            </a:r>
            <a:r>
              <a:rPr lang="lv-LV" altLang="lv-LV" sz="2200" dirty="0">
                <a:solidFill>
                  <a:srgbClr val="002060"/>
                </a:solidFill>
              </a:rPr>
              <a:t>s</a:t>
            </a:r>
          </a:p>
        </p:txBody>
      </p:sp>
    </p:spTree>
    <p:extLst>
      <p:ext uri="{BB962C8B-B14F-4D97-AF65-F5344CB8AC3E}">
        <p14:creationId xmlns:p14="http://schemas.microsoft.com/office/powerpoint/2010/main" val="4267888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8F5CF5D-FDDA-450B-B338-E1993D9EC7E1}"/>
              </a:ext>
            </a:extLst>
          </p:cNvPr>
          <p:cNvSpPr txBox="1">
            <a:spLocks/>
          </p:cNvSpPr>
          <p:nvPr/>
        </p:nvSpPr>
        <p:spPr bwMode="auto">
          <a:xfrm>
            <a:off x="3128915" y="155576"/>
            <a:ext cx="7297039" cy="948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851" tIns="26426" rIns="52851" bIns="26426">
            <a:noAutofit/>
          </a:bodyPr>
          <a:lstStyle>
            <a:lvl1pPr defTabSz="703263">
              <a:spcBef>
                <a:spcPct val="20000"/>
              </a:spcBef>
              <a:buFont typeface="Arial" panose="020B0604020202020204" pitchFamily="34" charset="0"/>
              <a:buChar char="•"/>
              <a:defRPr sz="3300">
                <a:solidFill>
                  <a:schemeClr val="tx1"/>
                </a:solidFill>
                <a:latin typeface="Times New Roman" panose="02020603050405020304" pitchFamily="18" charset="0"/>
                <a:ea typeface="MS PGothic" panose="020B0600070205080204" pitchFamily="34" charset="-128"/>
              </a:defRPr>
            </a:lvl1pPr>
            <a:lvl2pPr marL="762000" indent="-292100" defTabSz="703263">
              <a:spcBef>
                <a:spcPct val="20000"/>
              </a:spcBef>
              <a:buFont typeface="Arial" panose="020B0604020202020204" pitchFamily="34" charset="0"/>
              <a:buChar char="–"/>
              <a:defRPr sz="2900">
                <a:solidFill>
                  <a:schemeClr val="tx1"/>
                </a:solidFill>
                <a:latin typeface="Times New Roman" panose="02020603050405020304" pitchFamily="18" charset="0"/>
                <a:ea typeface="MS PGothic" panose="020B0600070205080204" pitchFamily="34" charset="-128"/>
              </a:defRPr>
            </a:lvl2pPr>
            <a:lvl3pPr marL="1173163" indent="-233363" defTabSz="703263">
              <a:spcBef>
                <a:spcPct val="20000"/>
              </a:spcBef>
              <a:buFont typeface="Arial" panose="020B0604020202020204" pitchFamily="34" charset="0"/>
              <a:buChar char="•"/>
              <a:defRPr sz="2500">
                <a:solidFill>
                  <a:schemeClr val="tx1"/>
                </a:solidFill>
                <a:latin typeface="Times New Roman" panose="02020603050405020304" pitchFamily="18" charset="0"/>
                <a:ea typeface="MS PGothic" panose="020B0600070205080204" pitchFamily="34" charset="-128"/>
              </a:defRPr>
            </a:lvl3pPr>
            <a:lvl4pPr marL="1643063" indent="-233363" defTabSz="703263">
              <a:spcBef>
                <a:spcPct val="20000"/>
              </a:spcBef>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4pPr>
            <a:lvl5pPr marL="2112963" indent="-233363" defTabSz="703263">
              <a:spcBef>
                <a:spcPct val="20000"/>
              </a:spcBef>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5pPr>
            <a:lvl6pPr marL="2570163" indent="-233363" defTabSz="70326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6pPr>
            <a:lvl7pPr marL="3027363" indent="-233363" defTabSz="70326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7pPr>
            <a:lvl8pPr marL="3484563" indent="-233363" defTabSz="70326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8pPr>
            <a:lvl9pPr marL="3941763" indent="-233363" defTabSz="70326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9pPr>
          </a:lstStyle>
          <a:p>
            <a:pPr algn="ctr">
              <a:lnSpc>
                <a:spcPct val="90000"/>
              </a:lnSpc>
              <a:spcBef>
                <a:spcPct val="0"/>
              </a:spcBef>
              <a:buFontTx/>
              <a:buNone/>
              <a:defRPr/>
            </a:pPr>
            <a:r>
              <a:rPr lang="lv-LV" sz="2600" b="1" dirty="0">
                <a:solidFill>
                  <a:srgbClr val="002060"/>
                </a:solidFill>
                <a:latin typeface="Verdana" panose="020B0604030504040204" pitchFamily="34" charset="0"/>
                <a:ea typeface="Verdana" panose="020B0604030504040204" pitchFamily="34" charset="0"/>
              </a:rPr>
              <a:t>Minimālais sociālo pakalpojumu grozs</a:t>
            </a:r>
            <a:endParaRPr lang="lv-LV" altLang="lv-LV" sz="2600" b="1" dirty="0">
              <a:solidFill>
                <a:srgbClr val="002060"/>
              </a:solidFill>
              <a:latin typeface="Verdana" panose="020B0604030504040204" pitchFamily="34" charset="0"/>
              <a:ea typeface="Verdana" panose="020B0604030504040204" pitchFamily="34" charset="0"/>
            </a:endParaRPr>
          </a:p>
          <a:p>
            <a:pPr algn="ctr">
              <a:lnSpc>
                <a:spcPct val="90000"/>
              </a:lnSpc>
              <a:spcBef>
                <a:spcPct val="0"/>
              </a:spcBef>
              <a:buFontTx/>
              <a:buNone/>
              <a:defRPr/>
            </a:pPr>
            <a:r>
              <a:rPr lang="lv-LV" altLang="lv-LV" sz="2000" dirty="0">
                <a:solidFill>
                  <a:srgbClr val="002060"/>
                </a:solidFill>
                <a:latin typeface="Verdana" panose="020B0604030504040204" pitchFamily="34" charset="0"/>
                <a:ea typeface="Verdana" panose="020B0604030504040204" pitchFamily="34" charset="0"/>
              </a:rPr>
              <a:t>Grozījumi Sociālo pakalpojumu un sociālās palīdzības likumā</a:t>
            </a:r>
            <a:endParaRPr lang="lv-LV" altLang="lv-LV" sz="2000" dirty="0">
              <a:solidFill>
                <a:srgbClr val="002060"/>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D7939820-883F-487D-9ED3-169568E2628F}"/>
              </a:ext>
            </a:extLst>
          </p:cNvPr>
          <p:cNvSpPr/>
          <p:nvPr/>
        </p:nvSpPr>
        <p:spPr>
          <a:xfrm>
            <a:off x="1870435" y="1448499"/>
            <a:ext cx="8639666" cy="735902"/>
          </a:xfrm>
          <a:prstGeom prst="rect">
            <a:avLst/>
          </a:prstGeom>
          <a:solidFill>
            <a:srgbClr val="00B050"/>
          </a:solidFill>
        </p:spPr>
        <p:style>
          <a:lnRef idx="0">
            <a:schemeClr val="accent6"/>
          </a:lnRef>
          <a:fillRef idx="3">
            <a:schemeClr val="accent6"/>
          </a:fillRef>
          <a:effectRef idx="3">
            <a:schemeClr val="accent6"/>
          </a:effectRef>
          <a:fontRef idx="minor">
            <a:schemeClr val="lt1"/>
          </a:fontRef>
        </p:style>
        <p:txBody>
          <a:bodyPr anchor="ctr"/>
          <a:lstStyle/>
          <a:p>
            <a:pPr algn="ctr">
              <a:defRPr/>
            </a:pPr>
            <a:r>
              <a:rPr lang="lv-LV" sz="1200" b="1" dirty="0">
                <a:solidFill>
                  <a:schemeClr val="bg1"/>
                </a:solidFill>
                <a:latin typeface="Verdana" panose="020B0604030504040204" pitchFamily="34" charset="0"/>
                <a:ea typeface="Verdana" panose="020B0604030504040204" pitchFamily="34" charset="0"/>
              </a:rPr>
              <a:t>Mērķis – noteikt vienotu minimālo sociālo pakalpojumu grozu, kas visām pašvaldībām, neatkarīgi no pašvaldības lieluma un cilvēku skaita (gan novadiem, gan valsts pilsētām), jānodrošina saviem iedzīvotājiem</a:t>
            </a:r>
          </a:p>
        </p:txBody>
      </p:sp>
      <p:sp>
        <p:nvSpPr>
          <p:cNvPr id="6" name="Rectangle: Diagonal Corners Rounded 5">
            <a:extLst>
              <a:ext uri="{FF2B5EF4-FFF2-40B4-BE49-F238E27FC236}">
                <a16:creationId xmlns:a16="http://schemas.microsoft.com/office/drawing/2014/main" id="{BDCE1E2B-94E3-4474-8BD9-E533974A8948}"/>
              </a:ext>
            </a:extLst>
          </p:cNvPr>
          <p:cNvSpPr/>
          <p:nvPr/>
        </p:nvSpPr>
        <p:spPr>
          <a:xfrm>
            <a:off x="2740425" y="2345532"/>
            <a:ext cx="1755377" cy="350044"/>
          </a:xfrm>
          <a:prstGeom prst="round2DiagRect">
            <a:avLst>
              <a:gd name="adj1" fmla="val 32849"/>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57175">
              <a:defRPr/>
            </a:pPr>
            <a:r>
              <a:rPr lang="lv-LV" sz="1100" b="1" dirty="0">
                <a:solidFill>
                  <a:srgbClr val="FFFFFF"/>
                </a:solidFill>
                <a:latin typeface="Verdana" panose="020B0604030504040204" pitchFamily="34" charset="0"/>
                <a:ea typeface="Verdana" panose="020B0604030504040204" pitchFamily="34" charset="0"/>
                <a:cs typeface="Times New Roman" panose="02020603050405020304" pitchFamily="18" charset="0"/>
              </a:rPr>
              <a:t>Ar pieņemšanas brīdi </a:t>
            </a:r>
          </a:p>
        </p:txBody>
      </p:sp>
      <p:sp>
        <p:nvSpPr>
          <p:cNvPr id="7" name="Rectangle: Diagonal Corners Rounded 6">
            <a:extLst>
              <a:ext uri="{FF2B5EF4-FFF2-40B4-BE49-F238E27FC236}">
                <a16:creationId xmlns:a16="http://schemas.microsoft.com/office/drawing/2014/main" id="{C931265B-87E7-4CC4-8886-C7278F4AE4D4}"/>
              </a:ext>
            </a:extLst>
          </p:cNvPr>
          <p:cNvSpPr/>
          <p:nvPr/>
        </p:nvSpPr>
        <p:spPr>
          <a:xfrm>
            <a:off x="4605735" y="2344341"/>
            <a:ext cx="1755378" cy="350044"/>
          </a:xfrm>
          <a:prstGeom prst="round2DiagRect">
            <a:avLst>
              <a:gd name="adj1" fmla="val 32849"/>
              <a:gd name="adj2"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57175">
              <a:defRPr/>
            </a:pPr>
            <a:r>
              <a:rPr lang="en-US" sz="1200" b="1" dirty="0">
                <a:solidFill>
                  <a:srgbClr val="FFFFFF"/>
                </a:solidFill>
                <a:latin typeface="Verdana" panose="020B0604030504040204" pitchFamily="34" charset="0"/>
                <a:ea typeface="Verdana" panose="020B0604030504040204" pitchFamily="34" charset="0"/>
              </a:rPr>
              <a:t>2026</a:t>
            </a:r>
            <a:endParaRPr lang="lv-LV" sz="1200" b="1" dirty="0">
              <a:solidFill>
                <a:srgbClr val="FFFFFF"/>
              </a:solidFill>
              <a:latin typeface="Verdana" panose="020B0604030504040204" pitchFamily="34" charset="0"/>
              <a:ea typeface="Verdana" panose="020B0604030504040204" pitchFamily="34" charset="0"/>
            </a:endParaRPr>
          </a:p>
        </p:txBody>
      </p:sp>
      <p:sp>
        <p:nvSpPr>
          <p:cNvPr id="8" name="Rectangle: Diagonal Corners Rounded 7">
            <a:extLst>
              <a:ext uri="{FF2B5EF4-FFF2-40B4-BE49-F238E27FC236}">
                <a16:creationId xmlns:a16="http://schemas.microsoft.com/office/drawing/2014/main" id="{A7AA3DB8-A11D-482C-BDC1-2D5BD3C21047}"/>
              </a:ext>
            </a:extLst>
          </p:cNvPr>
          <p:cNvSpPr/>
          <p:nvPr/>
        </p:nvSpPr>
        <p:spPr>
          <a:xfrm>
            <a:off x="6485016" y="2329456"/>
            <a:ext cx="1670740" cy="351235"/>
          </a:xfrm>
          <a:prstGeom prst="round2DiagRect">
            <a:avLst/>
          </a:prstGeom>
          <a:solidFill>
            <a:srgbClr val="CBA9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57175">
              <a:defRPr/>
            </a:pPr>
            <a:r>
              <a:rPr lang="en-US" sz="1200" b="1" dirty="0">
                <a:solidFill>
                  <a:srgbClr val="FFFFFF"/>
                </a:solidFill>
                <a:latin typeface="Verdana" panose="020B0604030504040204" pitchFamily="34" charset="0"/>
                <a:ea typeface="Verdana" panose="020B0604030504040204" pitchFamily="34" charset="0"/>
              </a:rPr>
              <a:t>2028</a:t>
            </a:r>
            <a:endParaRPr lang="lv-LV" sz="1200" b="1" dirty="0">
              <a:solidFill>
                <a:srgbClr val="FFFFFF"/>
              </a:solidFill>
              <a:latin typeface="Verdana" panose="020B0604030504040204" pitchFamily="34" charset="0"/>
              <a:ea typeface="Verdana" panose="020B0604030504040204" pitchFamily="34" charset="0"/>
            </a:endParaRPr>
          </a:p>
        </p:txBody>
      </p:sp>
      <p:sp>
        <p:nvSpPr>
          <p:cNvPr id="9" name="Rectangle: Diagonal Corners Rounded 8">
            <a:extLst>
              <a:ext uri="{FF2B5EF4-FFF2-40B4-BE49-F238E27FC236}">
                <a16:creationId xmlns:a16="http://schemas.microsoft.com/office/drawing/2014/main" id="{0A70E19A-DFFB-4E56-B2D4-CF7C17D82E21}"/>
              </a:ext>
            </a:extLst>
          </p:cNvPr>
          <p:cNvSpPr/>
          <p:nvPr/>
        </p:nvSpPr>
        <p:spPr>
          <a:xfrm>
            <a:off x="8275949" y="2329456"/>
            <a:ext cx="1661475" cy="336349"/>
          </a:xfrm>
          <a:prstGeom prst="round2Diag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57175">
              <a:defRPr/>
            </a:pPr>
            <a:r>
              <a:rPr lang="en-US" sz="1200" b="1" dirty="0">
                <a:solidFill>
                  <a:srgbClr val="FFFFFF"/>
                </a:solidFill>
                <a:latin typeface="Verdana" panose="020B0604030504040204" pitchFamily="34" charset="0"/>
                <a:ea typeface="Verdana" panose="020B0604030504040204" pitchFamily="34" charset="0"/>
              </a:rPr>
              <a:t>2029</a:t>
            </a:r>
            <a:endParaRPr lang="lv-LV" sz="1200" b="1" dirty="0">
              <a:solidFill>
                <a:srgbClr val="FFFFFF"/>
              </a:solidFill>
              <a:latin typeface="Verdana" panose="020B0604030504040204" pitchFamily="34" charset="0"/>
              <a:ea typeface="Verdana" panose="020B0604030504040204" pitchFamily="34" charset="0"/>
            </a:endParaRPr>
          </a:p>
        </p:txBody>
      </p:sp>
      <p:sp>
        <p:nvSpPr>
          <p:cNvPr id="10" name="Rectangle 9">
            <a:extLst>
              <a:ext uri="{FF2B5EF4-FFF2-40B4-BE49-F238E27FC236}">
                <a16:creationId xmlns:a16="http://schemas.microsoft.com/office/drawing/2014/main" id="{11260448-CED4-43B8-98B3-AE1C834281EE}"/>
              </a:ext>
            </a:extLst>
          </p:cNvPr>
          <p:cNvSpPr/>
          <p:nvPr/>
        </p:nvSpPr>
        <p:spPr>
          <a:xfrm>
            <a:off x="2740425" y="3023375"/>
            <a:ext cx="1755378" cy="2551981"/>
          </a:xfrm>
          <a:prstGeom prst="rect">
            <a:avLst/>
          </a:prstGeom>
          <a:solidFill>
            <a:schemeClr val="accent6">
              <a:lumMod val="60000"/>
              <a:lumOff val="40000"/>
            </a:schemeClr>
          </a:solidFill>
        </p:spPr>
        <p:txBody>
          <a:bodyPr wrap="square">
            <a:spAutoFit/>
          </a:bodyPr>
          <a:lstStyle>
            <a:lvl1pPr defTabSz="342900">
              <a:defRPr sz="1700">
                <a:solidFill>
                  <a:schemeClr val="tx1"/>
                </a:solidFill>
                <a:latin typeface="Times New Roman" panose="02020603050405020304" pitchFamily="18" charset="0"/>
                <a:ea typeface="MS PGothic" panose="020B0600070205080204" pitchFamily="34" charset="-128"/>
              </a:defRPr>
            </a:lvl1pPr>
            <a:lvl2pPr defTabSz="342900">
              <a:defRPr sz="1700">
                <a:solidFill>
                  <a:schemeClr val="tx1"/>
                </a:solidFill>
                <a:latin typeface="Times New Roman" panose="02020603050405020304" pitchFamily="18" charset="0"/>
                <a:ea typeface="MS PGothic" panose="020B0600070205080204" pitchFamily="34" charset="-128"/>
              </a:defRPr>
            </a:lvl2pPr>
            <a:lvl3pPr defTabSz="342900">
              <a:defRPr sz="1700">
                <a:solidFill>
                  <a:schemeClr val="tx1"/>
                </a:solidFill>
                <a:latin typeface="Times New Roman" panose="02020603050405020304" pitchFamily="18" charset="0"/>
                <a:ea typeface="MS PGothic" panose="020B0600070205080204" pitchFamily="34" charset="-128"/>
              </a:defRPr>
            </a:lvl3pPr>
            <a:lvl4pPr defTabSz="342900">
              <a:defRPr sz="1700">
                <a:solidFill>
                  <a:schemeClr val="tx1"/>
                </a:solidFill>
                <a:latin typeface="Times New Roman" panose="02020603050405020304" pitchFamily="18" charset="0"/>
                <a:ea typeface="MS PGothic" panose="020B0600070205080204" pitchFamily="34" charset="-128"/>
              </a:defRPr>
            </a:lvl4pPr>
            <a:lvl5pPr defTabSz="342900">
              <a:defRPr sz="1700">
                <a:solidFill>
                  <a:schemeClr val="tx1"/>
                </a:solidFill>
                <a:latin typeface="Times New Roman" panose="02020603050405020304" pitchFamily="18" charset="0"/>
                <a:ea typeface="MS PGothic" panose="020B0600070205080204" pitchFamily="34" charset="-128"/>
              </a:defRPr>
            </a:lvl5pPr>
            <a:lvl6pPr marL="23352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7924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2496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7068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spcBef>
                <a:spcPts val="113"/>
              </a:spcBef>
              <a:spcAft>
                <a:spcPts val="113"/>
              </a:spcAft>
              <a:defRPr/>
            </a:pPr>
            <a:endParaRPr lang="lv-LV" altLang="lv-LV" sz="600" b="1" dirty="0">
              <a:solidFill>
                <a:srgbClr val="FFFFFF"/>
              </a:solidFill>
              <a:latin typeface="Verdana" panose="020B0604030504040204" pitchFamily="34" charset="0"/>
            </a:endParaRPr>
          </a:p>
          <a:p>
            <a:pPr algn="ctr">
              <a:defRPr/>
            </a:pPr>
            <a:r>
              <a:rPr lang="lv-LV" altLang="lv-LV" sz="900" b="1" dirty="0">
                <a:latin typeface="Verdana" panose="020B0604030504040204" pitchFamily="34" charset="0"/>
              </a:rPr>
              <a:t>Aprūpe mājās </a:t>
            </a:r>
            <a:r>
              <a:rPr lang="lv-LV" altLang="lv-LV" sz="900" dirty="0">
                <a:latin typeface="Verdana" panose="020B0604030504040204" pitchFamily="34" charset="0"/>
              </a:rPr>
              <a:t>cilvēkiem ar smagiem FT</a:t>
            </a:r>
          </a:p>
          <a:p>
            <a:pPr algn="ctr">
              <a:defRPr/>
            </a:pPr>
            <a:r>
              <a:rPr lang="lv-LV" altLang="lv-LV" sz="900" b="1" dirty="0">
                <a:latin typeface="Verdana" panose="020B0604030504040204" pitchFamily="34" charset="0"/>
              </a:rPr>
              <a:t>Grupu māja (dzīvoklis)</a:t>
            </a:r>
            <a:r>
              <a:rPr lang="lv-LV" altLang="lv-LV" sz="900" dirty="0">
                <a:latin typeface="Verdana" panose="020B0604030504040204" pitchFamily="34" charset="0"/>
              </a:rPr>
              <a:t> cilvēkiem ar GRT</a:t>
            </a:r>
          </a:p>
          <a:p>
            <a:pPr algn="ctr">
              <a:defRPr/>
            </a:pPr>
            <a:r>
              <a:rPr lang="lv-LV" altLang="lv-LV" sz="900" b="1" dirty="0">
                <a:latin typeface="Verdana" panose="020B0604030504040204" pitchFamily="34" charset="0"/>
              </a:rPr>
              <a:t>Ilgstošas sociālās aprūpes un sociālās rehabilitācijas institūcija </a:t>
            </a:r>
          </a:p>
          <a:p>
            <a:pPr algn="ctr">
              <a:defRPr/>
            </a:pPr>
            <a:r>
              <a:rPr lang="lv-LV" altLang="lv-LV" sz="900" b="1" dirty="0">
                <a:latin typeface="Verdana" panose="020B0604030504040204" pitchFamily="34" charset="0"/>
              </a:rPr>
              <a:t>Krīzes centrs </a:t>
            </a:r>
            <a:r>
              <a:rPr lang="lv-LV" altLang="lv-LV" sz="900" dirty="0">
                <a:latin typeface="Verdana" panose="020B0604030504040204" pitchFamily="34" charset="0"/>
              </a:rPr>
              <a:t>krīzes situācijā nonākušām personām</a:t>
            </a:r>
          </a:p>
          <a:p>
            <a:pPr algn="ctr">
              <a:defRPr/>
            </a:pPr>
            <a:r>
              <a:rPr lang="lv-LV" altLang="lv-LV" sz="900" b="1" dirty="0">
                <a:latin typeface="Verdana" panose="020B0604030504040204" pitchFamily="34" charset="0"/>
              </a:rPr>
              <a:t>Patversme, nakts patversme </a:t>
            </a:r>
            <a:r>
              <a:rPr lang="lv-LV" altLang="lv-LV" sz="900" dirty="0">
                <a:latin typeface="Verdana" panose="020B0604030504040204" pitchFamily="34" charset="0"/>
              </a:rPr>
              <a:t>personām bez noteiktas dzīvesvietas un krīzes situācijā nonākušām personām</a:t>
            </a:r>
          </a:p>
          <a:p>
            <a:pPr algn="ctr">
              <a:defRPr/>
            </a:pPr>
            <a:endParaRPr lang="lv-LV" altLang="lv-LV" sz="900" dirty="0">
              <a:latin typeface="Verdana" panose="020B0604030504040204" pitchFamily="34" charset="0"/>
            </a:endParaRPr>
          </a:p>
        </p:txBody>
      </p:sp>
      <p:sp>
        <p:nvSpPr>
          <p:cNvPr id="11" name="Rectangle 10">
            <a:extLst>
              <a:ext uri="{FF2B5EF4-FFF2-40B4-BE49-F238E27FC236}">
                <a16:creationId xmlns:a16="http://schemas.microsoft.com/office/drawing/2014/main" id="{59933E1A-74E2-427B-A203-DCAFA1B84C23}"/>
              </a:ext>
            </a:extLst>
          </p:cNvPr>
          <p:cNvSpPr/>
          <p:nvPr/>
        </p:nvSpPr>
        <p:spPr>
          <a:xfrm>
            <a:off x="4605736" y="3011885"/>
            <a:ext cx="1755378" cy="2563471"/>
          </a:xfrm>
          <a:prstGeom prst="rect">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342900">
              <a:defRPr sz="1700">
                <a:solidFill>
                  <a:schemeClr val="tx1"/>
                </a:solidFill>
                <a:latin typeface="Times New Roman" panose="02020603050405020304" pitchFamily="18" charset="0"/>
                <a:ea typeface="MS PGothic" panose="020B0600070205080204" pitchFamily="34" charset="-128"/>
              </a:defRPr>
            </a:lvl1pPr>
            <a:lvl2pPr defTabSz="342900">
              <a:defRPr sz="1700">
                <a:solidFill>
                  <a:schemeClr val="tx1"/>
                </a:solidFill>
                <a:latin typeface="Times New Roman" panose="02020603050405020304" pitchFamily="18" charset="0"/>
                <a:ea typeface="MS PGothic" panose="020B0600070205080204" pitchFamily="34" charset="-128"/>
              </a:defRPr>
            </a:lvl2pPr>
            <a:lvl3pPr defTabSz="342900">
              <a:defRPr sz="1700">
                <a:solidFill>
                  <a:schemeClr val="tx1"/>
                </a:solidFill>
                <a:latin typeface="Times New Roman" panose="02020603050405020304" pitchFamily="18" charset="0"/>
                <a:ea typeface="MS PGothic" panose="020B0600070205080204" pitchFamily="34" charset="-128"/>
              </a:defRPr>
            </a:lvl3pPr>
            <a:lvl4pPr defTabSz="342900">
              <a:defRPr sz="1700">
                <a:solidFill>
                  <a:schemeClr val="tx1"/>
                </a:solidFill>
                <a:latin typeface="Times New Roman" panose="02020603050405020304" pitchFamily="18" charset="0"/>
                <a:ea typeface="MS PGothic" panose="020B0600070205080204" pitchFamily="34" charset="-128"/>
              </a:defRPr>
            </a:lvl4pPr>
            <a:lvl5pPr defTabSz="342900">
              <a:defRPr sz="1700">
                <a:solidFill>
                  <a:schemeClr val="tx1"/>
                </a:solidFill>
                <a:latin typeface="Times New Roman" panose="02020603050405020304" pitchFamily="18" charset="0"/>
                <a:ea typeface="MS PGothic" panose="020B0600070205080204" pitchFamily="34" charset="-128"/>
              </a:defRPr>
            </a:lvl5pPr>
            <a:lvl6pPr marL="23352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7924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2496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7068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defRPr/>
            </a:pPr>
            <a:r>
              <a:rPr lang="lv-LV" altLang="lv-LV" sz="900" b="1" dirty="0">
                <a:latin typeface="Verdana" panose="020B0604030504040204" pitchFamily="34" charset="0"/>
              </a:rPr>
              <a:t>Dienas aprūpes centrs </a:t>
            </a:r>
            <a:r>
              <a:rPr lang="lv-LV" altLang="lv-LV" sz="900" dirty="0">
                <a:latin typeface="Verdana" panose="020B0604030504040204" pitchFamily="34" charset="0"/>
              </a:rPr>
              <a:t>cilvēkiem ar smagiem FT</a:t>
            </a:r>
          </a:p>
          <a:p>
            <a:pPr algn="ctr">
              <a:defRPr/>
            </a:pPr>
            <a:r>
              <a:rPr lang="lv-LV" altLang="lv-LV" sz="900" b="1" dirty="0">
                <a:latin typeface="Verdana" panose="020B0604030504040204" pitchFamily="34" charset="0"/>
              </a:rPr>
              <a:t>Atelpas brīdis </a:t>
            </a:r>
            <a:r>
              <a:rPr lang="lv-LV" altLang="lv-LV" sz="900" dirty="0">
                <a:latin typeface="Verdana" panose="020B0604030504040204" pitchFamily="34" charset="0"/>
              </a:rPr>
              <a:t>bērniem ar invaliditāti, cilvēkiem ar I grupas </a:t>
            </a:r>
            <a:r>
              <a:rPr lang="lv-LV" altLang="lv-LV" sz="1200" dirty="0">
                <a:latin typeface="Verdana" panose="020B0604030504040204" pitchFamily="34" charset="0"/>
              </a:rPr>
              <a:t>invaliditāti</a:t>
            </a:r>
            <a:r>
              <a:rPr lang="lv-LV" altLang="lv-LV" sz="900" dirty="0">
                <a:latin typeface="Verdana" panose="020B0604030504040204" pitchFamily="34" charset="0"/>
              </a:rPr>
              <a:t> un cilvēkiem ar GRT (I, II grupas invaliditāte)</a:t>
            </a:r>
          </a:p>
          <a:p>
            <a:pPr algn="ctr">
              <a:defRPr/>
            </a:pPr>
            <a:r>
              <a:rPr lang="lv-LV" altLang="lv-LV" sz="900" b="1" dirty="0">
                <a:latin typeface="Verdana" panose="020B0604030504040204" pitchFamily="34" charset="0"/>
              </a:rPr>
              <a:t>Specializētās darbnīcas </a:t>
            </a:r>
            <a:r>
              <a:rPr lang="lv-LV" altLang="lv-LV" sz="900" dirty="0">
                <a:latin typeface="Verdana" panose="020B0604030504040204" pitchFamily="34" charset="0"/>
              </a:rPr>
              <a:t>cilvēkiem ar GRT </a:t>
            </a:r>
          </a:p>
          <a:p>
            <a:pPr algn="ctr">
              <a:defRPr/>
            </a:pPr>
            <a:r>
              <a:rPr lang="lv-LV" altLang="lv-LV" sz="900" b="1" dirty="0">
                <a:latin typeface="Verdana" panose="020B0604030504040204" pitchFamily="34" charset="0"/>
              </a:rPr>
              <a:t>Sociālā </a:t>
            </a:r>
            <a:r>
              <a:rPr lang="lv-LV" altLang="lv-LV" sz="900" b="1" dirty="0" err="1">
                <a:latin typeface="Verdana" panose="020B0604030504040204" pitchFamily="34" charset="0"/>
              </a:rPr>
              <a:t>mentora</a:t>
            </a:r>
            <a:r>
              <a:rPr lang="lv-LV" altLang="lv-LV" sz="900" b="1" dirty="0">
                <a:latin typeface="Verdana" panose="020B0604030504040204" pitchFamily="34" charset="0"/>
              </a:rPr>
              <a:t> pakalpojums </a:t>
            </a:r>
            <a:r>
              <a:rPr lang="lv-LV" altLang="lv-LV" sz="900" dirty="0">
                <a:latin typeface="Verdana" panose="020B0604030504040204" pitchFamily="34" charset="0"/>
              </a:rPr>
              <a:t>bērniem ar uzvedības vai atkarības problēmām un jauniešiem </a:t>
            </a:r>
            <a:r>
              <a:rPr lang="lv-LV" altLang="lv-LV" sz="900" dirty="0" err="1">
                <a:latin typeface="Verdana" panose="020B0604030504040204" pitchFamily="34" charset="0"/>
              </a:rPr>
              <a:t>ārpusģimenes</a:t>
            </a:r>
            <a:r>
              <a:rPr lang="lv-LV" altLang="lv-LV" sz="900" dirty="0">
                <a:latin typeface="Verdana" panose="020B0604030504040204" pitchFamily="34" charset="0"/>
              </a:rPr>
              <a:t> aprūpē un pēc tās </a:t>
            </a:r>
          </a:p>
        </p:txBody>
      </p:sp>
      <p:sp>
        <p:nvSpPr>
          <p:cNvPr id="12" name="Rectangle 11">
            <a:extLst>
              <a:ext uri="{FF2B5EF4-FFF2-40B4-BE49-F238E27FC236}">
                <a16:creationId xmlns:a16="http://schemas.microsoft.com/office/drawing/2014/main" id="{C93BCE90-334C-4459-A7AE-D7FDB61B069F}"/>
              </a:ext>
            </a:extLst>
          </p:cNvPr>
          <p:cNvSpPr/>
          <p:nvPr/>
        </p:nvSpPr>
        <p:spPr>
          <a:xfrm>
            <a:off x="6471050" y="3011887"/>
            <a:ext cx="1684707" cy="2563469"/>
          </a:xfrm>
          <a:prstGeom prst="rect">
            <a:avLst/>
          </a:prstGeom>
          <a:solidFill>
            <a:srgbClr val="CBA9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342900">
              <a:defRPr sz="1700">
                <a:solidFill>
                  <a:schemeClr val="tx1"/>
                </a:solidFill>
                <a:latin typeface="Times New Roman" panose="02020603050405020304" pitchFamily="18" charset="0"/>
                <a:ea typeface="MS PGothic" panose="020B0600070205080204" pitchFamily="34" charset="-128"/>
              </a:defRPr>
            </a:lvl1pPr>
            <a:lvl2pPr defTabSz="342900">
              <a:defRPr sz="1700">
                <a:solidFill>
                  <a:schemeClr val="tx1"/>
                </a:solidFill>
                <a:latin typeface="Times New Roman" panose="02020603050405020304" pitchFamily="18" charset="0"/>
                <a:ea typeface="MS PGothic" panose="020B0600070205080204" pitchFamily="34" charset="-128"/>
              </a:defRPr>
            </a:lvl2pPr>
            <a:lvl3pPr defTabSz="342900">
              <a:defRPr sz="1700">
                <a:solidFill>
                  <a:schemeClr val="tx1"/>
                </a:solidFill>
                <a:latin typeface="Times New Roman" panose="02020603050405020304" pitchFamily="18" charset="0"/>
                <a:ea typeface="MS PGothic" panose="020B0600070205080204" pitchFamily="34" charset="-128"/>
              </a:defRPr>
            </a:lvl3pPr>
            <a:lvl4pPr defTabSz="342900">
              <a:defRPr sz="1700">
                <a:solidFill>
                  <a:schemeClr val="tx1"/>
                </a:solidFill>
                <a:latin typeface="Times New Roman" panose="02020603050405020304" pitchFamily="18" charset="0"/>
                <a:ea typeface="MS PGothic" panose="020B0600070205080204" pitchFamily="34" charset="-128"/>
              </a:defRPr>
            </a:lvl4pPr>
            <a:lvl5pPr defTabSz="342900">
              <a:defRPr sz="1700">
                <a:solidFill>
                  <a:schemeClr val="tx1"/>
                </a:solidFill>
                <a:latin typeface="Times New Roman" panose="02020603050405020304" pitchFamily="18" charset="0"/>
                <a:ea typeface="MS PGothic" panose="020B0600070205080204" pitchFamily="34" charset="-128"/>
              </a:defRPr>
            </a:lvl5pPr>
            <a:lvl6pPr marL="23352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7924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2496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7068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defRPr/>
            </a:pPr>
            <a:r>
              <a:rPr lang="lv-LV" altLang="lv-LV" sz="1100" b="1" dirty="0">
                <a:latin typeface="Verdana" panose="020B0604030504040204" pitchFamily="34" charset="0"/>
              </a:rPr>
              <a:t>Ģimenes asistents </a:t>
            </a:r>
            <a:r>
              <a:rPr lang="lv-LV" altLang="lv-LV" sz="1100" dirty="0">
                <a:latin typeface="Verdana" panose="020B0604030504040204" pitchFamily="34" charset="0"/>
              </a:rPr>
              <a:t>ģimenēm ar bērniem, </a:t>
            </a:r>
            <a:r>
              <a:rPr lang="en-US" altLang="lv-LV" sz="1100" dirty="0" err="1">
                <a:latin typeface="Verdana" panose="020B0604030504040204" pitchFamily="34" charset="0"/>
              </a:rPr>
              <a:t>cilvēkiem</a:t>
            </a:r>
            <a:r>
              <a:rPr lang="lv-LV" altLang="lv-LV" sz="1100" dirty="0">
                <a:latin typeface="Verdana" panose="020B0604030504040204" pitchFamily="34" charset="0"/>
              </a:rPr>
              <a:t> ar </a:t>
            </a:r>
            <a:r>
              <a:rPr lang="en-US" altLang="lv-LV" sz="1100" dirty="0">
                <a:latin typeface="Verdana" panose="020B0604030504040204" pitchFamily="34" charset="0"/>
              </a:rPr>
              <a:t>GRT</a:t>
            </a:r>
            <a:r>
              <a:rPr lang="lv-LV" altLang="lv-LV" sz="1100" dirty="0">
                <a:latin typeface="Verdana" panose="020B0604030504040204" pitchFamily="34" charset="0"/>
              </a:rPr>
              <a:t>, pilngadību sasniegušam bārenim un bez vecāku gādības palikušam bērnam pēc </a:t>
            </a:r>
            <a:r>
              <a:rPr lang="lv-LV" altLang="lv-LV" sz="1100" dirty="0" err="1">
                <a:latin typeface="Verdana" panose="020B0604030504040204" pitchFamily="34" charset="0"/>
              </a:rPr>
              <a:t>ārpusģimenes</a:t>
            </a:r>
            <a:r>
              <a:rPr lang="lv-LV" altLang="lv-LV" sz="1100" dirty="0">
                <a:latin typeface="Verdana" panose="020B0604030504040204" pitchFamily="34" charset="0"/>
              </a:rPr>
              <a:t> aprūpes beigšanās</a:t>
            </a:r>
          </a:p>
          <a:p>
            <a:pPr algn="ctr">
              <a:defRPr/>
            </a:pPr>
            <a:endParaRPr lang="lv-LV" altLang="lv-LV" sz="900" dirty="0">
              <a:latin typeface="Verdana" panose="020B0604030504040204" pitchFamily="34" charset="0"/>
            </a:endParaRPr>
          </a:p>
        </p:txBody>
      </p:sp>
      <p:sp>
        <p:nvSpPr>
          <p:cNvPr id="13" name="Rectangle 12">
            <a:extLst>
              <a:ext uri="{FF2B5EF4-FFF2-40B4-BE49-F238E27FC236}">
                <a16:creationId xmlns:a16="http://schemas.microsoft.com/office/drawing/2014/main" id="{0BE118AA-4865-4DCD-93F4-B9E182744551}"/>
              </a:ext>
            </a:extLst>
          </p:cNvPr>
          <p:cNvSpPr/>
          <p:nvPr/>
        </p:nvSpPr>
        <p:spPr>
          <a:xfrm>
            <a:off x="8275949" y="3010117"/>
            <a:ext cx="1661475" cy="256524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342900">
              <a:defRPr sz="1700">
                <a:solidFill>
                  <a:schemeClr val="tx1"/>
                </a:solidFill>
                <a:latin typeface="Times New Roman" panose="02020603050405020304" pitchFamily="18" charset="0"/>
                <a:ea typeface="MS PGothic" panose="020B0600070205080204" pitchFamily="34" charset="-128"/>
              </a:defRPr>
            </a:lvl1pPr>
            <a:lvl2pPr defTabSz="342900">
              <a:defRPr sz="1700">
                <a:solidFill>
                  <a:schemeClr val="tx1"/>
                </a:solidFill>
                <a:latin typeface="Times New Roman" panose="02020603050405020304" pitchFamily="18" charset="0"/>
                <a:ea typeface="MS PGothic" panose="020B0600070205080204" pitchFamily="34" charset="-128"/>
              </a:defRPr>
            </a:lvl2pPr>
            <a:lvl3pPr defTabSz="342900">
              <a:defRPr sz="1700">
                <a:solidFill>
                  <a:schemeClr val="tx1"/>
                </a:solidFill>
                <a:latin typeface="Times New Roman" panose="02020603050405020304" pitchFamily="18" charset="0"/>
                <a:ea typeface="MS PGothic" panose="020B0600070205080204" pitchFamily="34" charset="-128"/>
              </a:defRPr>
            </a:lvl3pPr>
            <a:lvl4pPr defTabSz="342900">
              <a:defRPr sz="1700">
                <a:solidFill>
                  <a:schemeClr val="tx1"/>
                </a:solidFill>
                <a:latin typeface="Times New Roman" panose="02020603050405020304" pitchFamily="18" charset="0"/>
                <a:ea typeface="MS PGothic" panose="020B0600070205080204" pitchFamily="34" charset="-128"/>
              </a:defRPr>
            </a:lvl4pPr>
            <a:lvl5pPr defTabSz="342900">
              <a:defRPr sz="1700">
                <a:solidFill>
                  <a:schemeClr val="tx1"/>
                </a:solidFill>
                <a:latin typeface="Times New Roman" panose="02020603050405020304" pitchFamily="18" charset="0"/>
                <a:ea typeface="MS PGothic" panose="020B0600070205080204" pitchFamily="34" charset="-128"/>
              </a:defRPr>
            </a:lvl5pPr>
            <a:lvl6pPr marL="23352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7924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2496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706813" indent="-49213" defTabSz="3429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defRPr/>
            </a:pPr>
            <a:endParaRPr lang="lv-LV" altLang="lv-LV" sz="900" dirty="0">
              <a:latin typeface="Verdana" panose="020B0604030504040204" pitchFamily="34" charset="0"/>
            </a:endParaRPr>
          </a:p>
          <a:p>
            <a:pPr algn="ctr">
              <a:defRPr/>
            </a:pPr>
            <a:r>
              <a:rPr lang="lv-LV" sz="1100" b="1" dirty="0">
                <a:latin typeface="Verdana" panose="020B0604030504040204" pitchFamily="34" charset="0"/>
              </a:rPr>
              <a:t>Sociālās rehabilitācijas programmas</a:t>
            </a:r>
            <a:r>
              <a:rPr lang="en-US" sz="1100" b="1" dirty="0">
                <a:latin typeface="Verdana" panose="020B0604030504040204" pitchFamily="34" charset="0"/>
              </a:rPr>
              <a:t> </a:t>
            </a:r>
            <a:r>
              <a:rPr lang="lv-LV" sz="1100" dirty="0">
                <a:latin typeface="Verdana" panose="020B0604030504040204" pitchFamily="34" charset="0"/>
              </a:rPr>
              <a:t>sociālās  rehabilitācijas ietvaros bērniem ar uzvedības problēmām vai augstiem to attīstības riskiem </a:t>
            </a:r>
            <a:endParaRPr lang="lv-LV" altLang="lv-LV" sz="1100" dirty="0">
              <a:latin typeface="Verdana" panose="020B0604030504040204" pitchFamily="34" charset="0"/>
            </a:endParaRPr>
          </a:p>
        </p:txBody>
      </p:sp>
      <p:sp>
        <p:nvSpPr>
          <p:cNvPr id="15" name="Rectangle: Rounded Corners 14">
            <a:extLst>
              <a:ext uri="{FF2B5EF4-FFF2-40B4-BE49-F238E27FC236}">
                <a16:creationId xmlns:a16="http://schemas.microsoft.com/office/drawing/2014/main" id="{680CAD9A-6F99-4F10-85EF-EC4F25C21DF2}"/>
              </a:ext>
            </a:extLst>
          </p:cNvPr>
          <p:cNvSpPr/>
          <p:nvPr/>
        </p:nvSpPr>
        <p:spPr>
          <a:xfrm>
            <a:off x="1870435" y="5819971"/>
            <a:ext cx="8639666" cy="533400"/>
          </a:xfrm>
          <a:prstGeom prst="roundRect">
            <a:avLst>
              <a:gd name="adj"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v-LV" altLang="lv-LV" sz="1100" b="1" dirty="0">
                <a:solidFill>
                  <a:srgbClr val="FFFFFF"/>
                </a:solidFill>
                <a:latin typeface="Verdana" panose="020B0604030504040204" pitchFamily="34" charset="0"/>
                <a:ea typeface="MS PGothic" panose="020B0600070205080204" pitchFamily="34" charset="-128"/>
              </a:rPr>
              <a:t>Pašvaldība var nodrošināt sociālos pakalpojumus plašākam personu lokam vai veidot citus sociālos pakalpojumus, </a:t>
            </a:r>
          </a:p>
          <a:p>
            <a:pPr algn="ctr">
              <a:defRPr/>
            </a:pPr>
            <a:r>
              <a:rPr lang="lv-LV" altLang="lv-LV" sz="1100" b="1" dirty="0">
                <a:solidFill>
                  <a:srgbClr val="FFFFFF"/>
                </a:solidFill>
                <a:latin typeface="Verdana" panose="020B0604030504040204" pitchFamily="34" charset="0"/>
                <a:ea typeface="MS PGothic" panose="020B0600070205080204" pitchFamily="34" charset="-128"/>
              </a:rPr>
              <a:t>ja ir nodrošināti minimālā sociālo pakalpojumu groza pakalpojumi </a:t>
            </a:r>
          </a:p>
        </p:txBody>
      </p:sp>
      <p:pic>
        <p:nvPicPr>
          <p:cNvPr id="16" name="Picture 18">
            <a:extLst>
              <a:ext uri="{FF2B5EF4-FFF2-40B4-BE49-F238E27FC236}">
                <a16:creationId xmlns:a16="http://schemas.microsoft.com/office/drawing/2014/main" id="{7BFEEEF6-502A-480F-86FC-886C8BB8F577}"/>
              </a:ext>
            </a:extLst>
          </p:cNvPr>
          <p:cNvPicPr>
            <a:picLocks noChangeAspect="1" noChangeArrowheads="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8833008" y="2684526"/>
            <a:ext cx="450056" cy="31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phic 2" descr="Universal Access">
            <a:extLst>
              <a:ext uri="{FF2B5EF4-FFF2-40B4-BE49-F238E27FC236}">
                <a16:creationId xmlns:a16="http://schemas.microsoft.com/office/drawing/2014/main" id="{BB5B91BD-8EDF-421D-A835-5DE67BDC1117}"/>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60865" y="2611834"/>
            <a:ext cx="645121" cy="482600"/>
          </a:xfrm>
          <a:prstGeom prst="rect">
            <a:avLst/>
          </a:prstGeom>
          <a:noFill/>
          <a:ln>
            <a:noFill/>
          </a:ln>
          <a:effectLst>
            <a:reflection stA="99000" endPos="2000" dist="50800" dir="5400000" sy="-100000" algn="bl" rotWithShape="0"/>
          </a:effectLst>
        </p:spPr>
      </p:pic>
      <p:pic>
        <p:nvPicPr>
          <p:cNvPr id="18" name="Picture 10">
            <a:extLst>
              <a:ext uri="{FF2B5EF4-FFF2-40B4-BE49-F238E27FC236}">
                <a16:creationId xmlns:a16="http://schemas.microsoft.com/office/drawing/2014/main" id="{79D8FBEC-282F-4F7D-8978-CCC7A1D6EC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8992" y="2670769"/>
            <a:ext cx="443590" cy="34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C97F0C35-FC30-4BD3-859A-8D82E58AB12D}"/>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7038367" y="2663458"/>
            <a:ext cx="419777" cy="365660"/>
          </a:xfrm>
          <a:prstGeom prst="rect">
            <a:avLst/>
          </a:prstGeom>
        </p:spPr>
      </p:pic>
    </p:spTree>
    <p:extLst>
      <p:ext uri="{BB962C8B-B14F-4D97-AF65-F5344CB8AC3E}">
        <p14:creationId xmlns:p14="http://schemas.microsoft.com/office/powerpoint/2010/main" val="1365946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36311-D1B9-4A0B-9FC9-493BB768AE4A}"/>
              </a:ext>
            </a:extLst>
          </p:cNvPr>
          <p:cNvSpPr>
            <a:spLocks noGrp="1"/>
          </p:cNvSpPr>
          <p:nvPr>
            <p:ph type="title"/>
          </p:nvPr>
        </p:nvSpPr>
        <p:spPr>
          <a:xfrm>
            <a:off x="3359524" y="414867"/>
            <a:ext cx="6851276" cy="651933"/>
          </a:xfrm>
        </p:spPr>
        <p:txBody>
          <a:bodyPr>
            <a:normAutofit/>
          </a:bodyPr>
          <a:lstStyle/>
          <a:p>
            <a:pPr algn="ctr"/>
            <a:r>
              <a:rPr lang="lv-LV" sz="2600" dirty="0">
                <a:solidFill>
                  <a:schemeClr val="accent5">
                    <a:lumMod val="50000"/>
                  </a:schemeClr>
                </a:solidFill>
              </a:rPr>
              <a:t>Aprūpe mājās</a:t>
            </a:r>
          </a:p>
        </p:txBody>
      </p:sp>
      <p:sp>
        <p:nvSpPr>
          <p:cNvPr id="7" name="Content Placeholder 5">
            <a:extLst>
              <a:ext uri="{FF2B5EF4-FFF2-40B4-BE49-F238E27FC236}">
                <a16:creationId xmlns:a16="http://schemas.microsoft.com/office/drawing/2014/main" id="{4BADA7E3-4E08-418E-93E9-EB0F0F16C4FF}"/>
              </a:ext>
            </a:extLst>
          </p:cNvPr>
          <p:cNvSpPr txBox="1">
            <a:spLocks/>
          </p:cNvSpPr>
          <p:nvPr/>
        </p:nvSpPr>
        <p:spPr>
          <a:xfrm>
            <a:off x="1806804" y="1451729"/>
            <a:ext cx="8748074" cy="4847481"/>
          </a:xfrm>
          <a:prstGeom prst="rect">
            <a:avLst/>
          </a:prstGeom>
          <a:no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Prioritāte – pakalpojuma nodrošināšana  personām ar smagiem funkcionāliem traucējumiem (smagi FT – 3. aprūpes līmenis, ļoti smagi – 4.aprūpes līmenis)</a:t>
            </a:r>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1.,  2. aprūpes līmenis, ja pašvaldībai ir pietiekams finansējums</a:t>
            </a:r>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jānodrošina neatkarīgi no tā ir vai nav apgādnieki</a:t>
            </a:r>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Jānodrošina arī personām, kurām izmaksā īpašas kopšanas pabalstu (no tā var maksāt par pakalpojumu) </a:t>
            </a:r>
            <a:endParaRPr lang="en-US" dirty="0"/>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en-US" dirty="0" err="1"/>
              <a:t>Pašvaldības</a:t>
            </a:r>
            <a:r>
              <a:rPr lang="en-US" dirty="0"/>
              <a:t> </a:t>
            </a:r>
            <a:r>
              <a:rPr lang="en-US" dirty="0" err="1"/>
              <a:t>pabalstu</a:t>
            </a:r>
            <a:r>
              <a:rPr lang="en-US" dirty="0"/>
              <a:t> </a:t>
            </a:r>
            <a:r>
              <a:rPr lang="en-US" dirty="0" err="1"/>
              <a:t>aprūpei</a:t>
            </a:r>
            <a:r>
              <a:rPr lang="en-US" dirty="0"/>
              <a:t> </a:t>
            </a:r>
            <a:r>
              <a:rPr lang="en-US" dirty="0" err="1"/>
              <a:t>nevar</a:t>
            </a:r>
            <a:r>
              <a:rPr lang="en-US" dirty="0"/>
              <a:t> </a:t>
            </a:r>
            <a:r>
              <a:rPr lang="en-US" dirty="0" err="1"/>
              <a:t>uzskatīt</a:t>
            </a:r>
            <a:r>
              <a:rPr lang="en-US" dirty="0"/>
              <a:t> </a:t>
            </a:r>
            <a:r>
              <a:rPr lang="en-US" dirty="0" err="1"/>
              <a:t>kā</a:t>
            </a:r>
            <a:r>
              <a:rPr lang="en-US" dirty="0"/>
              <a:t> </a:t>
            </a:r>
            <a:r>
              <a:rPr lang="en-US" dirty="0" err="1"/>
              <a:t>nodrošinātu</a:t>
            </a:r>
            <a:r>
              <a:rPr lang="en-US" dirty="0"/>
              <a:t> </a:t>
            </a:r>
            <a:r>
              <a:rPr lang="en-US" dirty="0" err="1"/>
              <a:t>pakalpojumu</a:t>
            </a:r>
            <a:endParaRPr lang="en-US" dirty="0"/>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en-US" dirty="0" err="1"/>
              <a:t>Pakalpojuma</a:t>
            </a:r>
            <a:r>
              <a:rPr lang="en-US" dirty="0"/>
              <a:t> </a:t>
            </a:r>
            <a:r>
              <a:rPr lang="lv-LV" dirty="0"/>
              <a:t>saturs (veicamie darbi)</a:t>
            </a:r>
            <a:r>
              <a:rPr lang="en-US" dirty="0"/>
              <a:t>, </a:t>
            </a:r>
            <a:r>
              <a:rPr lang="en-US" dirty="0" err="1"/>
              <a:t>apjoms</a:t>
            </a:r>
            <a:r>
              <a:rPr lang="en-US" dirty="0"/>
              <a:t> un </a:t>
            </a:r>
            <a:r>
              <a:rPr lang="en-US" dirty="0" err="1"/>
              <a:t>intensitāte</a:t>
            </a:r>
            <a:r>
              <a:rPr lang="lv-LV" dirty="0"/>
              <a:t> (</a:t>
            </a:r>
            <a:r>
              <a:rPr lang="en-US" dirty="0" err="1"/>
              <a:t>prioritizējama</a:t>
            </a:r>
            <a:r>
              <a:rPr lang="en-US" dirty="0"/>
              <a:t> </a:t>
            </a:r>
            <a:r>
              <a:rPr lang="en-US" dirty="0" err="1"/>
              <a:t>kontaktaprūpe</a:t>
            </a:r>
            <a:r>
              <a:rPr lang="en-US" dirty="0"/>
              <a:t> un </a:t>
            </a:r>
            <a:r>
              <a:rPr lang="en-US" dirty="0" err="1"/>
              <a:t>integrēts</a:t>
            </a:r>
            <a:r>
              <a:rPr lang="en-US" dirty="0"/>
              <a:t> </a:t>
            </a:r>
            <a:r>
              <a:rPr lang="en-US" dirty="0" err="1"/>
              <a:t>pakalpojums</a:t>
            </a:r>
            <a:r>
              <a:rPr lang="lv-LV" dirty="0"/>
              <a:t>; </a:t>
            </a:r>
            <a:r>
              <a:rPr lang="en-US" dirty="0" err="1"/>
              <a:t>kombinācija</a:t>
            </a:r>
            <a:r>
              <a:rPr lang="en-US" dirty="0"/>
              <a:t> </a:t>
            </a:r>
            <a:r>
              <a:rPr lang="en-US" dirty="0" err="1"/>
              <a:t>ar</a:t>
            </a:r>
            <a:r>
              <a:rPr lang="en-US" dirty="0"/>
              <a:t> </a:t>
            </a:r>
            <a:r>
              <a:rPr lang="en-US" dirty="0" err="1"/>
              <a:t>Drošības</a:t>
            </a:r>
            <a:r>
              <a:rPr lang="en-US" dirty="0"/>
              <a:t> </a:t>
            </a:r>
            <a:r>
              <a:rPr lang="en-US" dirty="0" err="1"/>
              <a:t>pogu</a:t>
            </a:r>
            <a:r>
              <a:rPr lang="lv-LV" dirty="0"/>
              <a:t>)</a:t>
            </a:r>
            <a:endParaRPr lang="en-US" dirty="0"/>
          </a:p>
        </p:txBody>
      </p:sp>
    </p:spTree>
    <p:extLst>
      <p:ext uri="{BB962C8B-B14F-4D97-AF65-F5344CB8AC3E}">
        <p14:creationId xmlns:p14="http://schemas.microsoft.com/office/powerpoint/2010/main" val="3718512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43A36-E050-683E-8484-C1F0F54C9B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A3BF8-6B21-4B92-58CC-681E951D1C85}"/>
              </a:ext>
            </a:extLst>
          </p:cNvPr>
          <p:cNvSpPr>
            <a:spLocks noGrp="1"/>
          </p:cNvSpPr>
          <p:nvPr>
            <p:ph type="title"/>
          </p:nvPr>
        </p:nvSpPr>
        <p:spPr>
          <a:xfrm>
            <a:off x="3359524" y="414867"/>
            <a:ext cx="6851276" cy="651933"/>
          </a:xfrm>
        </p:spPr>
        <p:txBody>
          <a:bodyPr>
            <a:normAutofit fontScale="90000"/>
          </a:bodyPr>
          <a:lstStyle/>
          <a:p>
            <a:pPr algn="ctr"/>
            <a:r>
              <a:rPr lang="lv-LV" sz="2600" dirty="0">
                <a:solidFill>
                  <a:schemeClr val="accent5">
                    <a:lumMod val="50000"/>
                  </a:schemeClr>
                </a:solidFill>
              </a:rPr>
              <a:t>Grupu mājas (dzīvokļa)  pakalpojums</a:t>
            </a:r>
          </a:p>
        </p:txBody>
      </p:sp>
      <p:sp>
        <p:nvSpPr>
          <p:cNvPr id="7" name="Content Placeholder 5">
            <a:extLst>
              <a:ext uri="{FF2B5EF4-FFF2-40B4-BE49-F238E27FC236}">
                <a16:creationId xmlns:a16="http://schemas.microsoft.com/office/drawing/2014/main" id="{BBC96C8B-8625-E739-37AB-AF7DCAFCAAE5}"/>
              </a:ext>
            </a:extLst>
          </p:cNvPr>
          <p:cNvSpPr txBox="1">
            <a:spLocks/>
          </p:cNvSpPr>
          <p:nvPr/>
        </p:nvSpPr>
        <p:spPr>
          <a:xfrm>
            <a:off x="1806804" y="1451729"/>
            <a:ext cx="8748074" cy="4173450"/>
          </a:xfrm>
          <a:prstGeom prst="rect">
            <a:avLst/>
          </a:prstGeom>
          <a:no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Pakalpojumu nodrošina personām ar GRT (1.-4. aprūpes līmenis, invaliditātes esamība nav noteicošais)</a:t>
            </a:r>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Personu izvērtē ar MK 02.04.2019. noteikumu Nr. 138 "Noteikumi par sociālo pakalpojumu saņemšanu" 3.pielikumu </a:t>
            </a:r>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Nodrošina savā pašvaldībā vai pērk pakalpojumu no sniedzēja citas pašvaldības teritorijā (atbildība par turpmāko atbalstu paliek lēmuma pieņēmējai pašvaldībai)  </a:t>
            </a:r>
            <a:endParaRPr lang="en-US" dirty="0"/>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en-US" dirty="0" err="1"/>
              <a:t>Klienta</a:t>
            </a:r>
            <a:r>
              <a:rPr lang="en-US" dirty="0"/>
              <a:t> </a:t>
            </a:r>
            <a:r>
              <a:rPr lang="en-US" dirty="0" err="1"/>
              <a:t>maksājums</a:t>
            </a:r>
            <a:r>
              <a:rPr lang="en-US" dirty="0"/>
              <a:t> </a:t>
            </a:r>
            <a:r>
              <a:rPr lang="lv-LV" dirty="0"/>
              <a:t>par telpu izmantošanu un komunikācijām (</a:t>
            </a:r>
            <a:r>
              <a:rPr lang="en-US" dirty="0"/>
              <a:t>GM </a:t>
            </a:r>
            <a:r>
              <a:rPr lang="en-US" dirty="0" err="1"/>
              <a:t>personāls</a:t>
            </a:r>
            <a:r>
              <a:rPr lang="en-US" dirty="0"/>
              <a:t> (ja 3. – 4. aprūpes </a:t>
            </a:r>
            <a:r>
              <a:rPr lang="en-US" dirty="0" err="1"/>
              <a:t>līmenis</a:t>
            </a:r>
            <a:r>
              <a:rPr lang="lv-LV" dirty="0"/>
              <a:t>, nepieciešams aprūpes personāls</a:t>
            </a:r>
            <a:r>
              <a:rPr lang="en-US" dirty="0"/>
              <a:t>)</a:t>
            </a:r>
            <a:r>
              <a:rPr lang="lv-LV" dirty="0"/>
              <a:t> tiek apmaksāts no pašvaldības budžeta)</a:t>
            </a:r>
            <a:r>
              <a:rPr lang="lv-LV" dirty="0">
                <a:solidFill>
                  <a:schemeClr val="tx2"/>
                </a:solidFill>
              </a:rPr>
              <a:t>  </a:t>
            </a:r>
          </a:p>
          <a:p>
            <a:pPr marL="457200" indent="-457200" eaLnBrk="0" fontAlgn="base" hangingPunct="0">
              <a:spcBef>
                <a:spcPct val="0"/>
              </a:spcBef>
              <a:spcAft>
                <a:spcPts val="1800"/>
              </a:spcAft>
              <a:buClr>
                <a:schemeClr val="tx1"/>
              </a:buClr>
              <a:buFont typeface="Wingdings" panose="05000000000000000000" pitchFamily="2" charset="2"/>
              <a:buChar char="Ø"/>
            </a:pPr>
            <a:endParaRPr lang="en-US" sz="2800" dirty="0">
              <a:solidFill>
                <a:schemeClr val="accent5">
                  <a:lumMod val="50000"/>
                </a:schemeClr>
              </a:solidFill>
            </a:endParaRPr>
          </a:p>
        </p:txBody>
      </p:sp>
    </p:spTree>
    <p:extLst>
      <p:ext uri="{BB962C8B-B14F-4D97-AF65-F5344CB8AC3E}">
        <p14:creationId xmlns:p14="http://schemas.microsoft.com/office/powerpoint/2010/main" val="976341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AC390-318F-62C6-2A1F-FD7A15248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11CAE8-99CB-7EAF-2AF3-2D98E9A65F4C}"/>
              </a:ext>
            </a:extLst>
          </p:cNvPr>
          <p:cNvSpPr>
            <a:spLocks noGrp="1"/>
          </p:cNvSpPr>
          <p:nvPr>
            <p:ph type="title"/>
          </p:nvPr>
        </p:nvSpPr>
        <p:spPr>
          <a:xfrm>
            <a:off x="3359524" y="414867"/>
            <a:ext cx="6851276" cy="651933"/>
          </a:xfrm>
        </p:spPr>
        <p:txBody>
          <a:bodyPr>
            <a:normAutofit fontScale="90000"/>
          </a:bodyPr>
          <a:lstStyle/>
          <a:p>
            <a:pPr algn="ctr"/>
            <a:r>
              <a:rPr lang="lv-LV" sz="2600" dirty="0">
                <a:solidFill>
                  <a:schemeClr val="accent5">
                    <a:lumMod val="50000"/>
                  </a:schemeClr>
                </a:solidFill>
              </a:rPr>
              <a:t>Specializētās darbnīcas pakalpojums</a:t>
            </a:r>
          </a:p>
        </p:txBody>
      </p:sp>
      <p:sp>
        <p:nvSpPr>
          <p:cNvPr id="7" name="Content Placeholder 5">
            <a:extLst>
              <a:ext uri="{FF2B5EF4-FFF2-40B4-BE49-F238E27FC236}">
                <a16:creationId xmlns:a16="http://schemas.microsoft.com/office/drawing/2014/main" id="{15A12C76-F6E3-DE44-A3BB-8EEFCDC2C18C}"/>
              </a:ext>
            </a:extLst>
          </p:cNvPr>
          <p:cNvSpPr txBox="1">
            <a:spLocks/>
          </p:cNvSpPr>
          <p:nvPr/>
        </p:nvSpPr>
        <p:spPr>
          <a:xfrm>
            <a:off x="1806804" y="1451728"/>
            <a:ext cx="8748074" cy="3277820"/>
          </a:xfrm>
          <a:prstGeom prst="rect">
            <a:avLst/>
          </a:prstGeom>
          <a:no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Pakalpojumu nodrošina personām ar GRT (1.-4. aprūpes līmenis, invaliditātes esamība nav noteicošais</a:t>
            </a:r>
            <a:r>
              <a:rPr lang="en-US" dirty="0"/>
              <a:t>, </a:t>
            </a:r>
            <a:r>
              <a:rPr lang="en-US" dirty="0" err="1"/>
              <a:t>noteicošais</a:t>
            </a:r>
            <a:r>
              <a:rPr lang="en-US" dirty="0"/>
              <a:t> </a:t>
            </a:r>
            <a:r>
              <a:rPr lang="en-US" dirty="0" err="1"/>
              <a:t>ir</a:t>
            </a:r>
            <a:r>
              <a:rPr lang="en-US" dirty="0"/>
              <a:t> </a:t>
            </a:r>
            <a:r>
              <a:rPr lang="en-US" dirty="0" err="1"/>
              <a:t>pakalpojuma</a:t>
            </a:r>
            <a:r>
              <a:rPr lang="en-US" dirty="0"/>
              <a:t> </a:t>
            </a:r>
            <a:r>
              <a:rPr lang="en-US" dirty="0" err="1"/>
              <a:t>saņemšanai</a:t>
            </a:r>
            <a:r>
              <a:rPr lang="lv-LV" dirty="0"/>
              <a:t> izvirzītais </a:t>
            </a:r>
            <a:r>
              <a:rPr lang="en-US" dirty="0" err="1"/>
              <a:t>mērķis</a:t>
            </a:r>
            <a:r>
              <a:rPr lang="lv-LV" dirty="0"/>
              <a:t>)</a:t>
            </a:r>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Personu izvērtē ar MK 02.04.2019. noteikumu Nr. 138 "Noteikumi par sociālo pakalpojumu saņemšanu" 3.pielikumu </a:t>
            </a:r>
            <a:endParaRPr lang="en-US" dirty="0"/>
          </a:p>
          <a:p>
            <a:pPr algn="just" eaLnBrk="0" fontAlgn="base" hangingPunct="0">
              <a:spcBef>
                <a:spcPct val="0"/>
              </a:spcBef>
              <a:spcAft>
                <a:spcPts val="1800"/>
              </a:spcAft>
              <a:buClr>
                <a:schemeClr val="tx1"/>
              </a:buClr>
            </a:pPr>
            <a:endParaRPr lang="lv-LV" dirty="0"/>
          </a:p>
          <a:p>
            <a:pPr algn="just" eaLnBrk="0" fontAlgn="base" hangingPunct="0">
              <a:spcBef>
                <a:spcPct val="0"/>
              </a:spcBef>
              <a:spcAft>
                <a:spcPts val="1800"/>
              </a:spcAft>
              <a:buClr>
                <a:schemeClr val="tx1"/>
              </a:buClr>
            </a:pPr>
            <a:r>
              <a:rPr lang="en-US" dirty="0"/>
              <a:t>Vai </a:t>
            </a:r>
            <a:r>
              <a:rPr lang="en-US" dirty="0" err="1"/>
              <a:t>klients</a:t>
            </a:r>
            <a:r>
              <a:rPr lang="en-US" dirty="0"/>
              <a:t> </a:t>
            </a:r>
            <a:r>
              <a:rPr lang="en-US" dirty="0" err="1"/>
              <a:t>saņem</a:t>
            </a:r>
            <a:r>
              <a:rPr lang="en-US" dirty="0"/>
              <a:t> </a:t>
            </a:r>
            <a:r>
              <a:rPr lang="en-US" dirty="0" err="1"/>
              <a:t>tikai</a:t>
            </a:r>
            <a:r>
              <a:rPr lang="en-US" dirty="0"/>
              <a:t> </a:t>
            </a:r>
            <a:r>
              <a:rPr lang="lv-LV" dirty="0"/>
              <a:t>darbnīcas</a:t>
            </a:r>
            <a:r>
              <a:rPr lang="en-US" dirty="0"/>
              <a:t> </a:t>
            </a:r>
            <a:r>
              <a:rPr lang="en-US" dirty="0" err="1"/>
              <a:t>pakalpojumu</a:t>
            </a:r>
            <a:r>
              <a:rPr lang="lv-LV" dirty="0"/>
              <a:t>, vai i</a:t>
            </a:r>
            <a:r>
              <a:rPr lang="en-US" dirty="0"/>
              <a:t>r </a:t>
            </a:r>
            <a:r>
              <a:rPr lang="en-US" dirty="0" err="1"/>
              <a:t>kompleksa</a:t>
            </a:r>
            <a:r>
              <a:rPr lang="en-US" dirty="0"/>
              <a:t> </a:t>
            </a:r>
            <a:r>
              <a:rPr lang="en-US" dirty="0" err="1"/>
              <a:t>pakalpojuma</a:t>
            </a:r>
            <a:r>
              <a:rPr lang="en-US" dirty="0"/>
              <a:t> </a:t>
            </a:r>
            <a:r>
              <a:rPr lang="en-US" dirty="0" err="1"/>
              <a:t>sastāvdaļa</a:t>
            </a:r>
            <a:r>
              <a:rPr lang="en-US" dirty="0"/>
              <a:t>, </a:t>
            </a:r>
            <a:r>
              <a:rPr lang="en-US" dirty="0" err="1"/>
              <a:t>piem</a:t>
            </a:r>
            <a:r>
              <a:rPr lang="en-US" dirty="0"/>
              <a:t>.</a:t>
            </a:r>
            <a:r>
              <a:rPr lang="lv-LV" dirty="0"/>
              <a:t>,</a:t>
            </a:r>
            <a:r>
              <a:rPr lang="en-US" dirty="0"/>
              <a:t> </a:t>
            </a:r>
            <a:r>
              <a:rPr lang="en-US" dirty="0" err="1"/>
              <a:t>DAC+spec</a:t>
            </a:r>
            <a:r>
              <a:rPr lang="en-US" dirty="0"/>
              <a:t>. </a:t>
            </a:r>
            <a:r>
              <a:rPr lang="en-US" dirty="0" err="1"/>
              <a:t>darbn</a:t>
            </a:r>
            <a:r>
              <a:rPr lang="en-US" dirty="0"/>
              <a:t>., </a:t>
            </a:r>
            <a:r>
              <a:rPr lang="en-US" dirty="0" err="1"/>
              <a:t>kā</a:t>
            </a:r>
            <a:r>
              <a:rPr lang="lv-LV" dirty="0" err="1"/>
              <a:t>ds</a:t>
            </a:r>
            <a:r>
              <a:rPr lang="lv-LV" dirty="0"/>
              <a:t> </a:t>
            </a:r>
            <a:r>
              <a:rPr lang="lv-LV" dirty="0" err="1"/>
              <a:t>mēŗķis</a:t>
            </a:r>
            <a:r>
              <a:rPr lang="lv-LV" dirty="0"/>
              <a:t> </a:t>
            </a:r>
            <a:r>
              <a:rPr lang="en-US" dirty="0"/>
              <a:t> </a:t>
            </a:r>
            <a:r>
              <a:rPr lang="en-US" dirty="0" err="1"/>
              <a:t>noteikts</a:t>
            </a:r>
            <a:r>
              <a:rPr lang="en-US" dirty="0"/>
              <a:t> aprūpes/</a:t>
            </a:r>
            <a:r>
              <a:rPr lang="en-US" dirty="0" err="1"/>
              <a:t>rehabilitācijas</a:t>
            </a:r>
            <a:r>
              <a:rPr lang="en-US" dirty="0"/>
              <a:t>/</a:t>
            </a:r>
            <a:r>
              <a:rPr lang="en-US" dirty="0" err="1"/>
              <a:t>atbalsta</a:t>
            </a:r>
            <a:r>
              <a:rPr lang="en-US" dirty="0"/>
              <a:t> </a:t>
            </a:r>
            <a:r>
              <a:rPr lang="en-US" dirty="0" err="1"/>
              <a:t>plānā</a:t>
            </a:r>
            <a:endParaRPr lang="lv-LV" dirty="0"/>
          </a:p>
        </p:txBody>
      </p:sp>
    </p:spTree>
    <p:extLst>
      <p:ext uri="{BB962C8B-B14F-4D97-AF65-F5344CB8AC3E}">
        <p14:creationId xmlns:p14="http://schemas.microsoft.com/office/powerpoint/2010/main" val="2768178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3A792-1B44-C533-6F88-EA9F209D73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EAF88-82D4-E152-AA3D-27BAFCEB2438}"/>
              </a:ext>
            </a:extLst>
          </p:cNvPr>
          <p:cNvSpPr>
            <a:spLocks noGrp="1"/>
          </p:cNvSpPr>
          <p:nvPr>
            <p:ph type="title"/>
          </p:nvPr>
        </p:nvSpPr>
        <p:spPr>
          <a:xfrm>
            <a:off x="3359524" y="414867"/>
            <a:ext cx="6851276" cy="651933"/>
          </a:xfrm>
        </p:spPr>
        <p:txBody>
          <a:bodyPr>
            <a:normAutofit/>
          </a:bodyPr>
          <a:lstStyle/>
          <a:p>
            <a:pPr algn="ctr"/>
            <a:r>
              <a:rPr lang="lv-LV" sz="2600" dirty="0">
                <a:solidFill>
                  <a:schemeClr val="accent5">
                    <a:lumMod val="50000"/>
                  </a:schemeClr>
                </a:solidFill>
              </a:rPr>
              <a:t>Naktspatversmes pakalpojums</a:t>
            </a:r>
          </a:p>
        </p:txBody>
      </p:sp>
      <p:sp>
        <p:nvSpPr>
          <p:cNvPr id="7" name="Content Placeholder 5">
            <a:extLst>
              <a:ext uri="{FF2B5EF4-FFF2-40B4-BE49-F238E27FC236}">
                <a16:creationId xmlns:a16="http://schemas.microsoft.com/office/drawing/2014/main" id="{F5427619-5DF5-274F-5836-80CC3C27FE9B}"/>
              </a:ext>
            </a:extLst>
          </p:cNvPr>
          <p:cNvSpPr txBox="1">
            <a:spLocks/>
          </p:cNvSpPr>
          <p:nvPr/>
        </p:nvSpPr>
        <p:spPr>
          <a:xfrm>
            <a:off x="1806804" y="1451729"/>
            <a:ext cx="8748074" cy="3600986"/>
          </a:xfrm>
          <a:prstGeom prst="rect">
            <a:avLst/>
          </a:prstGeom>
          <a:no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Persona vēršas </a:t>
            </a:r>
            <a:r>
              <a:rPr lang="en-US" dirty="0" err="1"/>
              <a:t>tieši</a:t>
            </a:r>
            <a:r>
              <a:rPr lang="en-US" dirty="0"/>
              <a:t> </a:t>
            </a:r>
            <a:r>
              <a:rPr lang="lv-LV" dirty="0"/>
              <a:t>pie pakalpojuma sniedzēja</a:t>
            </a:r>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Saistošajos noteikumos nosaka pakalpojuma samaksas kārtību (</a:t>
            </a:r>
            <a:r>
              <a:rPr lang="en-US" i="1" dirty="0" err="1"/>
              <a:t>ņemot</a:t>
            </a:r>
            <a:r>
              <a:rPr lang="en-US" i="1" dirty="0"/>
              <a:t> </a:t>
            </a:r>
            <a:r>
              <a:rPr lang="en-US" i="1" dirty="0" err="1"/>
              <a:t>vērā</a:t>
            </a:r>
            <a:r>
              <a:rPr lang="en-US" i="1" dirty="0"/>
              <a:t>, ka </a:t>
            </a:r>
            <a:r>
              <a:rPr lang="en-US" i="1" dirty="0" err="1"/>
              <a:t>tas</a:t>
            </a:r>
            <a:r>
              <a:rPr lang="en-US" i="1" dirty="0"/>
              <a:t> </a:t>
            </a:r>
            <a:r>
              <a:rPr lang="en-US" i="1" dirty="0" err="1"/>
              <a:t>ir</a:t>
            </a:r>
            <a:r>
              <a:rPr lang="en-US" i="1" dirty="0"/>
              <a:t> </a:t>
            </a:r>
            <a:r>
              <a:rPr lang="en-US" i="1" dirty="0" err="1"/>
              <a:t>zemsliekšņa</a:t>
            </a:r>
            <a:r>
              <a:rPr lang="en-US" i="1" dirty="0"/>
              <a:t> </a:t>
            </a:r>
            <a:r>
              <a:rPr lang="en-US" i="1" dirty="0" err="1"/>
              <a:t>pakalpojums</a:t>
            </a:r>
            <a:r>
              <a:rPr lang="en-US" i="1" dirty="0"/>
              <a:t>, tam </a:t>
            </a:r>
            <a:r>
              <a:rPr lang="en-US" i="1" dirty="0" err="1"/>
              <a:t>ir</a:t>
            </a:r>
            <a:r>
              <a:rPr lang="en-US" i="1" dirty="0"/>
              <a:t> </a:t>
            </a:r>
            <a:r>
              <a:rPr lang="en-US" i="1" dirty="0" err="1"/>
              <a:t>jābūt</a:t>
            </a:r>
            <a:r>
              <a:rPr lang="en-US" i="1" dirty="0"/>
              <a:t> </a:t>
            </a:r>
            <a:r>
              <a:rPr lang="en-US" i="1" dirty="0" err="1"/>
              <a:t>pieejamam</a:t>
            </a:r>
            <a:r>
              <a:rPr lang="en-US" i="1" dirty="0"/>
              <a:t> </a:t>
            </a:r>
            <a:r>
              <a:rPr lang="en-US" i="1" dirty="0" err="1"/>
              <a:t>visiem</a:t>
            </a:r>
            <a:r>
              <a:rPr lang="en-US" i="1" dirty="0"/>
              <a:t>, </a:t>
            </a:r>
            <a:r>
              <a:rPr lang="en-US" i="1" dirty="0" err="1"/>
              <a:t>kuriem</a:t>
            </a:r>
            <a:r>
              <a:rPr lang="en-US" i="1" dirty="0"/>
              <a:t> </a:t>
            </a:r>
            <a:r>
              <a:rPr lang="en-US" i="1" dirty="0" err="1"/>
              <a:t>tas</a:t>
            </a:r>
            <a:r>
              <a:rPr lang="en-US" i="1" dirty="0"/>
              <a:t> </a:t>
            </a:r>
            <a:r>
              <a:rPr lang="en-US" i="1" dirty="0" err="1"/>
              <a:t>nepieciešams</a:t>
            </a:r>
            <a:r>
              <a:rPr lang="lv-LV" i="1" dirty="0"/>
              <a:t>. Tomēr, </a:t>
            </a:r>
            <a:r>
              <a:rPr lang="en-US" i="1" dirty="0" err="1"/>
              <a:t>izvērtējot</a:t>
            </a:r>
            <a:r>
              <a:rPr lang="en-US" i="1" dirty="0"/>
              <a:t> no </a:t>
            </a:r>
            <a:r>
              <a:rPr lang="en-US" i="1" dirty="0" err="1"/>
              <a:t>lietderības</a:t>
            </a:r>
            <a:r>
              <a:rPr lang="en-US" i="1" dirty="0"/>
              <a:t> </a:t>
            </a:r>
            <a:r>
              <a:rPr lang="en-US" i="1" dirty="0" err="1"/>
              <a:t>viedokļa</a:t>
            </a:r>
            <a:r>
              <a:rPr lang="lv-LV" i="1" dirty="0"/>
              <a:t>, var paredzēt </a:t>
            </a:r>
            <a:r>
              <a:rPr lang="en-US" i="1" dirty="0" err="1"/>
              <a:t>iespēj</a:t>
            </a:r>
            <a:r>
              <a:rPr lang="lv-LV" i="1" dirty="0"/>
              <a:t>u</a:t>
            </a:r>
            <a:r>
              <a:rPr lang="en-US" i="1" dirty="0"/>
              <a:t> </a:t>
            </a:r>
            <a:r>
              <a:rPr lang="en-US" i="1" dirty="0" err="1"/>
              <a:t>iekasēt</a:t>
            </a:r>
            <a:r>
              <a:rPr lang="en-US" i="1" dirty="0"/>
              <a:t> </a:t>
            </a:r>
            <a:r>
              <a:rPr lang="en-US" i="1" dirty="0" err="1"/>
              <a:t>samaksu</a:t>
            </a:r>
            <a:r>
              <a:rPr lang="lv-LV" i="1" dirty="0"/>
              <a:t>, ja saņem pakalpojumu ilgstoši</a:t>
            </a:r>
            <a:r>
              <a:rPr lang="lv-LV" dirty="0"/>
              <a:t>) </a:t>
            </a:r>
          </a:p>
          <a:p>
            <a:pPr marL="457200" indent="-457200" algn="just" eaLnBrk="0" fontAlgn="base" hangingPunct="0">
              <a:spcBef>
                <a:spcPct val="0"/>
              </a:spcBef>
              <a:spcAft>
                <a:spcPts val="1800"/>
              </a:spcAft>
              <a:buClr>
                <a:schemeClr val="tx1"/>
              </a:buClr>
              <a:buFont typeface="Wingdings" panose="05000000000000000000" pitchFamily="2" charset="2"/>
              <a:buChar char="Ø"/>
            </a:pPr>
            <a:r>
              <a:rPr lang="lv-LV" dirty="0"/>
              <a:t>Ja pašvaldībai nav līguma ar pakalpojuma sniedzēju - pakalpojuma apmaksa pēc fakta</a:t>
            </a:r>
            <a:r>
              <a:rPr lang="en-US" dirty="0"/>
              <a:t> </a:t>
            </a:r>
            <a:r>
              <a:rPr lang="lv-LV" dirty="0"/>
              <a:t>(</a:t>
            </a:r>
            <a:r>
              <a:rPr lang="en-US" i="1" dirty="0"/>
              <a:t>par </a:t>
            </a:r>
            <a:r>
              <a:rPr lang="en-US" i="1" dirty="0" err="1"/>
              <a:t>klientiem</a:t>
            </a:r>
            <a:r>
              <a:rPr lang="en-US" i="1" dirty="0"/>
              <a:t>, </a:t>
            </a:r>
            <a:r>
              <a:rPr lang="en-US" i="1" dirty="0" err="1"/>
              <a:t>kuri</a:t>
            </a:r>
            <a:r>
              <a:rPr lang="en-US" i="1" dirty="0"/>
              <a:t> nav </a:t>
            </a:r>
            <a:r>
              <a:rPr lang="en-US" i="1" dirty="0" err="1"/>
              <a:t>attiecīgās</a:t>
            </a:r>
            <a:r>
              <a:rPr lang="en-US" i="1" dirty="0"/>
              <a:t> </a:t>
            </a:r>
            <a:r>
              <a:rPr lang="en-US" i="1" dirty="0" err="1"/>
              <a:t>pašvaldības</a:t>
            </a:r>
            <a:r>
              <a:rPr lang="en-US" i="1" dirty="0"/>
              <a:t> </a:t>
            </a:r>
            <a:r>
              <a:rPr lang="en-US" i="1" dirty="0" err="1"/>
              <a:t>iedzīvotāji</a:t>
            </a:r>
            <a:r>
              <a:rPr lang="en-US" i="1" dirty="0"/>
              <a:t>, </a:t>
            </a:r>
            <a:r>
              <a:rPr lang="lv-LV" i="1" dirty="0"/>
              <a:t>tie būs </a:t>
            </a:r>
            <a:r>
              <a:rPr lang="en-US" i="1" dirty="0" err="1"/>
              <a:t>pašvaldību</a:t>
            </a:r>
            <a:r>
              <a:rPr lang="en-US" i="1" dirty="0"/>
              <a:t> </a:t>
            </a:r>
            <a:r>
              <a:rPr lang="en-US" i="1" dirty="0" err="1"/>
              <a:t>savstarpējie</a:t>
            </a:r>
            <a:r>
              <a:rPr lang="en-US" i="1" dirty="0"/>
              <a:t> </a:t>
            </a:r>
            <a:r>
              <a:rPr lang="en-US" i="1" dirty="0" err="1"/>
              <a:t>norēķini</a:t>
            </a:r>
            <a:r>
              <a:rPr lang="lv-LV" i="1" dirty="0"/>
              <a:t> (ja vien nav ārzemnieks)</a:t>
            </a:r>
            <a:r>
              <a:rPr lang="en-US" i="1" dirty="0"/>
              <a:t>, ja </a:t>
            </a:r>
            <a:r>
              <a:rPr lang="en-US" i="1" dirty="0" err="1"/>
              <a:t>tiešām</a:t>
            </a:r>
            <a:r>
              <a:rPr lang="en-US" i="1" dirty="0"/>
              <a:t> var </a:t>
            </a:r>
            <a:r>
              <a:rPr lang="en-US" i="1" dirty="0" err="1"/>
              <a:t>pierādīt</a:t>
            </a:r>
            <a:r>
              <a:rPr lang="en-US" i="1" dirty="0"/>
              <a:t> </a:t>
            </a:r>
            <a:r>
              <a:rPr lang="lv-LV" i="1" dirty="0"/>
              <a:t>deklarēto </a:t>
            </a:r>
            <a:r>
              <a:rPr lang="en-US" i="1" dirty="0" err="1"/>
              <a:t>dzīvesvietu</a:t>
            </a:r>
            <a:r>
              <a:rPr lang="lv-LV" dirty="0"/>
              <a:t>) </a:t>
            </a:r>
            <a:endParaRPr lang="en-US" dirty="0"/>
          </a:p>
        </p:txBody>
      </p:sp>
    </p:spTree>
    <p:extLst>
      <p:ext uri="{BB962C8B-B14F-4D97-AF65-F5344CB8AC3E}">
        <p14:creationId xmlns:p14="http://schemas.microsoft.com/office/powerpoint/2010/main" val="1056444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ChangeArrowheads="1"/>
          </p:cNvSpPr>
          <p:nvPr/>
        </p:nvSpPr>
        <p:spPr bwMode="auto">
          <a:xfrm>
            <a:off x="3905255" y="4391027"/>
            <a:ext cx="460851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r>
              <a:rPr lang="lv-LV" altLang="lv-LV" sz="1600" dirty="0">
                <a:solidFill>
                  <a:srgbClr val="005927"/>
                </a:solidFill>
                <a:latin typeface="+mj-lt"/>
                <a:cs typeface="Tahoma" panose="020B0604030504040204" pitchFamily="34" charset="0"/>
                <a:hlinkClick r:id="rId2"/>
              </a:rPr>
              <a:t>www.lm.gov.lv</a:t>
            </a:r>
            <a:endParaRPr lang="lv-LV" altLang="lv-LV" sz="1600" dirty="0">
              <a:solidFill>
                <a:srgbClr val="005927"/>
              </a:solidFill>
              <a:latin typeface="+mj-lt"/>
              <a:cs typeface="Tahoma" panose="020B0604030504040204" pitchFamily="34" charset="0"/>
            </a:endParaRPr>
          </a:p>
          <a:p>
            <a:pPr algn="ctr"/>
            <a:endParaRPr lang="lv-LV" altLang="lv-LV" sz="800" dirty="0">
              <a:solidFill>
                <a:srgbClr val="005927"/>
              </a:solidFill>
              <a:latin typeface="+mj-lt"/>
              <a:cs typeface="Tahoma" panose="020B0604030504040204" pitchFamily="34" charset="0"/>
            </a:endParaRPr>
          </a:p>
          <a:p>
            <a:pPr algn="ctr"/>
            <a:r>
              <a:rPr lang="lv-LV" altLang="lv-LV" sz="1600" dirty="0" err="1">
                <a:solidFill>
                  <a:srgbClr val="002060"/>
                </a:solidFill>
                <a:latin typeface="+mj-lt"/>
                <a:cs typeface="Tahoma" panose="020B0604030504040204" pitchFamily="34" charset="0"/>
              </a:rPr>
              <a:t>Twitter</a:t>
            </a:r>
            <a:r>
              <a:rPr lang="lv-LV" altLang="lv-LV" sz="1600" dirty="0">
                <a:solidFill>
                  <a:srgbClr val="002060"/>
                </a:solidFill>
                <a:latin typeface="+mj-lt"/>
                <a:cs typeface="Tahoma" panose="020B0604030504040204" pitchFamily="34" charset="0"/>
              </a:rPr>
              <a:t>:@</a:t>
            </a:r>
            <a:r>
              <a:rPr lang="lv-LV" altLang="lv-LV" sz="1600" dirty="0" err="1">
                <a:solidFill>
                  <a:srgbClr val="002060"/>
                </a:solidFill>
                <a:latin typeface="+mj-lt"/>
                <a:cs typeface="Tahoma" panose="020B0604030504040204" pitchFamily="34" charset="0"/>
              </a:rPr>
              <a:t>Lab_min</a:t>
            </a:r>
            <a:endParaRPr lang="lv-LV" altLang="lv-LV" sz="1600" dirty="0">
              <a:solidFill>
                <a:srgbClr val="002060"/>
              </a:solidFill>
              <a:latin typeface="+mj-lt"/>
              <a:cs typeface="Tahoma" panose="020B0604030504040204" pitchFamily="34" charset="0"/>
            </a:endParaRPr>
          </a:p>
          <a:p>
            <a:pPr algn="ctr"/>
            <a:endParaRPr lang="lv-LV" altLang="lv-LV" sz="800" dirty="0">
              <a:solidFill>
                <a:srgbClr val="002060"/>
              </a:solidFill>
              <a:latin typeface="+mj-lt"/>
              <a:cs typeface="Tahoma" panose="020B0604030504040204" pitchFamily="34" charset="0"/>
            </a:endParaRPr>
          </a:p>
          <a:p>
            <a:pPr algn="ctr"/>
            <a:r>
              <a:rPr lang="lv-LV" altLang="lv-LV" sz="1600" dirty="0" err="1">
                <a:solidFill>
                  <a:srgbClr val="002060"/>
                </a:solidFill>
                <a:latin typeface="+mj-lt"/>
                <a:cs typeface="Tahoma" panose="020B0604030504040204" pitchFamily="34" charset="0"/>
              </a:rPr>
              <a:t>Flickr.com:Labklajibas_ministrija</a:t>
            </a:r>
            <a:endParaRPr lang="lv-LV" altLang="lv-LV" sz="1600" dirty="0">
              <a:solidFill>
                <a:srgbClr val="002060"/>
              </a:solidFill>
              <a:latin typeface="+mj-lt"/>
              <a:cs typeface="Tahoma" panose="020B0604030504040204" pitchFamily="34" charset="0"/>
            </a:endParaRPr>
          </a:p>
          <a:p>
            <a:pPr algn="ctr"/>
            <a:endParaRPr lang="lv-LV" altLang="lv-LV" sz="800" dirty="0">
              <a:solidFill>
                <a:srgbClr val="002060"/>
              </a:solidFill>
              <a:latin typeface="+mj-lt"/>
              <a:cs typeface="Tahoma" panose="020B0604030504040204" pitchFamily="34" charset="0"/>
            </a:endParaRPr>
          </a:p>
          <a:p>
            <a:pPr algn="ctr"/>
            <a:r>
              <a:rPr lang="lv-LV" altLang="lv-LV" sz="1600" dirty="0">
                <a:solidFill>
                  <a:srgbClr val="002060"/>
                </a:solidFill>
                <a:latin typeface="+mj-lt"/>
                <a:cs typeface="Tahoma" panose="020B0604030504040204" pitchFamily="34" charset="0"/>
              </a:rPr>
              <a:t>Youtube.com/</a:t>
            </a:r>
            <a:r>
              <a:rPr lang="lv-LV" altLang="lv-LV" sz="1600" dirty="0" err="1">
                <a:solidFill>
                  <a:srgbClr val="002060"/>
                </a:solidFill>
                <a:latin typeface="+mj-lt"/>
                <a:cs typeface="Tahoma" panose="020B0604030504040204" pitchFamily="34" charset="0"/>
              </a:rPr>
              <a:t>labklajibasministrija</a:t>
            </a:r>
            <a:endParaRPr lang="lv-LV" altLang="lv-LV" sz="1600" dirty="0">
              <a:solidFill>
                <a:srgbClr val="002060"/>
              </a:solidFill>
              <a:latin typeface="+mj-lt"/>
              <a:cs typeface="Tahoma" panose="020B0604030504040204" pitchFamily="34" charset="0"/>
            </a:endParaRPr>
          </a:p>
          <a:p>
            <a:pPr algn="ctr"/>
            <a:endParaRPr lang="lv-LV" altLang="lv-LV" sz="800" dirty="0">
              <a:solidFill>
                <a:srgbClr val="002060"/>
              </a:solidFill>
              <a:latin typeface="Tahoma" panose="020B0604030504040204" pitchFamily="34" charset="0"/>
              <a:cs typeface="Tahoma" panose="020B0604030504040204" pitchFamily="34" charset="0"/>
            </a:endParaRPr>
          </a:p>
        </p:txBody>
      </p:sp>
      <p:sp>
        <p:nvSpPr>
          <p:cNvPr id="44035" name="Virsraksts 4"/>
          <p:cNvSpPr txBox="1">
            <a:spLocks/>
          </p:cNvSpPr>
          <p:nvPr/>
        </p:nvSpPr>
        <p:spPr bwMode="auto">
          <a:xfrm>
            <a:off x="2206627" y="2594303"/>
            <a:ext cx="748982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endParaRPr lang="lv-LV" altLang="lv-LV" sz="2800" b="1" dirty="0">
              <a:solidFill>
                <a:schemeClr val="accent6"/>
              </a:solidFill>
              <a:latin typeface="Tahoma" panose="020B0604030504040204" pitchFamily="34" charset="0"/>
              <a:cs typeface="Tahoma" panose="020B0604030504040204" pitchFamily="34" charset="0"/>
            </a:endParaRPr>
          </a:p>
        </p:txBody>
      </p:sp>
      <p:sp>
        <p:nvSpPr>
          <p:cNvPr id="6" name="Virsraksts 4"/>
          <p:cNvSpPr txBox="1">
            <a:spLocks/>
          </p:cNvSpPr>
          <p:nvPr/>
        </p:nvSpPr>
        <p:spPr>
          <a:xfrm>
            <a:off x="4403728" y="3436942"/>
            <a:ext cx="3384551" cy="619125"/>
          </a:xfrm>
          <a:prstGeom prst="rect">
            <a:avLst/>
          </a:prstGeom>
        </p:spPr>
        <p:txBody>
          <a:bodyPr>
            <a:normAutofit fontScale="97500"/>
          </a:bodyPr>
          <a:lstStyle>
            <a:lvl1pPr algn="ctr" defTabSz="938213" rtl="0" eaLnBrk="0" fontAlgn="base" hangingPunct="0">
              <a:spcBef>
                <a:spcPct val="0"/>
              </a:spcBef>
              <a:spcAft>
                <a:spcPct val="0"/>
              </a:spcAft>
              <a:defRPr sz="4500" kern="1200">
                <a:solidFill>
                  <a:schemeClr val="tx1"/>
                </a:solidFill>
                <a:latin typeface="+mj-lt"/>
                <a:ea typeface="MS PGothic" pitchFamily="34" charset="-128"/>
                <a:cs typeface="+mj-cs"/>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defRPr/>
            </a:pPr>
            <a:endParaRPr lang="lv-LV" sz="2000" dirty="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44037" name="Virsraksts 4"/>
          <p:cNvSpPr txBox="1">
            <a:spLocks/>
          </p:cNvSpPr>
          <p:nvPr/>
        </p:nvSpPr>
        <p:spPr bwMode="auto">
          <a:xfrm>
            <a:off x="4403728" y="3655222"/>
            <a:ext cx="3095625" cy="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endParaRPr lang="lv-LV" altLang="lv-LV" sz="1800" b="1" dirty="0">
              <a:solidFill>
                <a:schemeClr val="accent6"/>
              </a:solidFill>
              <a:latin typeface="Tahoma" panose="020B0604030504040204" pitchFamily="34" charset="0"/>
              <a:cs typeface="Tahoma" panose="020B0604030504040204" pitchFamily="34" charset="0"/>
            </a:endParaRPr>
          </a:p>
        </p:txBody>
      </p:sp>
      <p:sp>
        <p:nvSpPr>
          <p:cNvPr id="7" name="Virsraksts 4">
            <a:extLst>
              <a:ext uri="{FF2B5EF4-FFF2-40B4-BE49-F238E27FC236}">
                <a16:creationId xmlns:a16="http://schemas.microsoft.com/office/drawing/2014/main" id="{DECC8043-7435-436D-BD27-7E36922A8DA9}"/>
              </a:ext>
            </a:extLst>
          </p:cNvPr>
          <p:cNvSpPr txBox="1">
            <a:spLocks/>
          </p:cNvSpPr>
          <p:nvPr/>
        </p:nvSpPr>
        <p:spPr bwMode="auto">
          <a:xfrm>
            <a:off x="2351092" y="2821080"/>
            <a:ext cx="7489825" cy="886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r>
              <a:rPr lang="lv-LV" altLang="lv-LV" sz="2800" b="1" dirty="0">
                <a:solidFill>
                  <a:srgbClr val="002060"/>
                </a:solidFill>
                <a:latin typeface="+mj-lt"/>
                <a:cs typeface="Tahoma" panose="020B0604030504040204" pitchFamily="34" charset="0"/>
              </a:rPr>
              <a:t>Uz sadarbību un veiksmi darbos!</a:t>
            </a:r>
          </a:p>
        </p:txBody>
      </p:sp>
    </p:spTree>
    <p:extLst>
      <p:ext uri="{BB962C8B-B14F-4D97-AF65-F5344CB8AC3E}">
        <p14:creationId xmlns:p14="http://schemas.microsoft.com/office/powerpoint/2010/main" val="3328707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98D6E-8E34-AD58-04E0-1C9F37D899B5}"/>
              </a:ext>
            </a:extLst>
          </p:cNvPr>
          <p:cNvSpPr>
            <a:spLocks noGrp="1"/>
          </p:cNvSpPr>
          <p:nvPr>
            <p:ph type="ctrTitle"/>
          </p:nvPr>
        </p:nvSpPr>
        <p:spPr/>
        <p:txBody>
          <a:bodyPr/>
          <a:lstStyle/>
          <a:p>
            <a:r>
              <a:rPr lang="lv-LV" dirty="0"/>
              <a:t>Jautājumu sadaļa</a:t>
            </a:r>
          </a:p>
        </p:txBody>
      </p:sp>
      <p:sp>
        <p:nvSpPr>
          <p:cNvPr id="3" name="Subtitle 2">
            <a:extLst>
              <a:ext uri="{FF2B5EF4-FFF2-40B4-BE49-F238E27FC236}">
                <a16:creationId xmlns:a16="http://schemas.microsoft.com/office/drawing/2014/main" id="{7EC87927-EDB4-F1FA-1B00-E2DB6210CA5C}"/>
              </a:ext>
            </a:extLst>
          </p:cNvPr>
          <p:cNvSpPr>
            <a:spLocks noGrp="1"/>
          </p:cNvSpPr>
          <p:nvPr>
            <p:ph type="subTitle" idx="1"/>
          </p:nvPr>
        </p:nvSpPr>
        <p:spPr/>
        <p:txBody>
          <a:bodyPr/>
          <a:lstStyle/>
          <a:p>
            <a:endParaRPr lang="lv-LV" dirty="0"/>
          </a:p>
        </p:txBody>
      </p:sp>
      <p:grpSp>
        <p:nvGrpSpPr>
          <p:cNvPr id="13" name="Google Shape;9711;p77">
            <a:extLst>
              <a:ext uri="{FF2B5EF4-FFF2-40B4-BE49-F238E27FC236}">
                <a16:creationId xmlns:a16="http://schemas.microsoft.com/office/drawing/2014/main" id="{06A99683-129A-356A-DEFA-25389BC1546C}"/>
              </a:ext>
            </a:extLst>
          </p:cNvPr>
          <p:cNvGrpSpPr/>
          <p:nvPr/>
        </p:nvGrpSpPr>
        <p:grpSpPr>
          <a:xfrm>
            <a:off x="838200" y="881742"/>
            <a:ext cx="1242977" cy="1208315"/>
            <a:chOff x="683125" y="1955275"/>
            <a:chExt cx="299325" cy="294600"/>
          </a:xfrm>
          <a:solidFill>
            <a:srgbClr val="29702A"/>
          </a:solidFill>
        </p:grpSpPr>
        <p:sp>
          <p:nvSpPr>
            <p:cNvPr id="14" name="Google Shape;9712;p77">
              <a:extLst>
                <a:ext uri="{FF2B5EF4-FFF2-40B4-BE49-F238E27FC236}">
                  <a16:creationId xmlns:a16="http://schemas.microsoft.com/office/drawing/2014/main" id="{B3921A87-D8B8-2213-45D1-18612B706416}"/>
                </a:ext>
              </a:extLst>
            </p:cNvPr>
            <p:cNvSpPr/>
            <p:nvPr/>
          </p:nvSpPr>
          <p:spPr>
            <a:xfrm>
              <a:off x="876875" y="1989925"/>
              <a:ext cx="52800" cy="63825"/>
            </a:xfrm>
            <a:custGeom>
              <a:avLst/>
              <a:gdLst/>
              <a:ahLst/>
              <a:cxnLst/>
              <a:rect l="l" t="t" r="r" b="b"/>
              <a:pathLst>
                <a:path w="2112" h="2553" extrusionOk="0">
                  <a:moveTo>
                    <a:pt x="1072" y="0"/>
                  </a:moveTo>
                  <a:cubicBezTo>
                    <a:pt x="473" y="0"/>
                    <a:pt x="64" y="473"/>
                    <a:pt x="64" y="1009"/>
                  </a:cubicBezTo>
                  <a:cubicBezTo>
                    <a:pt x="1" y="1229"/>
                    <a:pt x="158" y="1324"/>
                    <a:pt x="379" y="1324"/>
                  </a:cubicBezTo>
                  <a:cubicBezTo>
                    <a:pt x="568" y="1324"/>
                    <a:pt x="725" y="1166"/>
                    <a:pt x="725" y="977"/>
                  </a:cubicBezTo>
                  <a:cubicBezTo>
                    <a:pt x="725" y="788"/>
                    <a:pt x="883" y="631"/>
                    <a:pt x="1072" y="631"/>
                  </a:cubicBezTo>
                  <a:cubicBezTo>
                    <a:pt x="1261" y="631"/>
                    <a:pt x="1418" y="788"/>
                    <a:pt x="1418" y="977"/>
                  </a:cubicBezTo>
                  <a:cubicBezTo>
                    <a:pt x="1418" y="1103"/>
                    <a:pt x="1355" y="1198"/>
                    <a:pt x="1229" y="1292"/>
                  </a:cubicBezTo>
                  <a:cubicBezTo>
                    <a:pt x="914" y="1450"/>
                    <a:pt x="725" y="1796"/>
                    <a:pt x="725" y="2206"/>
                  </a:cubicBezTo>
                  <a:cubicBezTo>
                    <a:pt x="725" y="2395"/>
                    <a:pt x="883" y="2552"/>
                    <a:pt x="1072" y="2552"/>
                  </a:cubicBezTo>
                  <a:cubicBezTo>
                    <a:pt x="1261" y="2552"/>
                    <a:pt x="1418" y="2395"/>
                    <a:pt x="1418" y="2206"/>
                  </a:cubicBezTo>
                  <a:cubicBezTo>
                    <a:pt x="1418" y="2080"/>
                    <a:pt x="1481" y="1954"/>
                    <a:pt x="1544" y="1922"/>
                  </a:cubicBezTo>
                  <a:cubicBezTo>
                    <a:pt x="1891" y="1733"/>
                    <a:pt x="2111" y="1355"/>
                    <a:pt x="2111" y="1009"/>
                  </a:cubicBezTo>
                  <a:cubicBezTo>
                    <a:pt x="2111" y="410"/>
                    <a:pt x="1639" y="0"/>
                    <a:pt x="1072" y="0"/>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sp>
          <p:nvSpPr>
            <p:cNvPr id="15" name="Google Shape;9713;p77">
              <a:extLst>
                <a:ext uri="{FF2B5EF4-FFF2-40B4-BE49-F238E27FC236}">
                  <a16:creationId xmlns:a16="http://schemas.microsoft.com/office/drawing/2014/main" id="{C95FAA0C-CB07-5DD8-3E7B-B446882E3C56}"/>
                </a:ext>
              </a:extLst>
            </p:cNvPr>
            <p:cNvSpPr/>
            <p:nvPr/>
          </p:nvSpPr>
          <p:spPr>
            <a:xfrm>
              <a:off x="683125" y="2058450"/>
              <a:ext cx="159900" cy="191425"/>
            </a:xfrm>
            <a:custGeom>
              <a:avLst/>
              <a:gdLst/>
              <a:ahLst/>
              <a:cxnLst/>
              <a:rect l="l" t="t" r="r" b="b"/>
              <a:pathLst>
                <a:path w="6396" h="7657" extrusionOk="0">
                  <a:moveTo>
                    <a:pt x="3245" y="693"/>
                  </a:moveTo>
                  <a:cubicBezTo>
                    <a:pt x="3812" y="693"/>
                    <a:pt x="4285" y="1166"/>
                    <a:pt x="4285" y="1702"/>
                  </a:cubicBezTo>
                  <a:cubicBezTo>
                    <a:pt x="4285" y="2269"/>
                    <a:pt x="3812" y="2710"/>
                    <a:pt x="3245" y="2710"/>
                  </a:cubicBezTo>
                  <a:cubicBezTo>
                    <a:pt x="2647" y="2710"/>
                    <a:pt x="2174" y="2269"/>
                    <a:pt x="2174" y="1702"/>
                  </a:cubicBezTo>
                  <a:cubicBezTo>
                    <a:pt x="2174" y="1166"/>
                    <a:pt x="2678" y="693"/>
                    <a:pt x="3245" y="693"/>
                  </a:cubicBezTo>
                  <a:close/>
                  <a:moveTo>
                    <a:pt x="3245" y="3434"/>
                  </a:moveTo>
                  <a:cubicBezTo>
                    <a:pt x="4569" y="3434"/>
                    <a:pt x="5671" y="4537"/>
                    <a:pt x="5671" y="5892"/>
                  </a:cubicBezTo>
                  <a:lnTo>
                    <a:pt x="5671" y="6994"/>
                  </a:lnTo>
                  <a:lnTo>
                    <a:pt x="788" y="6994"/>
                  </a:lnTo>
                  <a:lnTo>
                    <a:pt x="788" y="5892"/>
                  </a:lnTo>
                  <a:cubicBezTo>
                    <a:pt x="788" y="4537"/>
                    <a:pt x="1891" y="3434"/>
                    <a:pt x="3245" y="3434"/>
                  </a:cubicBezTo>
                  <a:close/>
                  <a:moveTo>
                    <a:pt x="3182" y="0"/>
                  </a:moveTo>
                  <a:cubicBezTo>
                    <a:pt x="2237" y="0"/>
                    <a:pt x="1418" y="788"/>
                    <a:pt x="1418" y="1733"/>
                  </a:cubicBezTo>
                  <a:cubicBezTo>
                    <a:pt x="1418" y="2206"/>
                    <a:pt x="1607" y="2678"/>
                    <a:pt x="1985" y="2993"/>
                  </a:cubicBezTo>
                  <a:cubicBezTo>
                    <a:pt x="819" y="3466"/>
                    <a:pt x="0" y="4569"/>
                    <a:pt x="0" y="5892"/>
                  </a:cubicBezTo>
                  <a:lnTo>
                    <a:pt x="0" y="7309"/>
                  </a:lnTo>
                  <a:cubicBezTo>
                    <a:pt x="126" y="7499"/>
                    <a:pt x="284" y="7656"/>
                    <a:pt x="441" y="7656"/>
                  </a:cubicBezTo>
                  <a:lnTo>
                    <a:pt x="6018" y="7656"/>
                  </a:lnTo>
                  <a:cubicBezTo>
                    <a:pt x="6238" y="7656"/>
                    <a:pt x="6396" y="7499"/>
                    <a:pt x="6396" y="7309"/>
                  </a:cubicBezTo>
                  <a:lnTo>
                    <a:pt x="6396" y="5892"/>
                  </a:lnTo>
                  <a:cubicBezTo>
                    <a:pt x="6396" y="4569"/>
                    <a:pt x="5545" y="3466"/>
                    <a:pt x="4411" y="2993"/>
                  </a:cubicBezTo>
                  <a:cubicBezTo>
                    <a:pt x="4758" y="2647"/>
                    <a:pt x="4978" y="2206"/>
                    <a:pt x="4978" y="1733"/>
                  </a:cubicBezTo>
                  <a:cubicBezTo>
                    <a:pt x="4978" y="788"/>
                    <a:pt x="4190" y="0"/>
                    <a:pt x="3182" y="0"/>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sp>
          <p:nvSpPr>
            <p:cNvPr id="16" name="Google Shape;9714;p77">
              <a:extLst>
                <a:ext uri="{FF2B5EF4-FFF2-40B4-BE49-F238E27FC236}">
                  <a16:creationId xmlns:a16="http://schemas.microsoft.com/office/drawing/2014/main" id="{A095C759-DFBF-E7F3-D3E5-17A83296A4BA}"/>
                </a:ext>
              </a:extLst>
            </p:cNvPr>
            <p:cNvSpPr/>
            <p:nvPr/>
          </p:nvSpPr>
          <p:spPr>
            <a:xfrm>
              <a:off x="824900" y="1955275"/>
              <a:ext cx="157550" cy="155975"/>
            </a:xfrm>
            <a:custGeom>
              <a:avLst/>
              <a:gdLst/>
              <a:ahLst/>
              <a:cxnLst/>
              <a:rect l="l" t="t" r="r" b="b"/>
              <a:pathLst>
                <a:path w="6302" h="6239" extrusionOk="0">
                  <a:moveTo>
                    <a:pt x="3151" y="662"/>
                  </a:moveTo>
                  <a:cubicBezTo>
                    <a:pt x="4505" y="662"/>
                    <a:pt x="5608" y="1765"/>
                    <a:pt x="5608" y="3119"/>
                  </a:cubicBezTo>
                  <a:cubicBezTo>
                    <a:pt x="5608" y="4442"/>
                    <a:pt x="4505" y="5545"/>
                    <a:pt x="3151" y="5545"/>
                  </a:cubicBezTo>
                  <a:cubicBezTo>
                    <a:pt x="2710" y="5545"/>
                    <a:pt x="2332" y="5451"/>
                    <a:pt x="1954" y="5230"/>
                  </a:cubicBezTo>
                  <a:cubicBezTo>
                    <a:pt x="1890" y="5199"/>
                    <a:pt x="1796" y="5199"/>
                    <a:pt x="1733" y="5199"/>
                  </a:cubicBezTo>
                  <a:lnTo>
                    <a:pt x="945" y="5388"/>
                  </a:lnTo>
                  <a:lnTo>
                    <a:pt x="1166" y="4694"/>
                  </a:lnTo>
                  <a:cubicBezTo>
                    <a:pt x="1229" y="4568"/>
                    <a:pt x="1166" y="4505"/>
                    <a:pt x="1134" y="4411"/>
                  </a:cubicBezTo>
                  <a:cubicBezTo>
                    <a:pt x="914" y="4033"/>
                    <a:pt x="756" y="3592"/>
                    <a:pt x="756" y="3119"/>
                  </a:cubicBezTo>
                  <a:cubicBezTo>
                    <a:pt x="725" y="1733"/>
                    <a:pt x="1827" y="662"/>
                    <a:pt x="3151" y="662"/>
                  </a:cubicBezTo>
                  <a:close/>
                  <a:moveTo>
                    <a:pt x="3182" y="0"/>
                  </a:moveTo>
                  <a:cubicBezTo>
                    <a:pt x="1449" y="0"/>
                    <a:pt x="95" y="1418"/>
                    <a:pt x="95" y="3119"/>
                  </a:cubicBezTo>
                  <a:cubicBezTo>
                    <a:pt x="95" y="3655"/>
                    <a:pt x="189" y="4190"/>
                    <a:pt x="473" y="4663"/>
                  </a:cubicBezTo>
                  <a:lnTo>
                    <a:pt x="32" y="5766"/>
                  </a:lnTo>
                  <a:cubicBezTo>
                    <a:pt x="0" y="5860"/>
                    <a:pt x="32" y="5986"/>
                    <a:pt x="126" y="6112"/>
                  </a:cubicBezTo>
                  <a:cubicBezTo>
                    <a:pt x="189" y="6175"/>
                    <a:pt x="315" y="6238"/>
                    <a:pt x="473" y="6238"/>
                  </a:cubicBezTo>
                  <a:lnTo>
                    <a:pt x="1764" y="5923"/>
                  </a:lnTo>
                  <a:cubicBezTo>
                    <a:pt x="2206" y="6144"/>
                    <a:pt x="2678" y="6238"/>
                    <a:pt x="3182" y="6238"/>
                  </a:cubicBezTo>
                  <a:cubicBezTo>
                    <a:pt x="4915" y="6238"/>
                    <a:pt x="6301" y="4820"/>
                    <a:pt x="6301" y="3119"/>
                  </a:cubicBezTo>
                  <a:cubicBezTo>
                    <a:pt x="6301" y="1386"/>
                    <a:pt x="4883" y="0"/>
                    <a:pt x="3182" y="0"/>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sp>
          <p:nvSpPr>
            <p:cNvPr id="17" name="Google Shape;9715;p77">
              <a:extLst>
                <a:ext uri="{FF2B5EF4-FFF2-40B4-BE49-F238E27FC236}">
                  <a16:creationId xmlns:a16="http://schemas.microsoft.com/office/drawing/2014/main" id="{C9125F8B-1014-58A5-4D9A-EAF3137C6BCE}"/>
                </a:ext>
              </a:extLst>
            </p:cNvPr>
            <p:cNvSpPr/>
            <p:nvPr/>
          </p:nvSpPr>
          <p:spPr>
            <a:xfrm>
              <a:off x="895000" y="2058450"/>
              <a:ext cx="17350" cy="18125"/>
            </a:xfrm>
            <a:custGeom>
              <a:avLst/>
              <a:gdLst/>
              <a:ahLst/>
              <a:cxnLst/>
              <a:rect l="l" t="t" r="r" b="b"/>
              <a:pathLst>
                <a:path w="694" h="725" extrusionOk="0">
                  <a:moveTo>
                    <a:pt x="347" y="0"/>
                  </a:moveTo>
                  <a:cubicBezTo>
                    <a:pt x="158" y="0"/>
                    <a:pt x="0" y="158"/>
                    <a:pt x="0" y="378"/>
                  </a:cubicBezTo>
                  <a:cubicBezTo>
                    <a:pt x="0" y="567"/>
                    <a:pt x="158" y="725"/>
                    <a:pt x="347" y="725"/>
                  </a:cubicBezTo>
                  <a:cubicBezTo>
                    <a:pt x="536" y="725"/>
                    <a:pt x="693" y="567"/>
                    <a:pt x="693" y="378"/>
                  </a:cubicBezTo>
                  <a:cubicBezTo>
                    <a:pt x="693" y="158"/>
                    <a:pt x="536" y="0"/>
                    <a:pt x="347" y="0"/>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grpSp>
      <p:grpSp>
        <p:nvGrpSpPr>
          <p:cNvPr id="18" name="Google Shape;9800;p77">
            <a:extLst>
              <a:ext uri="{FF2B5EF4-FFF2-40B4-BE49-F238E27FC236}">
                <a16:creationId xmlns:a16="http://schemas.microsoft.com/office/drawing/2014/main" id="{D23784CD-9A0C-074F-B033-8C53E289D5B2}"/>
              </a:ext>
            </a:extLst>
          </p:cNvPr>
          <p:cNvGrpSpPr/>
          <p:nvPr/>
        </p:nvGrpSpPr>
        <p:grpSpPr>
          <a:xfrm>
            <a:off x="722566" y="2993959"/>
            <a:ext cx="995466" cy="1070561"/>
            <a:chOff x="3599700" y="1954475"/>
            <a:chExt cx="296175" cy="295400"/>
          </a:xfrm>
          <a:solidFill>
            <a:srgbClr val="29702A"/>
          </a:solidFill>
        </p:grpSpPr>
        <p:sp>
          <p:nvSpPr>
            <p:cNvPr id="19" name="Google Shape;9801;p77">
              <a:extLst>
                <a:ext uri="{FF2B5EF4-FFF2-40B4-BE49-F238E27FC236}">
                  <a16:creationId xmlns:a16="http://schemas.microsoft.com/office/drawing/2014/main" id="{D69A6CB0-D417-C67C-C73D-E9BBF636A613}"/>
                </a:ext>
              </a:extLst>
            </p:cNvPr>
            <p:cNvSpPr/>
            <p:nvPr/>
          </p:nvSpPr>
          <p:spPr>
            <a:xfrm>
              <a:off x="3599700" y="1954475"/>
              <a:ext cx="296175" cy="295400"/>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sp>
          <p:nvSpPr>
            <p:cNvPr id="20" name="Google Shape;9802;p77">
              <a:extLst>
                <a:ext uri="{FF2B5EF4-FFF2-40B4-BE49-F238E27FC236}">
                  <a16:creationId xmlns:a16="http://schemas.microsoft.com/office/drawing/2014/main" id="{7B67978B-C40C-ECBE-692C-1A439C4D358C}"/>
                </a:ext>
              </a:extLst>
            </p:cNvPr>
            <p:cNvSpPr/>
            <p:nvPr/>
          </p:nvSpPr>
          <p:spPr>
            <a:xfrm>
              <a:off x="3825750" y="2075775"/>
              <a:ext cx="35450" cy="17350"/>
            </a:xfrm>
            <a:custGeom>
              <a:avLst/>
              <a:gdLst/>
              <a:ahLst/>
              <a:cxnLst/>
              <a:rect l="l" t="t" r="r" b="b"/>
              <a:pathLst>
                <a:path w="1418" h="694" extrusionOk="0">
                  <a:moveTo>
                    <a:pt x="347" y="0"/>
                  </a:moveTo>
                  <a:cubicBezTo>
                    <a:pt x="158" y="0"/>
                    <a:pt x="0" y="158"/>
                    <a:pt x="0" y="347"/>
                  </a:cubicBezTo>
                  <a:cubicBezTo>
                    <a:pt x="0" y="536"/>
                    <a:pt x="158" y="694"/>
                    <a:pt x="347" y="694"/>
                  </a:cubicBezTo>
                  <a:lnTo>
                    <a:pt x="1071" y="694"/>
                  </a:lnTo>
                  <a:cubicBezTo>
                    <a:pt x="1260" y="694"/>
                    <a:pt x="1418" y="536"/>
                    <a:pt x="1418" y="347"/>
                  </a:cubicBezTo>
                  <a:cubicBezTo>
                    <a:pt x="1418" y="158"/>
                    <a:pt x="1260" y="0"/>
                    <a:pt x="1071" y="0"/>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sp>
          <p:nvSpPr>
            <p:cNvPr id="21" name="Google Shape;9803;p77">
              <a:extLst>
                <a:ext uri="{FF2B5EF4-FFF2-40B4-BE49-F238E27FC236}">
                  <a16:creationId xmlns:a16="http://schemas.microsoft.com/office/drawing/2014/main" id="{47C3D3A5-FB3B-8DA2-CF38-D0FBC5699B46}"/>
                </a:ext>
              </a:extLst>
            </p:cNvPr>
            <p:cNvSpPr/>
            <p:nvPr/>
          </p:nvSpPr>
          <p:spPr>
            <a:xfrm>
              <a:off x="3633550" y="2075775"/>
              <a:ext cx="35475" cy="17350"/>
            </a:xfrm>
            <a:custGeom>
              <a:avLst/>
              <a:gdLst/>
              <a:ahLst/>
              <a:cxnLst/>
              <a:rect l="l" t="t" r="r" b="b"/>
              <a:pathLst>
                <a:path w="1419" h="694" extrusionOk="0">
                  <a:moveTo>
                    <a:pt x="379" y="0"/>
                  </a:moveTo>
                  <a:cubicBezTo>
                    <a:pt x="158" y="0"/>
                    <a:pt x="1" y="158"/>
                    <a:pt x="1" y="347"/>
                  </a:cubicBezTo>
                  <a:cubicBezTo>
                    <a:pt x="1" y="536"/>
                    <a:pt x="158" y="694"/>
                    <a:pt x="379" y="694"/>
                  </a:cubicBezTo>
                  <a:lnTo>
                    <a:pt x="1072" y="694"/>
                  </a:lnTo>
                  <a:cubicBezTo>
                    <a:pt x="1261" y="694"/>
                    <a:pt x="1419" y="536"/>
                    <a:pt x="1419" y="347"/>
                  </a:cubicBezTo>
                  <a:cubicBezTo>
                    <a:pt x="1419" y="158"/>
                    <a:pt x="1261" y="0"/>
                    <a:pt x="1072" y="0"/>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grpSp>
      <p:grpSp>
        <p:nvGrpSpPr>
          <p:cNvPr id="22" name="Google Shape;9736;p77">
            <a:extLst>
              <a:ext uri="{FF2B5EF4-FFF2-40B4-BE49-F238E27FC236}">
                <a16:creationId xmlns:a16="http://schemas.microsoft.com/office/drawing/2014/main" id="{FE367C5A-F5F0-6339-9436-7C65340B44C0}"/>
              </a:ext>
            </a:extLst>
          </p:cNvPr>
          <p:cNvGrpSpPr/>
          <p:nvPr/>
        </p:nvGrpSpPr>
        <p:grpSpPr>
          <a:xfrm>
            <a:off x="722566" y="4888911"/>
            <a:ext cx="995466" cy="921927"/>
            <a:chOff x="1049375" y="2318350"/>
            <a:chExt cx="298525" cy="295400"/>
          </a:xfrm>
          <a:solidFill>
            <a:srgbClr val="29702A"/>
          </a:solidFill>
        </p:grpSpPr>
        <p:sp>
          <p:nvSpPr>
            <p:cNvPr id="23" name="Google Shape;9737;p77">
              <a:extLst>
                <a:ext uri="{FF2B5EF4-FFF2-40B4-BE49-F238E27FC236}">
                  <a16:creationId xmlns:a16="http://schemas.microsoft.com/office/drawing/2014/main" id="{C681CFA1-992D-D68D-02DD-EF8406CFAA1D}"/>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sp>
          <p:nvSpPr>
            <p:cNvPr id="24" name="Google Shape;9738;p77">
              <a:extLst>
                <a:ext uri="{FF2B5EF4-FFF2-40B4-BE49-F238E27FC236}">
                  <a16:creationId xmlns:a16="http://schemas.microsoft.com/office/drawing/2014/main" id="{F58AC7C9-79E6-D5AE-582A-DAE58060B70A}"/>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sp>
          <p:nvSpPr>
            <p:cNvPr id="25" name="Google Shape;9739;p77">
              <a:extLst>
                <a:ext uri="{FF2B5EF4-FFF2-40B4-BE49-F238E27FC236}">
                  <a16:creationId xmlns:a16="http://schemas.microsoft.com/office/drawing/2014/main" id="{257709DD-8104-A60E-E7F3-6C0DDA0F210E}"/>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sp>
          <p:nvSpPr>
            <p:cNvPr id="26" name="Google Shape;9740;p77">
              <a:extLst>
                <a:ext uri="{FF2B5EF4-FFF2-40B4-BE49-F238E27FC236}">
                  <a16:creationId xmlns:a16="http://schemas.microsoft.com/office/drawing/2014/main" id="{77788D67-9D0B-01D9-7415-1E0E16A670F4}"/>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121900" tIns="121900" rIns="121900" bIns="121900" anchor="ctr" anchorCtr="0">
              <a:noAutofit/>
            </a:bodyPr>
            <a:lstStyle/>
            <a:p>
              <a:pPr>
                <a:spcBef>
                  <a:spcPts val="0"/>
                </a:spcBef>
                <a:spcAft>
                  <a:spcPts val="0"/>
                </a:spcAft>
              </a:pPr>
              <a:endParaRPr sz="2267"/>
            </a:p>
          </p:txBody>
        </p:sp>
      </p:grpSp>
    </p:spTree>
    <p:extLst>
      <p:ext uri="{BB962C8B-B14F-4D97-AF65-F5344CB8AC3E}">
        <p14:creationId xmlns:p14="http://schemas.microsoft.com/office/powerpoint/2010/main" val="3375577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6C9A0EB-6A16-DA01-59ED-7BDFB5C88C3F}"/>
              </a:ext>
            </a:extLst>
          </p:cNvPr>
          <p:cNvGraphicFramePr>
            <a:graphicFrameLocks noGrp="1"/>
          </p:cNvGraphicFramePr>
          <p:nvPr>
            <p:extLst>
              <p:ext uri="{D42A27DB-BD31-4B8C-83A1-F6EECF244321}">
                <p14:modId xmlns:p14="http://schemas.microsoft.com/office/powerpoint/2010/main" val="3573832606"/>
              </p:ext>
            </p:extLst>
          </p:nvPr>
        </p:nvGraphicFramePr>
        <p:xfrm>
          <a:off x="1050472" y="1032065"/>
          <a:ext cx="9929627" cy="4667124"/>
        </p:xfrm>
        <a:graphic>
          <a:graphicData uri="http://schemas.openxmlformats.org/drawingml/2006/table">
            <a:tbl>
              <a:tblPr firstRow="1" firstCol="1" bandRow="1"/>
              <a:tblGrid>
                <a:gridCol w="555663">
                  <a:extLst>
                    <a:ext uri="{9D8B030D-6E8A-4147-A177-3AD203B41FA5}">
                      <a16:colId xmlns:a16="http://schemas.microsoft.com/office/drawing/2014/main" val="2338456532"/>
                    </a:ext>
                  </a:extLst>
                </a:gridCol>
                <a:gridCol w="3887565">
                  <a:extLst>
                    <a:ext uri="{9D8B030D-6E8A-4147-A177-3AD203B41FA5}">
                      <a16:colId xmlns:a16="http://schemas.microsoft.com/office/drawing/2014/main" val="4057326922"/>
                    </a:ext>
                  </a:extLst>
                </a:gridCol>
                <a:gridCol w="5486399">
                  <a:extLst>
                    <a:ext uri="{9D8B030D-6E8A-4147-A177-3AD203B41FA5}">
                      <a16:colId xmlns:a16="http://schemas.microsoft.com/office/drawing/2014/main" val="3697206175"/>
                    </a:ext>
                  </a:extLst>
                </a:gridCol>
              </a:tblGrid>
              <a:tr h="153532">
                <a:tc>
                  <a:txBody>
                    <a:bodyPr/>
                    <a:lstStyle/>
                    <a:p>
                      <a:pPr>
                        <a:lnSpc>
                          <a:spcPct val="115000"/>
                        </a:lnSpc>
                        <a:spcAft>
                          <a:spcPts val="800"/>
                        </a:spcAft>
                        <a:buNone/>
                      </a:pPr>
                      <a:r>
                        <a:rPr lang="lv-LV" sz="1000" b="1" kern="100">
                          <a:solidFill>
                            <a:srgbClr val="000000"/>
                          </a:solidFill>
                          <a:effectLst/>
                          <a:latin typeface="+mj-lt"/>
                          <a:ea typeface="Aptos" panose="020B0004020202020204" pitchFamily="34" charset="0"/>
                          <a:cs typeface="Arial" panose="020B0604020202020204" pitchFamily="34" charset="0"/>
                        </a:rPr>
                        <a:t>Nr.p.k.</a:t>
                      </a:r>
                      <a:endParaRPr lang="lv-LV" sz="1000" kern="100">
                        <a:effectLst/>
                        <a:latin typeface="+mj-lt"/>
                        <a:ea typeface="Aptos" panose="020B0004020202020204" pitchFamily="34" charset="0"/>
                        <a:cs typeface="Arial" panose="020B0604020202020204" pitchFamily="34" charset="0"/>
                      </a:endParaRPr>
                    </a:p>
                  </a:txBody>
                  <a:tcPr marL="57169" marR="57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nSpc>
                          <a:spcPct val="115000"/>
                        </a:lnSpc>
                        <a:spcAft>
                          <a:spcPts val="800"/>
                        </a:spcAft>
                        <a:buNone/>
                      </a:pPr>
                      <a:r>
                        <a:rPr lang="lv-LV" sz="1000" b="1" kern="100">
                          <a:solidFill>
                            <a:srgbClr val="000000"/>
                          </a:solidFill>
                          <a:effectLst/>
                          <a:latin typeface="+mj-lt"/>
                          <a:ea typeface="Aptos" panose="020B0004020202020204" pitchFamily="34" charset="0"/>
                          <a:cs typeface="Arial" panose="020B0604020202020204" pitchFamily="34" charset="0"/>
                        </a:rPr>
                        <a:t>Jautājums</a:t>
                      </a:r>
                      <a:endParaRPr lang="lv-LV" sz="1000" kern="100">
                        <a:effectLst/>
                        <a:latin typeface="+mj-lt"/>
                        <a:ea typeface="Aptos" panose="020B0004020202020204" pitchFamily="34" charset="0"/>
                        <a:cs typeface="Arial" panose="020B0604020202020204" pitchFamily="34" charset="0"/>
                      </a:endParaRPr>
                    </a:p>
                  </a:txBody>
                  <a:tcPr marL="57169" marR="57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nSpc>
                          <a:spcPct val="115000"/>
                        </a:lnSpc>
                        <a:spcAft>
                          <a:spcPts val="800"/>
                        </a:spcAft>
                        <a:buNone/>
                      </a:pPr>
                      <a:r>
                        <a:rPr lang="lv-LV" sz="1000" b="1" kern="100">
                          <a:solidFill>
                            <a:srgbClr val="000000"/>
                          </a:solidFill>
                          <a:effectLst/>
                          <a:latin typeface="+mj-lt"/>
                          <a:ea typeface="Aptos" panose="020B0004020202020204" pitchFamily="34" charset="0"/>
                          <a:cs typeface="Arial" panose="020B0604020202020204" pitchFamily="34" charset="0"/>
                        </a:rPr>
                        <a:t>Skaidrojums</a:t>
                      </a:r>
                      <a:endParaRPr lang="lv-LV" sz="1000" kern="100">
                        <a:effectLst/>
                        <a:latin typeface="+mj-lt"/>
                        <a:ea typeface="Aptos" panose="020B0004020202020204" pitchFamily="34" charset="0"/>
                        <a:cs typeface="Arial" panose="020B0604020202020204" pitchFamily="34" charset="0"/>
                      </a:endParaRPr>
                    </a:p>
                  </a:txBody>
                  <a:tcPr marL="57169" marR="57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482495531"/>
                  </a:ext>
                </a:extLst>
              </a:tr>
              <a:tr h="3885067">
                <a:tc>
                  <a:txBody>
                    <a:bodyPr/>
                    <a:lstStyle/>
                    <a:p>
                      <a:pPr marL="342900" lvl="0" indent="-342900">
                        <a:lnSpc>
                          <a:spcPct val="115000"/>
                        </a:lnSpc>
                        <a:spcAft>
                          <a:spcPts val="800"/>
                        </a:spcAft>
                        <a:buFont typeface="+mj-lt"/>
                        <a:buAutoNum type="arabicPeriod"/>
                      </a:pPr>
                      <a:r>
                        <a:rPr lang="lv-LV" sz="1100" kern="100" dirty="0">
                          <a:effectLst/>
                          <a:latin typeface="+mj-lt"/>
                          <a:ea typeface="Aptos" panose="020B0004020202020204" pitchFamily="34" charset="0"/>
                          <a:cs typeface="Arial" panose="020B0604020202020204" pitchFamily="34" charset="0"/>
                        </a:rPr>
                        <a:t> </a:t>
                      </a:r>
                    </a:p>
                  </a:txBody>
                  <a:tcPr marL="57169" marR="57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lv-LV" sz="1100" b="1" kern="100" dirty="0">
                          <a:effectLst/>
                          <a:latin typeface="+mj-lt"/>
                          <a:ea typeface="Aptos" panose="020B0004020202020204" pitchFamily="34" charset="0"/>
                          <a:cs typeface="Arial" panose="020B0604020202020204" pitchFamily="34" charset="0"/>
                        </a:rPr>
                        <a:t>Valmieras novads</a:t>
                      </a:r>
                      <a:endParaRPr lang="lv-LV" sz="1100" kern="100" dirty="0">
                        <a:effectLst/>
                        <a:latin typeface="+mj-lt"/>
                        <a:ea typeface="Aptos" panose="020B0004020202020204" pitchFamily="34" charset="0"/>
                        <a:cs typeface="Arial" panose="020B0604020202020204" pitchFamily="34" charset="0"/>
                      </a:endParaRPr>
                    </a:p>
                    <a:p>
                      <a:pPr algn="just">
                        <a:lnSpc>
                          <a:spcPct val="115000"/>
                        </a:lnSpc>
                        <a:spcAft>
                          <a:spcPts val="800"/>
                        </a:spcAft>
                        <a:buNone/>
                      </a:pPr>
                      <a:r>
                        <a:rPr lang="lv-LV" sz="1100" kern="100" dirty="0">
                          <a:effectLst/>
                          <a:latin typeface="+mj-lt"/>
                          <a:ea typeface="Aptos" panose="020B0004020202020204" pitchFamily="34" charset="0"/>
                          <a:cs typeface="Arial" panose="020B0604020202020204" pitchFamily="34" charset="0"/>
                        </a:rPr>
                        <a:t>1. Kādas līdz šim ir biežākās kļūdas vai neskaidrības, ar ko </a:t>
                      </a:r>
                      <a:r>
                        <a:rPr lang="lv-LV" sz="1100" kern="100" dirty="0" err="1">
                          <a:effectLst/>
                          <a:latin typeface="+mj-lt"/>
                          <a:ea typeface="Aptos" panose="020B0004020202020204" pitchFamily="34" charset="0"/>
                          <a:cs typeface="Arial" panose="020B0604020202020204" pitchFamily="34" charset="0"/>
                        </a:rPr>
                        <a:t>saskārušās</a:t>
                      </a:r>
                      <a:r>
                        <a:rPr lang="lv-LV" sz="1100" kern="100" dirty="0">
                          <a:effectLst/>
                          <a:latin typeface="+mj-lt"/>
                          <a:ea typeface="Aptos" panose="020B0004020202020204" pitchFamily="34" charset="0"/>
                          <a:cs typeface="Arial" panose="020B0604020202020204" pitchFamily="34" charset="0"/>
                        </a:rPr>
                        <a:t> pašvaldības, pārskatot un pielāgojot saistošos noteikumus atbilstoši 2025. gada 21. janvāra grozījumiem Sociālo pakalpojumu un sociālās palīdzības likumā;</a:t>
                      </a:r>
                      <a:br>
                        <a:rPr lang="lv-LV" sz="1100" kern="100" dirty="0">
                          <a:effectLst/>
                          <a:latin typeface="+mj-lt"/>
                          <a:ea typeface="Aptos" panose="020B0004020202020204" pitchFamily="34" charset="0"/>
                          <a:cs typeface="Arial" panose="020B0604020202020204" pitchFamily="34" charset="0"/>
                        </a:rPr>
                      </a:br>
                      <a:br>
                        <a:rPr lang="lv-LV" sz="1100" kern="100" dirty="0">
                          <a:effectLst/>
                          <a:latin typeface="+mj-lt"/>
                          <a:ea typeface="Aptos" panose="020B0004020202020204" pitchFamily="34" charset="0"/>
                          <a:cs typeface="Arial" panose="020B0604020202020204" pitchFamily="34" charset="0"/>
                        </a:rPr>
                      </a:br>
                      <a:r>
                        <a:rPr lang="lv-LV" sz="1100" kern="100" dirty="0">
                          <a:effectLst/>
                          <a:latin typeface="+mj-lt"/>
                          <a:ea typeface="Aptos" panose="020B0004020202020204" pitchFamily="34" charset="0"/>
                          <a:cs typeface="Arial" panose="020B0604020202020204" pitchFamily="34" charset="0"/>
                        </a:rPr>
                        <a:t>2. Cik liela rīcības brīvība un atšķirīgi nosacījumi pašvaldībām saglabājas saistošajos noteikumos attiecībā uz papildu sociālo pakalpojumu grozu un tā līdzfinansēšanu;</a:t>
                      </a:r>
                      <a:br>
                        <a:rPr lang="lv-LV" sz="1100" kern="100" dirty="0">
                          <a:effectLst/>
                          <a:latin typeface="+mj-lt"/>
                          <a:ea typeface="Aptos" panose="020B0004020202020204" pitchFamily="34" charset="0"/>
                          <a:cs typeface="Arial" panose="020B0604020202020204" pitchFamily="34" charset="0"/>
                        </a:rPr>
                      </a:br>
                      <a:br>
                        <a:rPr lang="lv-LV" sz="1100" kern="100" dirty="0">
                          <a:effectLst/>
                          <a:latin typeface="+mj-lt"/>
                          <a:ea typeface="Aptos" panose="020B0004020202020204" pitchFamily="34" charset="0"/>
                          <a:cs typeface="Arial" panose="020B0604020202020204" pitchFamily="34" charset="0"/>
                        </a:rPr>
                      </a:br>
                      <a:r>
                        <a:rPr lang="lv-LV" sz="1100" kern="100" dirty="0">
                          <a:effectLst/>
                          <a:latin typeface="+mj-lt"/>
                          <a:ea typeface="Aptos" panose="020B0004020202020204" pitchFamily="34" charset="0"/>
                          <a:cs typeface="Arial" panose="020B0604020202020204" pitchFamily="34" charset="0"/>
                        </a:rPr>
                        <a:t>3. Līdz kuram datumam pašvaldībām ieteicams vai obligāti jānodrošina spēkā esošo saistošo noteikumu precizēšana/jaunu noteikumu pieņemšana;</a:t>
                      </a:r>
                      <a:br>
                        <a:rPr lang="lv-LV" sz="1100" kern="100" dirty="0">
                          <a:effectLst/>
                          <a:latin typeface="+mj-lt"/>
                          <a:ea typeface="Aptos" panose="020B0004020202020204" pitchFamily="34" charset="0"/>
                          <a:cs typeface="Arial" panose="020B0604020202020204" pitchFamily="34" charset="0"/>
                        </a:rPr>
                      </a:br>
                      <a:br>
                        <a:rPr lang="lv-LV" sz="1100" kern="100" dirty="0">
                          <a:effectLst/>
                          <a:latin typeface="+mj-lt"/>
                          <a:ea typeface="Aptos" panose="020B0004020202020204" pitchFamily="34" charset="0"/>
                          <a:cs typeface="Arial" panose="020B0604020202020204" pitchFamily="34" charset="0"/>
                        </a:rPr>
                      </a:br>
                      <a:r>
                        <a:rPr lang="lv-LV" sz="1100" kern="100" dirty="0">
                          <a:effectLst/>
                          <a:latin typeface="+mj-lt"/>
                          <a:ea typeface="Aptos" panose="020B0004020202020204" pitchFamily="34" charset="0"/>
                          <a:cs typeface="Arial" panose="020B0604020202020204" pitchFamily="34" charset="0"/>
                        </a:rPr>
                        <a:t>4. Vai no ministriju puses plānots izstrādāt un piedāvāt pašvaldībām saistošo noteikumu šablona modeli vai vadlīnijas sociālo pakalpojumu jomā.</a:t>
                      </a:r>
                    </a:p>
                    <a:p>
                      <a:pPr>
                        <a:lnSpc>
                          <a:spcPct val="115000"/>
                        </a:lnSpc>
                        <a:spcAft>
                          <a:spcPts val="800"/>
                        </a:spcAft>
                        <a:buNone/>
                      </a:pPr>
                      <a:r>
                        <a:rPr lang="lv-LV" sz="1100" kern="100" dirty="0">
                          <a:effectLst/>
                          <a:latin typeface="+mj-lt"/>
                          <a:ea typeface="Aptos" panose="020B0004020202020204" pitchFamily="34" charset="0"/>
                          <a:cs typeface="Arial" panose="020B0604020202020204" pitchFamily="34" charset="0"/>
                        </a:rPr>
                        <a:t> </a:t>
                      </a:r>
                    </a:p>
                    <a:p>
                      <a:pPr>
                        <a:lnSpc>
                          <a:spcPct val="115000"/>
                        </a:lnSpc>
                        <a:spcAft>
                          <a:spcPts val="800"/>
                        </a:spcAft>
                        <a:buNone/>
                      </a:pPr>
                      <a:r>
                        <a:rPr lang="lv-LV" sz="1100" kern="100" dirty="0">
                          <a:effectLst/>
                          <a:latin typeface="+mj-lt"/>
                          <a:ea typeface="Aptos" panose="020B0004020202020204" pitchFamily="34" charset="0"/>
                          <a:cs typeface="Arial" panose="020B0604020202020204" pitchFamily="34" charset="0"/>
                        </a:rPr>
                        <a:t> </a:t>
                      </a:r>
                    </a:p>
                  </a:txBody>
                  <a:tcPr marL="57169" marR="57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lv-LV" sz="1100" kern="100" dirty="0">
                          <a:effectLst/>
                          <a:latin typeface="+mj-lt"/>
                          <a:ea typeface="Aptos" panose="020B0004020202020204" pitchFamily="34" charset="0"/>
                          <a:cs typeface="Arial" panose="020B0604020202020204" pitchFamily="34" charset="0"/>
                        </a:rPr>
                        <a:t> </a:t>
                      </a:r>
                    </a:p>
                    <a:p>
                      <a:pPr algn="just">
                        <a:lnSpc>
                          <a:spcPct val="115000"/>
                        </a:lnSpc>
                        <a:spcAft>
                          <a:spcPts val="800"/>
                        </a:spcAft>
                        <a:buNone/>
                      </a:pPr>
                      <a:r>
                        <a:rPr lang="lv-LV" sz="1100" kern="100" dirty="0">
                          <a:effectLst/>
                          <a:latin typeface="+mj-lt"/>
                          <a:ea typeface="Aptos" panose="020B0004020202020204" pitchFamily="34" charset="0"/>
                          <a:cs typeface="Arial" panose="020B0604020202020204" pitchFamily="34" charset="0"/>
                        </a:rPr>
                        <a:t>1. Visbiežākās kļūdas ir atspoguļotas prezentācijā, piemēram, tas, ka saistošo noteikumu izdošanas tiesiskais pamatojums netiek papildināts ar 9.panta 1.</a:t>
                      </a:r>
                      <a:r>
                        <a:rPr lang="lv-LV" sz="1100" kern="100" baseline="30000" dirty="0">
                          <a:effectLst/>
                          <a:latin typeface="+mj-lt"/>
                          <a:ea typeface="Aptos" panose="020B0004020202020204" pitchFamily="34" charset="0"/>
                          <a:cs typeface="Arial" panose="020B0604020202020204" pitchFamily="34" charset="0"/>
                        </a:rPr>
                        <a:t>2</a:t>
                      </a:r>
                      <a:r>
                        <a:rPr lang="lv-LV" sz="1100" kern="100" dirty="0">
                          <a:effectLst/>
                          <a:latin typeface="+mj-lt"/>
                          <a:ea typeface="Aptos" panose="020B0004020202020204" pitchFamily="34" charset="0"/>
                          <a:cs typeface="Arial" panose="020B0604020202020204" pitchFamily="34" charset="0"/>
                        </a:rPr>
                        <a:t>daļu, atsevišķu sociālo pakalpojumu nenoteikšana vai neatbilstošu personu grupu noteikšana.</a:t>
                      </a:r>
                    </a:p>
                    <a:p>
                      <a:pPr algn="just">
                        <a:lnSpc>
                          <a:spcPct val="115000"/>
                        </a:lnSpc>
                        <a:spcAft>
                          <a:spcPts val="1200"/>
                        </a:spcAft>
                        <a:buNone/>
                      </a:pPr>
                      <a:r>
                        <a:rPr lang="lv-LV" sz="1100" kern="100" dirty="0">
                          <a:effectLst/>
                          <a:latin typeface="+mj-lt"/>
                          <a:ea typeface="Aptos" panose="020B0004020202020204" pitchFamily="34" charset="0"/>
                          <a:cs typeface="Arial" panose="020B0604020202020204" pitchFamily="34" charset="0"/>
                        </a:rPr>
                        <a:t>2. Galvenais princips – ir jānodrošina obligāti noteiktais sociālo pakalpojumu grozs un personu grupas kurām pakalpojumi jānodrošina obligāti, un tad pašvaldība pēc savām iespējām un nepieciešamības var noteikt papildu sociālos pakalpojumu un papildu personu grupas, kurām jānodrošina vēl kādi sociālie pakalpojumi ārpus likumā noteiktā.</a:t>
                      </a:r>
                    </a:p>
                    <a:p>
                      <a:pPr algn="just">
                        <a:lnSpc>
                          <a:spcPct val="115000"/>
                        </a:lnSpc>
                        <a:spcAft>
                          <a:spcPts val="1200"/>
                        </a:spcAft>
                        <a:buNone/>
                      </a:pPr>
                      <a:r>
                        <a:rPr lang="lv-LV" sz="1100" kern="100" dirty="0">
                          <a:effectLst/>
                          <a:latin typeface="+mj-lt"/>
                          <a:ea typeface="Aptos" panose="020B0004020202020204" pitchFamily="34" charset="0"/>
                          <a:cs typeface="Arial" panose="020B0604020202020204" pitchFamily="34" charset="0"/>
                        </a:rPr>
                        <a:t>3. Pēc iespējas īsākā termiņā būtu jāpārskata saistošie noteikumi, kuriem ir jāatbilst spēkā esošajam tiesiskajam regulējumam.</a:t>
                      </a:r>
                    </a:p>
                    <a:p>
                      <a:pPr algn="just">
                        <a:lnSpc>
                          <a:spcPct val="115000"/>
                        </a:lnSpc>
                        <a:spcAft>
                          <a:spcPts val="0"/>
                        </a:spcAft>
                        <a:buNone/>
                      </a:pPr>
                      <a:r>
                        <a:rPr lang="lv-LV" sz="1100" kern="100" dirty="0">
                          <a:effectLst/>
                          <a:latin typeface="+mj-lt"/>
                          <a:ea typeface="Aptos" panose="020B0004020202020204" pitchFamily="34" charset="0"/>
                          <a:cs typeface="Arial" panose="020B0604020202020204" pitchFamily="34" charset="0"/>
                        </a:rPr>
                        <a:t>4. Vadlīnijas ir jau pieejamas un tika aktualizētas 2025.gada nogalē. </a:t>
                      </a:r>
                    </a:p>
                    <a:p>
                      <a:pPr algn="just">
                        <a:lnSpc>
                          <a:spcPct val="115000"/>
                        </a:lnSpc>
                        <a:spcAft>
                          <a:spcPts val="0"/>
                        </a:spcAft>
                        <a:buNone/>
                      </a:pPr>
                      <a:r>
                        <a:rPr lang="lv-LV" sz="1100" u="sng" kern="100" dirty="0">
                          <a:solidFill>
                            <a:srgbClr val="467886"/>
                          </a:solidFill>
                          <a:effectLst/>
                          <a:latin typeface="+mj-lt"/>
                          <a:ea typeface="Aptos" panose="020B0004020202020204" pitchFamily="34" charset="0"/>
                          <a:cs typeface="Arial" panose="020B0604020202020204" pitchFamily="34" charset="0"/>
                          <a:hlinkClick r:id="rId2"/>
                        </a:rPr>
                        <a:t>https://www.varam.gov.lv/lv/saistoso-noteikumu-izstrade</a:t>
                      </a:r>
                      <a:r>
                        <a:rPr lang="lv-LV" sz="1100" kern="100" dirty="0">
                          <a:effectLst/>
                          <a:latin typeface="+mj-lt"/>
                          <a:ea typeface="Aptos" panose="020B0004020202020204" pitchFamily="34" charset="0"/>
                          <a:cs typeface="Arial" panose="020B0604020202020204" pitchFamily="34" charset="0"/>
                        </a:rPr>
                        <a:t> </a:t>
                      </a:r>
                    </a:p>
                  </a:txBody>
                  <a:tcPr marL="57169" marR="571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3944009"/>
                  </a:ext>
                </a:extLst>
              </a:tr>
            </a:tbl>
          </a:graphicData>
        </a:graphic>
      </p:graphicFrame>
    </p:spTree>
    <p:extLst>
      <p:ext uri="{BB962C8B-B14F-4D97-AF65-F5344CB8AC3E}">
        <p14:creationId xmlns:p14="http://schemas.microsoft.com/office/powerpoint/2010/main" val="714745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54C4685-A149-49AF-EEDB-B35D6A38FA6A}"/>
              </a:ext>
            </a:extLst>
          </p:cNvPr>
          <p:cNvGraphicFramePr>
            <a:graphicFrameLocks noGrp="1"/>
          </p:cNvGraphicFramePr>
          <p:nvPr>
            <p:extLst>
              <p:ext uri="{D42A27DB-BD31-4B8C-83A1-F6EECF244321}">
                <p14:modId xmlns:p14="http://schemas.microsoft.com/office/powerpoint/2010/main" val="4160578684"/>
              </p:ext>
            </p:extLst>
          </p:nvPr>
        </p:nvGraphicFramePr>
        <p:xfrm>
          <a:off x="1295400" y="1532096"/>
          <a:ext cx="9514114" cy="4052275"/>
        </p:xfrm>
        <a:graphic>
          <a:graphicData uri="http://schemas.openxmlformats.org/drawingml/2006/table">
            <a:tbl>
              <a:tblPr firstRow="1" firstCol="1" bandRow="1"/>
              <a:tblGrid>
                <a:gridCol w="624599">
                  <a:extLst>
                    <a:ext uri="{9D8B030D-6E8A-4147-A177-3AD203B41FA5}">
                      <a16:colId xmlns:a16="http://schemas.microsoft.com/office/drawing/2014/main" val="1809670435"/>
                    </a:ext>
                  </a:extLst>
                </a:gridCol>
                <a:gridCol w="3698087">
                  <a:extLst>
                    <a:ext uri="{9D8B030D-6E8A-4147-A177-3AD203B41FA5}">
                      <a16:colId xmlns:a16="http://schemas.microsoft.com/office/drawing/2014/main" val="1340025982"/>
                    </a:ext>
                  </a:extLst>
                </a:gridCol>
                <a:gridCol w="5191428">
                  <a:extLst>
                    <a:ext uri="{9D8B030D-6E8A-4147-A177-3AD203B41FA5}">
                      <a16:colId xmlns:a16="http://schemas.microsoft.com/office/drawing/2014/main" val="4214964225"/>
                    </a:ext>
                  </a:extLst>
                </a:gridCol>
              </a:tblGrid>
              <a:tr h="250013">
                <a:tc>
                  <a:txBody>
                    <a:bodyPr/>
                    <a:lstStyle/>
                    <a:p>
                      <a:pPr>
                        <a:lnSpc>
                          <a:spcPct val="115000"/>
                        </a:lnSpc>
                        <a:spcAft>
                          <a:spcPts val="800"/>
                        </a:spcAft>
                        <a:buNone/>
                      </a:pPr>
                      <a:r>
                        <a:rPr lang="lv-LV" sz="1200" b="1" kern="100">
                          <a:solidFill>
                            <a:srgbClr val="000000"/>
                          </a:solidFill>
                          <a:effectLst/>
                          <a:latin typeface="Times New Roman" panose="02020603050405020304" pitchFamily="18" charset="0"/>
                          <a:ea typeface="Aptos" panose="020B0004020202020204" pitchFamily="34" charset="0"/>
                          <a:cs typeface="Arial" panose="020B0604020202020204" pitchFamily="34" charset="0"/>
                        </a:rPr>
                        <a:t>Nr.p.k.</a:t>
                      </a:r>
                      <a:endParaRPr lang="lv-LV"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nSpc>
                          <a:spcPct val="115000"/>
                        </a:lnSpc>
                        <a:spcAft>
                          <a:spcPts val="800"/>
                        </a:spcAft>
                        <a:buNone/>
                      </a:pPr>
                      <a:r>
                        <a:rPr lang="lv-LV" sz="1200" b="1" kern="100">
                          <a:solidFill>
                            <a:srgbClr val="000000"/>
                          </a:solidFill>
                          <a:effectLst/>
                          <a:latin typeface="Times New Roman" panose="02020603050405020304" pitchFamily="18" charset="0"/>
                          <a:ea typeface="Aptos" panose="020B0004020202020204" pitchFamily="34" charset="0"/>
                          <a:cs typeface="Arial" panose="020B0604020202020204" pitchFamily="34" charset="0"/>
                        </a:rPr>
                        <a:t>Jautājums</a:t>
                      </a:r>
                      <a:endParaRPr lang="lv-LV"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nSpc>
                          <a:spcPct val="115000"/>
                        </a:lnSpc>
                        <a:spcAft>
                          <a:spcPts val="800"/>
                        </a:spcAft>
                        <a:buNone/>
                      </a:pPr>
                      <a:r>
                        <a:rPr lang="lv-LV" sz="1200" b="1" kern="100">
                          <a:solidFill>
                            <a:srgbClr val="000000"/>
                          </a:solidFill>
                          <a:effectLst/>
                          <a:latin typeface="Times New Roman" panose="02020603050405020304" pitchFamily="18" charset="0"/>
                          <a:ea typeface="Aptos" panose="020B0004020202020204" pitchFamily="34" charset="0"/>
                          <a:cs typeface="Arial" panose="020B0604020202020204" pitchFamily="34" charset="0"/>
                        </a:rPr>
                        <a:t>Skaidrojums</a:t>
                      </a:r>
                      <a:endParaRPr lang="lv-LV"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627967255"/>
                  </a:ext>
                </a:extLst>
              </a:tr>
              <a:tr h="3802262">
                <a:tc>
                  <a:txBody>
                    <a:bodyPr/>
                    <a:lstStyle/>
                    <a:p>
                      <a:pPr>
                        <a:lnSpc>
                          <a:spcPct val="115000"/>
                        </a:lnSpc>
                        <a:spcAft>
                          <a:spcPts val="800"/>
                        </a:spcAft>
                        <a:buNone/>
                      </a:pPr>
                      <a:r>
                        <a:rPr lang="lv-LV" sz="1100" kern="100">
                          <a:effectLst/>
                          <a:latin typeface="+mj-lt"/>
                          <a:ea typeface="Aptos" panose="020B0004020202020204" pitchFamily="34" charset="0"/>
                          <a:cs typeface="Arial" panose="020B0604020202020204" pitchFamily="34" charset="0"/>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lv-LV" sz="1100" b="1" kern="100" dirty="0">
                          <a:effectLst/>
                          <a:latin typeface="+mj-lt"/>
                          <a:ea typeface="Aptos" panose="020B0004020202020204" pitchFamily="34" charset="0"/>
                          <a:cs typeface="Arial" panose="020B0604020202020204" pitchFamily="34" charset="0"/>
                        </a:rPr>
                        <a:t>Gulbenes novads</a:t>
                      </a:r>
                      <a:endParaRPr lang="lv-LV" sz="1100" kern="100" dirty="0">
                        <a:effectLst/>
                        <a:latin typeface="+mj-lt"/>
                        <a:ea typeface="Aptos" panose="020B0004020202020204" pitchFamily="34" charset="0"/>
                        <a:cs typeface="Arial" panose="020B0604020202020204" pitchFamily="34" charset="0"/>
                      </a:endParaRPr>
                    </a:p>
                    <a:p>
                      <a:pPr>
                        <a:lnSpc>
                          <a:spcPct val="115000"/>
                        </a:lnSpc>
                        <a:spcAft>
                          <a:spcPts val="800"/>
                        </a:spcAft>
                        <a:buNone/>
                      </a:pPr>
                      <a:r>
                        <a:rPr lang="lv-LV" sz="1100" b="1" kern="100" dirty="0">
                          <a:effectLst/>
                          <a:latin typeface="+mj-lt"/>
                          <a:ea typeface="Aptos" panose="020B0004020202020204" pitchFamily="34" charset="0"/>
                          <a:cs typeface="Arial" panose="020B0604020202020204" pitchFamily="34" charset="0"/>
                        </a:rPr>
                        <a:t> </a:t>
                      </a:r>
                      <a:endParaRPr lang="lv-LV" sz="1100" kern="100" dirty="0">
                        <a:effectLst/>
                        <a:latin typeface="+mj-lt"/>
                        <a:ea typeface="Aptos" panose="020B0004020202020204" pitchFamily="34" charset="0"/>
                        <a:cs typeface="Arial" panose="020B0604020202020204" pitchFamily="34" charset="0"/>
                      </a:endParaRPr>
                    </a:p>
                    <a:p>
                      <a:pPr algn="just">
                        <a:lnSpc>
                          <a:spcPct val="115000"/>
                        </a:lnSpc>
                        <a:spcAft>
                          <a:spcPts val="800"/>
                        </a:spcAft>
                        <a:buNone/>
                      </a:pPr>
                      <a:r>
                        <a:rPr lang="lv-LV" sz="1100" kern="100" dirty="0">
                          <a:effectLst/>
                          <a:latin typeface="+mj-lt"/>
                          <a:ea typeface="Aptos" panose="020B0004020202020204" pitchFamily="34" charset="0"/>
                          <a:cs typeface="Arial" panose="020B0604020202020204" pitchFamily="34" charset="0"/>
                        </a:rPr>
                        <a:t>Kā valsts nodrošinās, lai personas tiesības faktiski saņemt minimālajā sociālo pakalpojumu grozā ietvertos pakalpojumus būtu līdzvērtīgas dažādās Latvijas pašvaldībās, ja pašvaldībām būtiski atšķiras budžeta iespējas, iedzīvotāju skaits un blīvums, pieprasījums pēc pakalpojumiem, attālumi līdz pakalpojumu sniedzējiem un viena klienta apkalpošanas izmaksas?</a:t>
                      </a:r>
                    </a:p>
                    <a:p>
                      <a:pPr>
                        <a:lnSpc>
                          <a:spcPct val="115000"/>
                        </a:lnSpc>
                        <a:spcAft>
                          <a:spcPts val="800"/>
                        </a:spcAft>
                        <a:buNone/>
                      </a:pPr>
                      <a:r>
                        <a:rPr lang="lv-LV" sz="1100" b="1" kern="100" dirty="0">
                          <a:effectLst/>
                          <a:latin typeface="+mj-lt"/>
                          <a:ea typeface="Aptos" panose="020B0004020202020204" pitchFamily="34" charset="0"/>
                          <a:cs typeface="Arial" panose="020B0604020202020204" pitchFamily="34" charset="0"/>
                        </a:rPr>
                        <a:t> </a:t>
                      </a:r>
                      <a:endParaRPr lang="lv-LV" sz="1100" kern="100" dirty="0">
                        <a:effectLst/>
                        <a:latin typeface="+mj-lt"/>
                        <a:ea typeface="Aptos" panose="020B00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lv-LV" sz="1100" kern="100" dirty="0">
                          <a:effectLst/>
                          <a:latin typeface="+mj-lt"/>
                          <a:ea typeface="Aptos" panose="020B0004020202020204" pitchFamily="34" charset="0"/>
                          <a:cs typeface="Arial" panose="020B0604020202020204" pitchFamily="34" charset="0"/>
                        </a:rPr>
                        <a:t> </a:t>
                      </a:r>
                    </a:p>
                    <a:p>
                      <a:pPr>
                        <a:lnSpc>
                          <a:spcPct val="115000"/>
                        </a:lnSpc>
                        <a:spcAft>
                          <a:spcPts val="800"/>
                        </a:spcAft>
                        <a:buNone/>
                      </a:pPr>
                      <a:r>
                        <a:rPr lang="lv-LV" sz="1100" kern="100" dirty="0">
                          <a:effectLst/>
                          <a:latin typeface="+mj-lt"/>
                          <a:ea typeface="Aptos" panose="020B0004020202020204" pitchFamily="34" charset="0"/>
                          <a:cs typeface="Arial" panose="020B0604020202020204" pitchFamily="34" charset="0"/>
                        </a:rPr>
                        <a:t> </a:t>
                      </a:r>
                    </a:p>
                    <a:p>
                      <a:pPr algn="just">
                        <a:lnSpc>
                          <a:spcPct val="115000"/>
                        </a:lnSpc>
                        <a:spcAft>
                          <a:spcPts val="800"/>
                        </a:spcAft>
                        <a:buNone/>
                      </a:pPr>
                      <a:r>
                        <a:rPr lang="lv-LV" sz="1100" kern="100" dirty="0">
                          <a:effectLst/>
                          <a:latin typeface="+mj-lt"/>
                          <a:ea typeface="Aptos" panose="020B0004020202020204" pitchFamily="34" charset="0"/>
                          <a:cs typeface="Arial" panose="020B0604020202020204" pitchFamily="34" charset="0"/>
                        </a:rPr>
                        <a:t>Valsts šo pienākumu ir noteikusi Sociālo pakalpojumu un sociālās palīdzības likumā, kurā noteiktais minimālo sociālo pakalpojumu grozs ir obligāti nodrošināms visās pašvaldībās un visām personu grupām, kuras noteiktas likumā (neatkarīgi no pašvaldības lieluma, iedzīvotāju skaita vai citiem kritērijiem). Tālāk pašvaldībām pašām ir jāplāno attiecīgo pakalpojumu nodrošināšana, plānojot pašvaldības budžetu un finansiāli izdevīgāko pakalpojuma sniegšanas veidu.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118177"/>
                  </a:ext>
                </a:extLst>
              </a:tr>
            </a:tbl>
          </a:graphicData>
        </a:graphic>
      </p:graphicFrame>
    </p:spTree>
    <p:extLst>
      <p:ext uri="{BB962C8B-B14F-4D97-AF65-F5344CB8AC3E}">
        <p14:creationId xmlns:p14="http://schemas.microsoft.com/office/powerpoint/2010/main" val="467200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0F88A9C-40FF-A76A-C479-64573C32D796}"/>
              </a:ext>
            </a:extLst>
          </p:cNvPr>
          <p:cNvGraphicFramePr>
            <a:graphicFrameLocks noGrp="1"/>
          </p:cNvGraphicFramePr>
          <p:nvPr>
            <p:extLst>
              <p:ext uri="{D42A27DB-BD31-4B8C-83A1-F6EECF244321}">
                <p14:modId xmlns:p14="http://schemas.microsoft.com/office/powerpoint/2010/main" val="2164176185"/>
              </p:ext>
            </p:extLst>
          </p:nvPr>
        </p:nvGraphicFramePr>
        <p:xfrm>
          <a:off x="1295401" y="468086"/>
          <a:ext cx="9622970" cy="6043961"/>
        </p:xfrm>
        <a:graphic>
          <a:graphicData uri="http://schemas.openxmlformats.org/drawingml/2006/table">
            <a:tbl>
              <a:tblPr firstRow="1" firstCol="1" bandRow="1"/>
              <a:tblGrid>
                <a:gridCol w="631746">
                  <a:extLst>
                    <a:ext uri="{9D8B030D-6E8A-4147-A177-3AD203B41FA5}">
                      <a16:colId xmlns:a16="http://schemas.microsoft.com/office/drawing/2014/main" val="1944729057"/>
                    </a:ext>
                  </a:extLst>
                </a:gridCol>
                <a:gridCol w="3740399">
                  <a:extLst>
                    <a:ext uri="{9D8B030D-6E8A-4147-A177-3AD203B41FA5}">
                      <a16:colId xmlns:a16="http://schemas.microsoft.com/office/drawing/2014/main" val="2755080851"/>
                    </a:ext>
                  </a:extLst>
                </a:gridCol>
                <a:gridCol w="5250825">
                  <a:extLst>
                    <a:ext uri="{9D8B030D-6E8A-4147-A177-3AD203B41FA5}">
                      <a16:colId xmlns:a16="http://schemas.microsoft.com/office/drawing/2014/main" val="968948633"/>
                    </a:ext>
                  </a:extLst>
                </a:gridCol>
              </a:tblGrid>
              <a:tr h="155408">
                <a:tc>
                  <a:txBody>
                    <a:bodyPr/>
                    <a:lstStyle/>
                    <a:p>
                      <a:pPr algn="just">
                        <a:lnSpc>
                          <a:spcPct val="115000"/>
                        </a:lnSpc>
                        <a:spcAft>
                          <a:spcPts val="800"/>
                        </a:spcAft>
                        <a:buNone/>
                      </a:pPr>
                      <a:r>
                        <a:rPr lang="lv-LV" sz="1000" b="1" kern="100">
                          <a:solidFill>
                            <a:srgbClr val="000000"/>
                          </a:solidFill>
                          <a:effectLst/>
                          <a:latin typeface="+mj-lt"/>
                          <a:ea typeface="Aptos" panose="020B0004020202020204" pitchFamily="34" charset="0"/>
                          <a:cs typeface="Arial" panose="020B0604020202020204" pitchFamily="34" charset="0"/>
                        </a:rPr>
                        <a:t>Nr.p.k.</a:t>
                      </a:r>
                      <a:endParaRPr lang="lv-LV" sz="1000" kern="100">
                        <a:effectLst/>
                        <a:latin typeface="+mj-lt"/>
                        <a:ea typeface="Aptos" panose="020B0004020202020204" pitchFamily="34" charset="0"/>
                        <a:cs typeface="Arial" panose="020B0604020202020204" pitchFamily="34" charset="0"/>
                      </a:endParaRPr>
                    </a:p>
                  </a:txBody>
                  <a:tcPr marL="42564" marR="42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15000"/>
                        </a:lnSpc>
                        <a:spcAft>
                          <a:spcPts val="800"/>
                        </a:spcAft>
                        <a:buNone/>
                      </a:pPr>
                      <a:r>
                        <a:rPr lang="lv-LV" sz="1000" b="1" kern="100">
                          <a:solidFill>
                            <a:srgbClr val="000000"/>
                          </a:solidFill>
                          <a:effectLst/>
                          <a:latin typeface="+mj-lt"/>
                          <a:ea typeface="Aptos" panose="020B0004020202020204" pitchFamily="34" charset="0"/>
                          <a:cs typeface="Arial" panose="020B0604020202020204" pitchFamily="34" charset="0"/>
                        </a:rPr>
                        <a:t>Jautājums</a:t>
                      </a:r>
                      <a:endParaRPr lang="lv-LV" sz="1000" kern="100">
                        <a:effectLst/>
                        <a:latin typeface="+mj-lt"/>
                        <a:ea typeface="Aptos" panose="020B0004020202020204" pitchFamily="34" charset="0"/>
                        <a:cs typeface="Arial" panose="020B0604020202020204" pitchFamily="34" charset="0"/>
                      </a:endParaRPr>
                    </a:p>
                  </a:txBody>
                  <a:tcPr marL="42564" marR="42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15000"/>
                        </a:lnSpc>
                        <a:spcAft>
                          <a:spcPts val="800"/>
                        </a:spcAft>
                        <a:buNone/>
                      </a:pPr>
                      <a:r>
                        <a:rPr lang="lv-LV" sz="1000" b="1" kern="100">
                          <a:solidFill>
                            <a:srgbClr val="000000"/>
                          </a:solidFill>
                          <a:effectLst/>
                          <a:latin typeface="+mj-lt"/>
                          <a:ea typeface="Aptos" panose="020B0004020202020204" pitchFamily="34" charset="0"/>
                          <a:cs typeface="Arial" panose="020B0604020202020204" pitchFamily="34" charset="0"/>
                        </a:rPr>
                        <a:t>Skaidrojums</a:t>
                      </a:r>
                      <a:endParaRPr lang="lv-LV" sz="1000" kern="100">
                        <a:effectLst/>
                        <a:latin typeface="+mj-lt"/>
                        <a:ea typeface="Aptos" panose="020B0004020202020204" pitchFamily="34" charset="0"/>
                        <a:cs typeface="Arial" panose="020B0604020202020204" pitchFamily="34" charset="0"/>
                      </a:endParaRPr>
                    </a:p>
                  </a:txBody>
                  <a:tcPr marL="42564" marR="42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605525785"/>
                  </a:ext>
                </a:extLst>
              </a:tr>
              <a:tr h="5886163">
                <a:tc>
                  <a:txBody>
                    <a:bodyPr/>
                    <a:lstStyle/>
                    <a:p>
                      <a:pPr algn="just">
                        <a:lnSpc>
                          <a:spcPct val="115000"/>
                        </a:lnSpc>
                        <a:spcAft>
                          <a:spcPts val="800"/>
                        </a:spcAft>
                        <a:buNone/>
                      </a:pPr>
                      <a:r>
                        <a:rPr lang="lv-LV" sz="950" kern="100">
                          <a:effectLst/>
                          <a:latin typeface="+mj-lt"/>
                          <a:ea typeface="Aptos" panose="020B0004020202020204" pitchFamily="34" charset="0"/>
                          <a:cs typeface="Arial" panose="020B0604020202020204" pitchFamily="34" charset="0"/>
                        </a:rPr>
                        <a:t>3.</a:t>
                      </a:r>
                    </a:p>
                  </a:txBody>
                  <a:tcPr marL="42564" marR="42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lv-LV" sz="950" b="1" kern="100" dirty="0">
                          <a:effectLst/>
                          <a:latin typeface="+mj-lt"/>
                          <a:ea typeface="Aptos" panose="020B0004020202020204" pitchFamily="34" charset="0"/>
                          <a:cs typeface="Arial" panose="020B0604020202020204" pitchFamily="34" charset="0"/>
                        </a:rPr>
                        <a:t>Jēkabpils novads</a:t>
                      </a:r>
                      <a:endParaRPr lang="lv-LV" sz="950" kern="100" dirty="0">
                        <a:effectLst/>
                        <a:latin typeface="+mj-lt"/>
                        <a:ea typeface="Aptos" panose="020B0004020202020204" pitchFamily="34" charset="0"/>
                        <a:cs typeface="Arial" panose="020B0604020202020204" pitchFamily="34" charset="0"/>
                      </a:endParaRPr>
                    </a:p>
                    <a:p>
                      <a:pPr algn="just">
                        <a:lnSpc>
                          <a:spcPct val="115000"/>
                        </a:lnSpc>
                        <a:spcAft>
                          <a:spcPts val="800"/>
                        </a:spcAft>
                        <a:buNone/>
                      </a:pPr>
                      <a:r>
                        <a:rPr lang="lv-LV" sz="950" kern="100" dirty="0">
                          <a:effectLst/>
                          <a:latin typeface="+mj-lt"/>
                          <a:ea typeface="Aptos" panose="020B0004020202020204" pitchFamily="34" charset="0"/>
                          <a:cs typeface="Arial" panose="020B0604020202020204" pitchFamily="34" charset="0"/>
                        </a:rPr>
                        <a:t>Ar grozījumiem Sociālo pakalpojumu un sociālās palīdzības likuma 12.pantā, kas stājušies spēkā 10.07.2026. noteikts, ka: </a:t>
                      </a:r>
                    </a:p>
                    <a:p>
                      <a:pPr algn="just">
                        <a:lnSpc>
                          <a:spcPct val="115000"/>
                        </a:lnSpc>
                        <a:spcAft>
                          <a:spcPts val="800"/>
                        </a:spcAft>
                        <a:buNone/>
                      </a:pPr>
                      <a:r>
                        <a:rPr lang="lv-LV" sz="950" kern="100" dirty="0">
                          <a:effectLst/>
                          <a:latin typeface="+mj-lt"/>
                          <a:ea typeface="Aptos" panose="020B0004020202020204" pitchFamily="34" charset="0"/>
                          <a:cs typeface="Arial" panose="020B0604020202020204" pitchFamily="34" charset="0"/>
                        </a:rPr>
                        <a:t>Piešķirot personai vienreizēju sociālās palīdzības pabalstu vai sociālās palīdzības pabalstu uz noteiktu termiņu [..], pašvaldības sociālais dienests šo lēmumu var neizdot </a:t>
                      </a:r>
                      <a:r>
                        <a:rPr lang="lv-LV" sz="950" kern="100" dirty="0" err="1">
                          <a:effectLst/>
                          <a:latin typeface="+mj-lt"/>
                          <a:ea typeface="Aptos" panose="020B0004020202020204" pitchFamily="34" charset="0"/>
                          <a:cs typeface="Arial" panose="020B0604020202020204" pitchFamily="34" charset="0"/>
                        </a:rPr>
                        <a:t>rakstveidā</a:t>
                      </a:r>
                      <a:r>
                        <a:rPr lang="lv-LV" sz="950" kern="100" dirty="0">
                          <a:effectLst/>
                          <a:latin typeface="+mj-lt"/>
                          <a:ea typeface="Aptos" panose="020B0004020202020204" pitchFamily="34" charset="0"/>
                          <a:cs typeface="Arial" panose="020B0604020202020204" pitchFamily="34" charset="0"/>
                        </a:rPr>
                        <a:t>. Tāpat pašvaldības sociālais</a:t>
                      </a:r>
                    </a:p>
                    <a:p>
                      <a:pPr algn="just">
                        <a:lnSpc>
                          <a:spcPct val="115000"/>
                        </a:lnSpc>
                        <a:spcAft>
                          <a:spcPts val="800"/>
                        </a:spcAft>
                        <a:buNone/>
                      </a:pPr>
                      <a:r>
                        <a:rPr lang="lv-LV" sz="950" kern="100" dirty="0">
                          <a:effectLst/>
                          <a:latin typeface="+mj-lt"/>
                          <a:ea typeface="Aptos" panose="020B0004020202020204" pitchFamily="34" charset="0"/>
                          <a:cs typeface="Arial" panose="020B0604020202020204" pitchFamily="34" charset="0"/>
                        </a:rPr>
                        <a:t>dienests lēmumu par trūcīgas vai maznodrošinātas mājsaimniecības statusa piešķiršanu var neizdot </a:t>
                      </a:r>
                      <a:r>
                        <a:rPr lang="lv-LV" sz="950" kern="100" dirty="0" err="1">
                          <a:effectLst/>
                          <a:latin typeface="+mj-lt"/>
                          <a:ea typeface="Aptos" panose="020B0004020202020204" pitchFamily="34" charset="0"/>
                          <a:cs typeface="Arial" panose="020B0604020202020204" pitchFamily="34" charset="0"/>
                        </a:rPr>
                        <a:t>rakstveidā</a:t>
                      </a:r>
                      <a:r>
                        <a:rPr lang="lv-LV" sz="950" kern="100" dirty="0">
                          <a:effectLst/>
                          <a:latin typeface="+mj-lt"/>
                          <a:ea typeface="Aptos" panose="020B0004020202020204" pitchFamily="34" charset="0"/>
                          <a:cs typeface="Arial" panose="020B0604020202020204" pitchFamily="34" charset="0"/>
                        </a:rPr>
                        <a:t>.</a:t>
                      </a:r>
                    </a:p>
                    <a:p>
                      <a:pPr algn="just">
                        <a:lnSpc>
                          <a:spcPct val="115000"/>
                        </a:lnSpc>
                        <a:spcAft>
                          <a:spcPts val="800"/>
                        </a:spcAft>
                        <a:buNone/>
                      </a:pPr>
                      <a:r>
                        <a:rPr lang="lv-LV" sz="950" kern="100" dirty="0">
                          <a:effectLst/>
                          <a:latin typeface="+mj-lt"/>
                          <a:ea typeface="Aptos" panose="020B0004020202020204" pitchFamily="34" charset="0"/>
                          <a:cs typeface="Arial" panose="020B0604020202020204" pitchFamily="34" charset="0"/>
                        </a:rPr>
                        <a:t> </a:t>
                      </a:r>
                    </a:p>
                    <a:p>
                      <a:pPr algn="just">
                        <a:lnSpc>
                          <a:spcPct val="115000"/>
                        </a:lnSpc>
                        <a:spcAft>
                          <a:spcPts val="800"/>
                        </a:spcAft>
                        <a:buNone/>
                      </a:pPr>
                      <a:r>
                        <a:rPr lang="lv-LV" sz="950" b="1" kern="100" dirty="0">
                          <a:effectLst/>
                          <a:latin typeface="+mj-lt"/>
                          <a:ea typeface="Aptos" panose="020B0004020202020204" pitchFamily="34" charset="0"/>
                          <a:cs typeface="Arial" panose="020B0604020202020204" pitchFamily="34" charset="0"/>
                        </a:rPr>
                        <a:t>Jautājums:</a:t>
                      </a:r>
                      <a:r>
                        <a:rPr lang="lv-LV" sz="950" kern="100" dirty="0">
                          <a:effectLst/>
                          <a:latin typeface="+mj-lt"/>
                          <a:ea typeface="Aptos" panose="020B0004020202020204" pitchFamily="34" charset="0"/>
                          <a:cs typeface="Arial" panose="020B0604020202020204" pitchFamily="34" charset="0"/>
                        </a:rPr>
                        <a:t> Vai šo kārtību, kas noteikta likumā var attiecināt uz pašvaldību brīvprātīgi īstenotajām iniciatīvām, piemēram, atbalstu ēdināšanas izdevumu apmaksai, pabalstu uzsākot mācību gadu, bērna piedzimšanas pabalstu, pabalstu politiski represētai personai, Černobiļas AES avārijas seku likvidēšanas dalībniekam, pabalstu 100 gadu jubilejā, pabalstu kāzu jubilejā, pabalstu veselīga dzīvesveida nodrošināšanai u.c., kuri noteikti Jēkabpils novada domes 2024.gada 22.februāra saistošajos noteikumos Nr.4 “Saistošie noteikumi par materiālo atbalstu Jēkabpils novadā”. </a:t>
                      </a:r>
                    </a:p>
                    <a:p>
                      <a:pPr algn="just">
                        <a:lnSpc>
                          <a:spcPct val="115000"/>
                        </a:lnSpc>
                        <a:spcAft>
                          <a:spcPts val="800"/>
                        </a:spcAft>
                        <a:buNone/>
                      </a:pPr>
                      <a:r>
                        <a:rPr lang="lv-LV" sz="950" kern="100" dirty="0">
                          <a:effectLst/>
                          <a:latin typeface="+mj-lt"/>
                          <a:ea typeface="Aptos" panose="020B0004020202020204" pitchFamily="34" charset="0"/>
                          <a:cs typeface="Arial" panose="020B0604020202020204" pitchFamily="34" charset="0"/>
                        </a:rPr>
                        <a:t>Ja atbilde ir  “jā”, tad, kā to pareizi atspoguļot (izteikt) saistošajos noteikumos. </a:t>
                      </a:r>
                    </a:p>
                    <a:p>
                      <a:pPr algn="just">
                        <a:lnSpc>
                          <a:spcPct val="115000"/>
                        </a:lnSpc>
                        <a:spcAft>
                          <a:spcPts val="800"/>
                        </a:spcAft>
                        <a:buNone/>
                      </a:pPr>
                      <a:r>
                        <a:rPr lang="lv-LV" sz="950" b="1" kern="100" dirty="0">
                          <a:effectLst/>
                          <a:latin typeface="+mj-lt"/>
                          <a:ea typeface="Aptos" panose="020B0004020202020204" pitchFamily="34" charset="0"/>
                          <a:cs typeface="Arial" panose="020B0604020202020204" pitchFamily="34" charset="0"/>
                        </a:rPr>
                        <a:t> </a:t>
                      </a:r>
                      <a:endParaRPr lang="lv-LV" sz="950" kern="100" dirty="0">
                        <a:effectLst/>
                        <a:latin typeface="+mj-lt"/>
                        <a:ea typeface="Aptos" panose="020B0004020202020204" pitchFamily="34" charset="0"/>
                        <a:cs typeface="Arial" panose="020B0604020202020204" pitchFamily="34" charset="0"/>
                      </a:endParaRPr>
                    </a:p>
                  </a:txBody>
                  <a:tcPr marL="42564" marR="42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Aft>
                          <a:spcPts val="800"/>
                        </a:spcAft>
                        <a:buNone/>
                      </a:pPr>
                      <a:r>
                        <a:rPr lang="lv-LV" sz="950" kern="100" dirty="0">
                          <a:effectLst/>
                          <a:latin typeface="+mj-lt"/>
                          <a:ea typeface="Aptos" panose="020B0004020202020204" pitchFamily="34" charset="0"/>
                          <a:cs typeface="Arial" panose="020B0604020202020204" pitchFamily="34" charset="0"/>
                        </a:rPr>
                        <a:t> </a:t>
                      </a:r>
                    </a:p>
                    <a:p>
                      <a:pPr algn="just">
                        <a:lnSpc>
                          <a:spcPct val="115000"/>
                        </a:lnSpc>
                        <a:spcAft>
                          <a:spcPts val="800"/>
                        </a:spcAft>
                        <a:buNone/>
                      </a:pPr>
                      <a:r>
                        <a:rPr lang="lv-LV" sz="950" kern="100" dirty="0">
                          <a:effectLst/>
                          <a:latin typeface="+mj-lt"/>
                          <a:ea typeface="Aptos" panose="020B0004020202020204" pitchFamily="34" charset="0"/>
                          <a:cs typeface="Arial" panose="020B0604020202020204" pitchFamily="34" charset="0"/>
                        </a:rPr>
                        <a:t>Brīvprātīgajām iniciatīvām ir jābūt noteiktām pašvaldības saistošajos noteikumos. Brīvprātīgās iniciatīvas atbalsts – ēdināšanas pabalsts, praksē bieži tiek noteikts ar pašvaldības domes lēmumu, savukārt sociālo pabalstu piešķiršana notiek pamatojoties uz sociālā dienesta lēmumu. </a:t>
                      </a:r>
                      <a:r>
                        <a:rPr lang="lv-LV" sz="950" kern="100" dirty="0" err="1">
                          <a:effectLst/>
                          <a:latin typeface="+mj-lt"/>
                          <a:ea typeface="Aptos" panose="020B0004020202020204" pitchFamily="34" charset="0"/>
                          <a:cs typeface="Arial" panose="020B0604020202020204" pitchFamily="34" charset="0"/>
                        </a:rPr>
                        <a:t>Pirmšķietami</a:t>
                      </a:r>
                      <a:r>
                        <a:rPr lang="lv-LV" sz="950" kern="100" dirty="0">
                          <a:effectLst/>
                          <a:latin typeface="+mj-lt"/>
                          <a:ea typeface="Aptos" panose="020B0004020202020204" pitchFamily="34" charset="0"/>
                          <a:cs typeface="Arial" panose="020B0604020202020204" pitchFamily="34" charset="0"/>
                        </a:rPr>
                        <a:t> regulējums ir vērsts uz sociālā dienesta darba atvieglošanu lēmumu pieņemšanas un paziņošanas procesā, taču, jāņem vērā, ka attiecībā uz pašvaldības brīvprātīgās iniciatīvas pabalstiem tieši netiek piemērota Sociālo pakalpojumu un sociālās palīdzības likumā noteiktā kārtība.</a:t>
                      </a:r>
                    </a:p>
                    <a:p>
                      <a:pPr algn="just">
                        <a:buNone/>
                      </a:pPr>
                      <a:r>
                        <a:rPr lang="lv-LV" sz="950" kern="100" dirty="0">
                          <a:effectLst/>
                          <a:latin typeface="+mj-lt"/>
                          <a:ea typeface="Aptos" panose="020B0004020202020204" pitchFamily="34" charset="0"/>
                          <a:cs typeface="Aptos" panose="020B0004020202020204" pitchFamily="34" charset="0"/>
                        </a:rPr>
                        <a:t> </a:t>
                      </a:r>
                    </a:p>
                    <a:p>
                      <a:pPr algn="just">
                        <a:buNone/>
                      </a:pPr>
                      <a:r>
                        <a:rPr lang="lv-LV" sz="950" kern="100">
                          <a:effectLst/>
                          <a:latin typeface="+mj-lt"/>
                          <a:ea typeface="Aptos" panose="020B0004020202020204" pitchFamily="34" charset="0"/>
                          <a:cs typeface="Aptos" panose="020B0004020202020204" pitchFamily="34" charset="0"/>
                        </a:rPr>
                        <a:t>Administratīvā </a:t>
                      </a:r>
                      <a:r>
                        <a:rPr lang="lv-LV" sz="950" kern="100" dirty="0">
                          <a:effectLst/>
                          <a:latin typeface="+mj-lt"/>
                          <a:ea typeface="Aptos" panose="020B0004020202020204" pitchFamily="34" charset="0"/>
                          <a:cs typeface="Aptos" panose="020B0004020202020204" pitchFamily="34" charset="0"/>
                        </a:rPr>
                        <a:t>procesa likuma 67.panta pirmā daļa paredz, ka administratīvo aktu izdod </a:t>
                      </a:r>
                      <a:r>
                        <a:rPr lang="lv-LV" sz="950" kern="100" dirty="0" err="1">
                          <a:effectLst/>
                          <a:latin typeface="+mj-lt"/>
                          <a:ea typeface="Aptos" panose="020B0004020202020204" pitchFamily="34" charset="0"/>
                          <a:cs typeface="Aptos" panose="020B0004020202020204" pitchFamily="34" charset="0"/>
                        </a:rPr>
                        <a:t>rakstveidā</a:t>
                      </a:r>
                      <a:r>
                        <a:rPr lang="lv-LV" sz="950" kern="100" dirty="0">
                          <a:effectLst/>
                          <a:latin typeface="+mj-lt"/>
                          <a:ea typeface="Aptos" panose="020B0004020202020204" pitchFamily="34" charset="0"/>
                          <a:cs typeface="Aptos" panose="020B0004020202020204" pitchFamily="34" charset="0"/>
                        </a:rPr>
                        <a:t>, izņemot šā likuma 69. pantā minētos gadījumus. Savukārt 69.panta pirmās daļas 2.punkts pieļauj administratīvā akta izdošanu mutvārdos vai citādi, ja tas paredzēts piemērojamā normatīvajā aktā.</a:t>
                      </a:r>
                    </a:p>
                    <a:p>
                      <a:pPr algn="just">
                        <a:buNone/>
                      </a:pPr>
                      <a:r>
                        <a:rPr lang="lv-LV" sz="950" kern="100" dirty="0">
                          <a:effectLst/>
                          <a:latin typeface="+mj-lt"/>
                          <a:ea typeface="Aptos" panose="020B0004020202020204" pitchFamily="34" charset="0"/>
                          <a:cs typeface="Aptos" panose="020B0004020202020204" pitchFamily="34" charset="0"/>
                        </a:rPr>
                        <a:t> </a:t>
                      </a:r>
                    </a:p>
                    <a:p>
                      <a:pPr algn="just">
                        <a:buNone/>
                      </a:pPr>
                      <a:r>
                        <a:rPr lang="lv-LV" sz="950" kern="100" dirty="0">
                          <a:effectLst/>
                          <a:latin typeface="+mj-lt"/>
                          <a:ea typeface="Aptos" panose="020B0004020202020204" pitchFamily="34" charset="0"/>
                          <a:cs typeface="Aptos" panose="020B0004020202020204" pitchFamily="34" charset="0"/>
                        </a:rPr>
                        <a:t>Līdz ar to pašvaldības saistošajos noteikumos var paredzēt administratīvā akta izdošanu citādi, nevis </a:t>
                      </a:r>
                      <a:r>
                        <a:rPr lang="lv-LV" sz="950" kern="100" dirty="0" err="1">
                          <a:effectLst/>
                          <a:latin typeface="+mj-lt"/>
                          <a:ea typeface="Aptos" panose="020B0004020202020204" pitchFamily="34" charset="0"/>
                          <a:cs typeface="Aptos" panose="020B0004020202020204" pitchFamily="34" charset="0"/>
                        </a:rPr>
                        <a:t>rakstveidā</a:t>
                      </a:r>
                      <a:r>
                        <a:rPr lang="lv-LV" sz="950" kern="100" dirty="0">
                          <a:effectLst/>
                          <a:latin typeface="+mj-lt"/>
                          <a:ea typeface="Aptos" panose="020B0004020202020204" pitchFamily="34" charset="0"/>
                          <a:cs typeface="Aptos" panose="020B0004020202020204" pitchFamily="34" charset="0"/>
                        </a:rPr>
                        <a:t>, piemēram, gadījumos, kad personai tiek pieņemts pilnībā labvēlīgs lēmums par vienreizēja pabalsta piešķiršanu pieprasītajā apmērā, vienlaikus nosakot arī tā paziņošanas kārtību.</a:t>
                      </a:r>
                    </a:p>
                    <a:p>
                      <a:pPr algn="just">
                        <a:buNone/>
                      </a:pPr>
                      <a:r>
                        <a:rPr lang="lv-LV" sz="950" kern="100" dirty="0">
                          <a:effectLst/>
                          <a:latin typeface="+mj-lt"/>
                          <a:ea typeface="Aptos" panose="020B0004020202020204" pitchFamily="34" charset="0"/>
                          <a:cs typeface="Aptos" panose="020B0004020202020204" pitchFamily="34" charset="0"/>
                        </a:rPr>
                        <a:t> </a:t>
                      </a:r>
                    </a:p>
                    <a:p>
                      <a:pPr algn="just">
                        <a:buNone/>
                      </a:pPr>
                      <a:r>
                        <a:rPr lang="lv-LV" sz="950" kern="100" dirty="0">
                          <a:effectLst/>
                          <a:latin typeface="+mj-lt"/>
                          <a:ea typeface="Aptos" panose="020B0004020202020204" pitchFamily="34" charset="0"/>
                          <a:cs typeface="Aptos" panose="020B0004020202020204" pitchFamily="34" charset="0"/>
                        </a:rPr>
                        <a:t>Vēršam uzmanību, ka šādā gadījumā saistošo noteikumu paskaidrojuma rakstā nepieciešams norādīt tiesisko pamatojumu administratīvā akta izdošanai citādi, nevis </a:t>
                      </a:r>
                      <a:r>
                        <a:rPr lang="lv-LV" sz="950" kern="100" dirty="0" err="1">
                          <a:effectLst/>
                          <a:latin typeface="+mj-lt"/>
                          <a:ea typeface="Aptos" panose="020B0004020202020204" pitchFamily="34" charset="0"/>
                          <a:cs typeface="Aptos" panose="020B0004020202020204" pitchFamily="34" charset="0"/>
                        </a:rPr>
                        <a:t>rakstveidā</a:t>
                      </a:r>
                      <a:r>
                        <a:rPr lang="lv-LV" sz="950" kern="100" dirty="0">
                          <a:effectLst/>
                          <a:latin typeface="+mj-lt"/>
                          <a:ea typeface="Aptos" panose="020B0004020202020204" pitchFamily="34" charset="0"/>
                          <a:cs typeface="Aptos" panose="020B0004020202020204" pitchFamily="34" charset="0"/>
                        </a:rPr>
                        <a:t>, sasaistot to ar Administratīvā procesa likuma 67. un 69.pantu, nevis tikai atsaucoties uz Sociālo pakalpojumu un sociālās palīdzības likuma 12. panta desmitajā daļā paredzēto pieeju. Vienlaikus jāuzsver, ka šāda kārtība neierobežo personas tiesības pieprasīt administratīvā akta noformēšanu </a:t>
                      </a:r>
                      <a:r>
                        <a:rPr lang="lv-LV" sz="950" kern="100" dirty="0" err="1">
                          <a:effectLst/>
                          <a:latin typeface="+mj-lt"/>
                          <a:ea typeface="Aptos" panose="020B0004020202020204" pitchFamily="34" charset="0"/>
                          <a:cs typeface="Aptos" panose="020B0004020202020204" pitchFamily="34" charset="0"/>
                        </a:rPr>
                        <a:t>rakstveidā</a:t>
                      </a:r>
                      <a:r>
                        <a:rPr lang="lv-LV" sz="950" kern="100" dirty="0">
                          <a:effectLst/>
                          <a:latin typeface="+mj-lt"/>
                          <a:ea typeface="Aptos" panose="020B0004020202020204" pitchFamily="34" charset="0"/>
                          <a:cs typeface="Aptos" panose="020B0004020202020204" pitchFamily="34" charset="0"/>
                        </a:rPr>
                        <a:t>, kā arī tiesības to apstrīdēt normatīvajos aktos noteiktajā kārtībā.</a:t>
                      </a:r>
                    </a:p>
                    <a:p>
                      <a:pPr algn="just">
                        <a:buNone/>
                      </a:pPr>
                      <a:endParaRPr lang="lv-LV" sz="950" kern="100" dirty="0">
                        <a:effectLst/>
                        <a:latin typeface="+mj-lt"/>
                        <a:ea typeface="Aptos" panose="020B0004020202020204" pitchFamily="34" charset="0"/>
                        <a:cs typeface="Aptos" panose="020B0004020202020204" pitchFamily="34" charset="0"/>
                      </a:endParaRPr>
                    </a:p>
                    <a:p>
                      <a:pPr algn="just">
                        <a:buNone/>
                      </a:pPr>
                      <a:r>
                        <a:rPr lang="lv-LV" sz="950" b="0" dirty="0">
                          <a:effectLst/>
                          <a:latin typeface="+mj-lt"/>
                        </a:rPr>
                        <a:t>Vienlaikus, ņemot vērā, ka jautājums ir saistīts ar Administratīvā procesa likuma normu interpretāciju un piemērošanu, pirms attiecīgu grozījumu izdarīšanas saistošajos noteikumos būtu ieteicams konsultēties ar Tieslietu ministriju, lai saņemtu tās viedokli par Administratīvā procesa likuma 69. pantā paredzēto izņēmumu piemērošanas iespējām pašvaldības brīvprātīgās iniciatīvas ietvaros piešķiramajiem pabalstiem</a:t>
                      </a:r>
                      <a:endParaRPr lang="lv-LV" sz="950" b="0" kern="100" dirty="0">
                        <a:effectLst/>
                        <a:latin typeface="+mj-lt"/>
                        <a:ea typeface="Aptos" panose="020B0004020202020204" pitchFamily="34" charset="0"/>
                        <a:cs typeface="Aptos" panose="020B0004020202020204" pitchFamily="34" charset="0"/>
                      </a:endParaRPr>
                    </a:p>
                    <a:p>
                      <a:pPr algn="just">
                        <a:buNone/>
                      </a:pPr>
                      <a:r>
                        <a:rPr lang="lv-LV" sz="950" kern="100" dirty="0">
                          <a:effectLst/>
                          <a:latin typeface="+mj-lt"/>
                          <a:ea typeface="Aptos" panose="020B0004020202020204" pitchFamily="34" charset="0"/>
                          <a:cs typeface="Aptos" panose="020B0004020202020204" pitchFamily="34" charset="0"/>
                        </a:rPr>
                        <a:t> </a:t>
                      </a:r>
                    </a:p>
                    <a:p>
                      <a:pPr algn="just">
                        <a:lnSpc>
                          <a:spcPct val="115000"/>
                        </a:lnSpc>
                        <a:spcAft>
                          <a:spcPts val="800"/>
                        </a:spcAft>
                        <a:buNone/>
                      </a:pPr>
                      <a:r>
                        <a:rPr lang="lv-LV" sz="950" kern="100" dirty="0">
                          <a:effectLst/>
                          <a:latin typeface="+mj-lt"/>
                          <a:ea typeface="Aptos" panose="020B0004020202020204" pitchFamily="34" charset="0"/>
                          <a:cs typeface="Arial" panose="020B0604020202020204" pitchFamily="34" charset="0"/>
                        </a:rPr>
                        <a:t> </a:t>
                      </a:r>
                    </a:p>
                  </a:txBody>
                  <a:tcPr marL="42564" marR="425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8438958"/>
                  </a:ext>
                </a:extLst>
              </a:tr>
            </a:tbl>
          </a:graphicData>
        </a:graphic>
      </p:graphicFrame>
    </p:spTree>
    <p:extLst>
      <p:ext uri="{BB962C8B-B14F-4D97-AF65-F5344CB8AC3E}">
        <p14:creationId xmlns:p14="http://schemas.microsoft.com/office/powerpoint/2010/main" val="29714523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Verdan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Verdan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2d593ad-f07d-4c55-87c8-106c26d6ba08}" enabled="0" method="" siteId="{a2d593ad-f07d-4c55-87c8-106c26d6ba08}" removed="1"/>
</clbl:labelList>
</file>

<file path=docProps/app.xml><?xml version="1.0" encoding="utf-8"?>
<Properties xmlns="http://schemas.openxmlformats.org/officeDocument/2006/extended-properties" xmlns:vt="http://schemas.openxmlformats.org/officeDocument/2006/docPropsVTypes">
  <TotalTime>292</TotalTime>
  <Words>3858</Words>
  <Application>Microsoft Office PowerPoint</Application>
  <PresentationFormat>Widescreen</PresentationFormat>
  <Paragraphs>301</Paragraphs>
  <Slides>25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Aptos</vt:lpstr>
      <vt:lpstr>Arial</vt:lpstr>
      <vt:lpstr>Tahoma</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Sociālo pakalpojuma groza ieviešana pašvaldībās</vt:lpstr>
      <vt:lpstr>PowerPoint Presentation</vt:lpstr>
      <vt:lpstr>Aprūpe mājās</vt:lpstr>
      <vt:lpstr>Grupu mājas (dzīvokļa)  pakalpojums</vt:lpstr>
      <vt:lpstr>Specializētās darbnīcas pakalpojums</vt:lpstr>
      <vt:lpstr>Naktspatversmes pakalpojums</vt:lpstr>
      <vt:lpstr>PowerPoint Presentation</vt:lpstr>
      <vt:lpstr>Jautājumu sadaļa</vt:lpstr>
      <vt:lpstr>PowerPoint Presentation</vt:lpstr>
      <vt:lpstr>PowerPoint Presentation</vt:lpstr>
      <vt:lpstr>PowerPoint Presentation</vt:lpstr>
    </vt:vector>
  </TitlesOfParts>
  <Company>VARAM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Pašvaldību saistošo noteikumu izstrādes aktualitātes sociālo pakalpojumu jomā</dc:title>
  <dc:subject>Noformēta prezentācija par pašvaldību saistošo noteikumu aktualitātēm sociālo pakalpojumu jomā</dc:subject>
  <dc:creator>Ilona.Puide@varam.gov.lv</dc:creator>
  <cp:lastModifiedBy>Sabīna Liepa</cp:lastModifiedBy>
  <cp:revision>1</cp:revision>
  <cp:lastPrinted>2026-09-25T11:25:23Z</cp:lastPrinted>
  <dcterms:created xsi:type="dcterms:W3CDTF">2026-09-24T08:10:33Z</dcterms:created>
  <dcterms:modified xsi:type="dcterms:W3CDTF">2026-10-29T07:02:27Z</dcterms:modified>
</cp:coreProperties>
</file>