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94" r:id="rId3"/>
    <p:sldId id="380" r:id="rId4"/>
    <p:sldId id="356" r:id="rId5"/>
    <p:sldId id="378" r:id="rId6"/>
    <p:sldId id="379" r:id="rId7"/>
    <p:sldId id="371" r:id="rId8"/>
    <p:sldId id="383" r:id="rId9"/>
    <p:sldId id="384" r:id="rId10"/>
    <p:sldId id="382" r:id="rId11"/>
    <p:sldId id="390" r:id="rId12"/>
    <p:sldId id="386" r:id="rId13"/>
    <p:sldId id="391" r:id="rId14"/>
    <p:sldId id="388" r:id="rId15"/>
    <p:sldId id="392" r:id="rId16"/>
    <p:sldId id="389" r:id="rId17"/>
    <p:sldId id="387" r:id="rId18"/>
    <p:sldId id="396" r:id="rId19"/>
    <p:sldId id="395" r:id="rId20"/>
    <p:sldId id="393" r:id="rId21"/>
  </p:sldIdLst>
  <p:sldSz cx="12192000" cy="6858000"/>
  <p:notesSz cx="6735763" cy="9866313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4A773C"/>
    <a:srgbClr val="E6E6E6"/>
    <a:srgbClr val="598E48"/>
    <a:srgbClr val="09F5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02" autoAdjust="0"/>
    <p:restoredTop sz="94136" autoAdjust="0"/>
  </p:normalViewPr>
  <p:slideViewPr>
    <p:cSldViewPr snapToGrid="0" snapToObjects="1">
      <p:cViewPr varScale="1">
        <p:scale>
          <a:sx n="68" d="100"/>
          <a:sy n="68" d="100"/>
        </p:scale>
        <p:origin x="996" y="60"/>
      </p:cViewPr>
      <p:guideLst>
        <p:guide orient="horz" pos="96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579BBD-A369-4361-A1CE-8368C39F682E}" type="doc">
      <dgm:prSet loTypeId="urn:microsoft.com/office/officeart/2005/8/layout/vProcess5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797592B1-B8C4-4838-9EFB-56D0E5CC63FB}">
      <dgm:prSet custT="1"/>
      <dgm:spPr>
        <a:solidFill>
          <a:srgbClr val="E6E6E6"/>
        </a:solidFill>
      </dgm:spPr>
      <dgm:t>
        <a:bodyPr/>
        <a:lstStyle/>
        <a:p>
          <a:pPr algn="ctr" rtl="0"/>
          <a:r>
            <a:rPr lang="lv-LV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Visas apvienojamās pašvaldības </a:t>
          </a:r>
          <a:r>
            <a:rPr lang="lv-LV" sz="24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sagatavo reorganizācijas plāna konstatējumu daļu </a:t>
          </a:r>
          <a:endParaRPr lang="lv-LV" sz="24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641FFEB6-229A-43D8-B568-EA03DA719257}" type="parTrans" cxnId="{2E48C1D1-F442-46F9-917F-E7A5ECAC4CF8}">
      <dgm:prSet/>
      <dgm:spPr/>
      <dgm:t>
        <a:bodyPr/>
        <a:lstStyle/>
        <a:p>
          <a:endParaRPr lang="lv-LV" sz="2400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031B051A-4E43-4FA4-9279-B9CDB0A3E8B2}" type="sibTrans" cxnId="{2E48C1D1-F442-46F9-917F-E7A5ECAC4CF8}">
      <dgm:prSet custT="1"/>
      <dgm:spPr>
        <a:solidFill>
          <a:srgbClr val="4A773C">
            <a:alpha val="90000"/>
          </a:srgbClr>
        </a:solidFill>
      </dgm:spPr>
      <dgm:t>
        <a:bodyPr/>
        <a:lstStyle/>
        <a:p>
          <a:endParaRPr lang="lv-LV" sz="2400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7CACFAE2-B67E-43EB-9E3F-5AEE2A11FF98}">
      <dgm:prSet custT="1"/>
      <dgm:spPr>
        <a:solidFill>
          <a:srgbClr val="E6E6E6"/>
        </a:solidFill>
      </dgm:spPr>
      <dgm:t>
        <a:bodyPr/>
        <a:lstStyle/>
        <a:p>
          <a:pPr algn="ctr" rtl="0"/>
          <a:r>
            <a:rPr lang="lv-LV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Datums, uz kuru jāsagatavo dati, </a:t>
          </a:r>
          <a:r>
            <a:rPr lang="lv-LV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nav noteikts, </a:t>
          </a:r>
          <a:br>
            <a:rPr lang="lv-LV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lv-LV" sz="2400" u="sng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pašvaldības par to var </a:t>
          </a:r>
          <a:r>
            <a:rPr lang="lv-LV" sz="2400" u="sng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vienoties </a:t>
          </a:r>
          <a:r>
            <a:rPr lang="lv-LV" sz="2000"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(</a:t>
          </a:r>
          <a:r>
            <a:rPr lang="lv-LV" sz="20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piemēram, uz </a:t>
          </a:r>
          <a:r>
            <a:rPr lang="lv-LV" sz="2000" b="1"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01.11.2020.</a:t>
          </a:r>
          <a:r>
            <a:rPr lang="lv-LV" sz="2000" b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)</a:t>
          </a:r>
          <a:endParaRPr lang="lv-LV" sz="2000" b="0" dirty="0">
            <a:solidFill>
              <a:schemeClr val="tx1">
                <a:lumMod val="85000"/>
                <a:lumOff val="15000"/>
              </a:schemeClr>
            </a:solidFill>
            <a:effectLst/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C63404DF-B221-4C3F-AB53-E93569F086E2}" type="parTrans" cxnId="{6A2B7402-A2CB-482E-8288-E9F734D7B242}">
      <dgm:prSet/>
      <dgm:spPr/>
      <dgm:t>
        <a:bodyPr/>
        <a:lstStyle/>
        <a:p>
          <a:endParaRPr lang="lv-LV" sz="2400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0419C329-5BF5-4E9B-83DA-01E267760C2D}" type="sibTrans" cxnId="{6A2B7402-A2CB-482E-8288-E9F734D7B242}">
      <dgm:prSet custT="1"/>
      <dgm:spPr>
        <a:solidFill>
          <a:srgbClr val="4A773C">
            <a:alpha val="90000"/>
          </a:srgbClr>
        </a:solidFill>
      </dgm:spPr>
      <dgm:t>
        <a:bodyPr/>
        <a:lstStyle/>
        <a:p>
          <a:endParaRPr lang="lv-LV" sz="2400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8043FB71-1C10-48C0-A812-798D84787DF9}">
      <dgm:prSet custT="1"/>
      <dgm:spPr>
        <a:solidFill>
          <a:srgbClr val="E6E6E6"/>
        </a:solidFill>
      </dgm:spPr>
      <dgm:t>
        <a:bodyPr/>
        <a:lstStyle/>
        <a:p>
          <a:pPr algn="ctr" rtl="0"/>
          <a:r>
            <a:rPr lang="lv-LV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Katra</a:t>
          </a:r>
          <a:r>
            <a:rPr lang="lv-LV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lv-LV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apvienojamās pašvaldības dome </a:t>
          </a:r>
          <a:r>
            <a:rPr lang="lv-LV" sz="2400" b="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savu </a:t>
          </a:r>
          <a:r>
            <a:rPr lang="lv-LV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Konstatējumu daļu </a:t>
          </a:r>
          <a:r>
            <a:rPr lang="lv-LV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apstiprina 2021.gada janvāra sēdē</a:t>
          </a:r>
          <a:endParaRPr lang="lv-LV" sz="2400" b="1" dirty="0">
            <a:solidFill>
              <a:schemeClr val="tx1">
                <a:lumMod val="95000"/>
                <a:lumOff val="5000"/>
              </a:schemeClr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83BAD1EF-D1DA-46F6-A7D0-08494D043A4B}" type="parTrans" cxnId="{DB51ED12-D15B-4DBE-8AB3-6832091DFB37}">
      <dgm:prSet/>
      <dgm:spPr/>
      <dgm:t>
        <a:bodyPr/>
        <a:lstStyle/>
        <a:p>
          <a:endParaRPr lang="lv-LV" sz="2400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F7B317AE-EF4A-4F6F-9537-CA5256BB7512}" type="sibTrans" cxnId="{DB51ED12-D15B-4DBE-8AB3-6832091DFB37}">
      <dgm:prSet custT="1"/>
      <dgm:spPr>
        <a:solidFill>
          <a:srgbClr val="4A773C">
            <a:alpha val="90000"/>
          </a:srgbClr>
        </a:solidFill>
      </dgm:spPr>
      <dgm:t>
        <a:bodyPr/>
        <a:lstStyle/>
        <a:p>
          <a:endParaRPr lang="lv-LV" sz="2400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C27ED78E-F6AC-4292-963A-D4F5544757B7}">
      <dgm:prSet custT="1"/>
      <dgm:spPr>
        <a:solidFill>
          <a:srgbClr val="E6E6E6"/>
        </a:solidFill>
      </dgm:spPr>
      <dgm:t>
        <a:bodyPr/>
        <a:lstStyle/>
        <a:p>
          <a:pPr algn="just" rtl="0"/>
          <a:r>
            <a:rPr lang="lv-LV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Apvienojamās pašvaldības </a:t>
          </a:r>
          <a:r>
            <a:rPr lang="lv-LV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līdz 2021.gada 31.janvārim iesniedz </a:t>
          </a:r>
          <a:r>
            <a:rPr lang="lv-LV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konstatējumu daļu atbildīgajai (iegūstošajai) pašvaldībai un </a:t>
          </a:r>
          <a:r>
            <a:rPr lang="lv-LV" sz="2400" dirty="0" err="1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nosūta</a:t>
          </a:r>
          <a:r>
            <a:rPr lang="lv-LV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VARAM, publicē tīmekļvietnē</a:t>
          </a:r>
          <a:endParaRPr lang="lv-LV" sz="2400" b="1" dirty="0">
            <a:solidFill>
              <a:schemeClr val="tx1">
                <a:lumMod val="95000"/>
                <a:lumOff val="5000"/>
              </a:schemeClr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695C6C5A-ADB0-4BC0-B1E5-EEE8AA0D7523}" type="parTrans" cxnId="{7BF18C8B-7F6A-41E6-9DF7-2F996B7C30BE}">
      <dgm:prSet/>
      <dgm:spPr/>
      <dgm:t>
        <a:bodyPr/>
        <a:lstStyle/>
        <a:p>
          <a:endParaRPr lang="lv-LV" sz="2400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08F55083-B989-4455-931D-7DC474BB8D88}" type="sibTrans" cxnId="{7BF18C8B-7F6A-41E6-9DF7-2F996B7C30BE}">
      <dgm:prSet custT="1"/>
      <dgm:spPr>
        <a:solidFill>
          <a:srgbClr val="4A773C">
            <a:alpha val="90000"/>
          </a:srgbClr>
        </a:solidFill>
      </dgm:spPr>
      <dgm:t>
        <a:bodyPr/>
        <a:lstStyle/>
        <a:p>
          <a:endParaRPr lang="lv-LV" sz="2400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8402967A-6ED6-4B29-9E0A-33E112508E27}" type="pres">
      <dgm:prSet presAssocID="{9F579BBD-A369-4361-A1CE-8368C39F682E}" presName="outerComposite" presStyleCnt="0">
        <dgm:presLayoutVars>
          <dgm:chMax val="5"/>
          <dgm:dir/>
          <dgm:resizeHandles val="exact"/>
        </dgm:presLayoutVars>
      </dgm:prSet>
      <dgm:spPr/>
    </dgm:pt>
    <dgm:pt modelId="{5E5ABA89-BCDA-49E8-AC0D-95D5EF5CFEF4}" type="pres">
      <dgm:prSet presAssocID="{9F579BBD-A369-4361-A1CE-8368C39F682E}" presName="dummyMaxCanvas" presStyleCnt="0">
        <dgm:presLayoutVars/>
      </dgm:prSet>
      <dgm:spPr/>
    </dgm:pt>
    <dgm:pt modelId="{971B3D76-3425-434C-805B-24D880E6E25C}" type="pres">
      <dgm:prSet presAssocID="{9F579BBD-A369-4361-A1CE-8368C39F682E}" presName="FourNodes_1" presStyleLbl="node1" presStyleIdx="0" presStyleCnt="4">
        <dgm:presLayoutVars>
          <dgm:bulletEnabled val="1"/>
        </dgm:presLayoutVars>
      </dgm:prSet>
      <dgm:spPr/>
    </dgm:pt>
    <dgm:pt modelId="{7396708C-14D2-444F-83F0-C4B8657A0762}" type="pres">
      <dgm:prSet presAssocID="{9F579BBD-A369-4361-A1CE-8368C39F682E}" presName="FourNodes_2" presStyleLbl="node1" presStyleIdx="1" presStyleCnt="4">
        <dgm:presLayoutVars>
          <dgm:bulletEnabled val="1"/>
        </dgm:presLayoutVars>
      </dgm:prSet>
      <dgm:spPr/>
    </dgm:pt>
    <dgm:pt modelId="{95EB383E-2465-4A45-9726-DCB718F6C636}" type="pres">
      <dgm:prSet presAssocID="{9F579BBD-A369-4361-A1CE-8368C39F682E}" presName="FourNodes_3" presStyleLbl="node1" presStyleIdx="2" presStyleCnt="4">
        <dgm:presLayoutVars>
          <dgm:bulletEnabled val="1"/>
        </dgm:presLayoutVars>
      </dgm:prSet>
      <dgm:spPr/>
    </dgm:pt>
    <dgm:pt modelId="{6FD240CE-83C6-4EC7-BF6B-83824C5E9225}" type="pres">
      <dgm:prSet presAssocID="{9F579BBD-A369-4361-A1CE-8368C39F682E}" presName="FourNodes_4" presStyleLbl="node1" presStyleIdx="3" presStyleCnt="4">
        <dgm:presLayoutVars>
          <dgm:bulletEnabled val="1"/>
        </dgm:presLayoutVars>
      </dgm:prSet>
      <dgm:spPr/>
    </dgm:pt>
    <dgm:pt modelId="{519FEC78-5D61-46A9-808E-EE0BFD01D0D4}" type="pres">
      <dgm:prSet presAssocID="{9F579BBD-A369-4361-A1CE-8368C39F682E}" presName="FourConn_1-2" presStyleLbl="fgAccFollowNode1" presStyleIdx="0" presStyleCnt="3">
        <dgm:presLayoutVars>
          <dgm:bulletEnabled val="1"/>
        </dgm:presLayoutVars>
      </dgm:prSet>
      <dgm:spPr/>
    </dgm:pt>
    <dgm:pt modelId="{C24A05AA-F7B9-47B2-8B05-1B8F017EC766}" type="pres">
      <dgm:prSet presAssocID="{9F579BBD-A369-4361-A1CE-8368C39F682E}" presName="FourConn_2-3" presStyleLbl="fgAccFollowNode1" presStyleIdx="1" presStyleCnt="3">
        <dgm:presLayoutVars>
          <dgm:bulletEnabled val="1"/>
        </dgm:presLayoutVars>
      </dgm:prSet>
      <dgm:spPr/>
    </dgm:pt>
    <dgm:pt modelId="{71A5CC79-8853-4A05-883B-AB1C00FB2C30}" type="pres">
      <dgm:prSet presAssocID="{9F579BBD-A369-4361-A1CE-8368C39F682E}" presName="FourConn_3-4" presStyleLbl="fgAccFollowNode1" presStyleIdx="2" presStyleCnt="3">
        <dgm:presLayoutVars>
          <dgm:bulletEnabled val="1"/>
        </dgm:presLayoutVars>
      </dgm:prSet>
      <dgm:spPr/>
    </dgm:pt>
    <dgm:pt modelId="{367089C3-5DE0-47FB-9172-287AD54D5A85}" type="pres">
      <dgm:prSet presAssocID="{9F579BBD-A369-4361-A1CE-8368C39F682E}" presName="FourNodes_1_text" presStyleLbl="node1" presStyleIdx="3" presStyleCnt="4">
        <dgm:presLayoutVars>
          <dgm:bulletEnabled val="1"/>
        </dgm:presLayoutVars>
      </dgm:prSet>
      <dgm:spPr/>
    </dgm:pt>
    <dgm:pt modelId="{578759E7-8B9C-454F-915C-FA11E26106D7}" type="pres">
      <dgm:prSet presAssocID="{9F579BBD-A369-4361-A1CE-8368C39F682E}" presName="FourNodes_2_text" presStyleLbl="node1" presStyleIdx="3" presStyleCnt="4">
        <dgm:presLayoutVars>
          <dgm:bulletEnabled val="1"/>
        </dgm:presLayoutVars>
      </dgm:prSet>
      <dgm:spPr/>
    </dgm:pt>
    <dgm:pt modelId="{E5855692-177F-4913-8C45-302CFE30B47F}" type="pres">
      <dgm:prSet presAssocID="{9F579BBD-A369-4361-A1CE-8368C39F682E}" presName="FourNodes_3_text" presStyleLbl="node1" presStyleIdx="3" presStyleCnt="4">
        <dgm:presLayoutVars>
          <dgm:bulletEnabled val="1"/>
        </dgm:presLayoutVars>
      </dgm:prSet>
      <dgm:spPr/>
    </dgm:pt>
    <dgm:pt modelId="{9384ADD8-C79A-4F0D-94EC-D4B8C0B6F29A}" type="pres">
      <dgm:prSet presAssocID="{9F579BBD-A369-4361-A1CE-8368C39F682E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6A2B7402-A2CB-482E-8288-E9F734D7B242}" srcId="{9F579BBD-A369-4361-A1CE-8368C39F682E}" destId="{7CACFAE2-B67E-43EB-9E3F-5AEE2A11FF98}" srcOrd="1" destOrd="0" parTransId="{C63404DF-B221-4C3F-AB53-E93569F086E2}" sibTransId="{0419C329-5BF5-4E9B-83DA-01E267760C2D}"/>
    <dgm:cxn modelId="{32C45B03-AC0D-4ED7-801C-538AC6732D53}" type="presOf" srcId="{C27ED78E-F6AC-4292-963A-D4F5544757B7}" destId="{9384ADD8-C79A-4F0D-94EC-D4B8C0B6F29A}" srcOrd="1" destOrd="0" presId="urn:microsoft.com/office/officeart/2005/8/layout/vProcess5"/>
    <dgm:cxn modelId="{C9A5E410-E0AE-4A30-B4F9-F5A7F219851D}" type="presOf" srcId="{9F579BBD-A369-4361-A1CE-8368C39F682E}" destId="{8402967A-6ED6-4B29-9E0A-33E112508E27}" srcOrd="0" destOrd="0" presId="urn:microsoft.com/office/officeart/2005/8/layout/vProcess5"/>
    <dgm:cxn modelId="{DB51ED12-D15B-4DBE-8AB3-6832091DFB37}" srcId="{9F579BBD-A369-4361-A1CE-8368C39F682E}" destId="{8043FB71-1C10-48C0-A812-798D84787DF9}" srcOrd="2" destOrd="0" parTransId="{83BAD1EF-D1DA-46F6-A7D0-08494D043A4B}" sibTransId="{F7B317AE-EF4A-4F6F-9537-CA5256BB7512}"/>
    <dgm:cxn modelId="{F9ADCC34-1020-4268-8BAF-073027845B0B}" type="presOf" srcId="{0419C329-5BF5-4E9B-83DA-01E267760C2D}" destId="{C24A05AA-F7B9-47B2-8B05-1B8F017EC766}" srcOrd="0" destOrd="0" presId="urn:microsoft.com/office/officeart/2005/8/layout/vProcess5"/>
    <dgm:cxn modelId="{19D4E23B-7C2A-401C-83A3-327E4184588C}" type="presOf" srcId="{797592B1-B8C4-4838-9EFB-56D0E5CC63FB}" destId="{367089C3-5DE0-47FB-9172-287AD54D5A85}" srcOrd="1" destOrd="0" presId="urn:microsoft.com/office/officeart/2005/8/layout/vProcess5"/>
    <dgm:cxn modelId="{D1EC8C6B-0D99-435A-B357-C9D524B5F233}" type="presOf" srcId="{031B051A-4E43-4FA4-9279-B9CDB0A3E8B2}" destId="{519FEC78-5D61-46A9-808E-EE0BFD01D0D4}" srcOrd="0" destOrd="0" presId="urn:microsoft.com/office/officeart/2005/8/layout/vProcess5"/>
    <dgm:cxn modelId="{F138C16F-37B0-4682-B6D1-5EE0DCB6E420}" type="presOf" srcId="{C27ED78E-F6AC-4292-963A-D4F5544757B7}" destId="{6FD240CE-83C6-4EC7-BF6B-83824C5E9225}" srcOrd="0" destOrd="0" presId="urn:microsoft.com/office/officeart/2005/8/layout/vProcess5"/>
    <dgm:cxn modelId="{A3A73881-1244-4CF5-A69A-9823684DCC41}" type="presOf" srcId="{797592B1-B8C4-4838-9EFB-56D0E5CC63FB}" destId="{971B3D76-3425-434C-805B-24D880E6E25C}" srcOrd="0" destOrd="0" presId="urn:microsoft.com/office/officeart/2005/8/layout/vProcess5"/>
    <dgm:cxn modelId="{7BF18C8B-7F6A-41E6-9DF7-2F996B7C30BE}" srcId="{9F579BBD-A369-4361-A1CE-8368C39F682E}" destId="{C27ED78E-F6AC-4292-963A-D4F5544757B7}" srcOrd="3" destOrd="0" parTransId="{695C6C5A-ADB0-4BC0-B1E5-EEE8AA0D7523}" sibTransId="{08F55083-B989-4455-931D-7DC474BB8D88}"/>
    <dgm:cxn modelId="{85AF3EA2-4AC2-4C4D-935B-8D312A8DA55A}" type="presOf" srcId="{8043FB71-1C10-48C0-A812-798D84787DF9}" destId="{95EB383E-2465-4A45-9726-DCB718F6C636}" srcOrd="0" destOrd="0" presId="urn:microsoft.com/office/officeart/2005/8/layout/vProcess5"/>
    <dgm:cxn modelId="{B919ADAB-F358-467B-B004-31B88F4073AD}" type="presOf" srcId="{7CACFAE2-B67E-43EB-9E3F-5AEE2A11FF98}" destId="{578759E7-8B9C-454F-915C-FA11E26106D7}" srcOrd="1" destOrd="0" presId="urn:microsoft.com/office/officeart/2005/8/layout/vProcess5"/>
    <dgm:cxn modelId="{FB5771B7-31CB-48FA-B8BD-F06A2F3C668C}" type="presOf" srcId="{7CACFAE2-B67E-43EB-9E3F-5AEE2A11FF98}" destId="{7396708C-14D2-444F-83F0-C4B8657A0762}" srcOrd="0" destOrd="0" presId="urn:microsoft.com/office/officeart/2005/8/layout/vProcess5"/>
    <dgm:cxn modelId="{2E48C1D1-F442-46F9-917F-E7A5ECAC4CF8}" srcId="{9F579BBD-A369-4361-A1CE-8368C39F682E}" destId="{797592B1-B8C4-4838-9EFB-56D0E5CC63FB}" srcOrd="0" destOrd="0" parTransId="{641FFEB6-229A-43D8-B568-EA03DA719257}" sibTransId="{031B051A-4E43-4FA4-9279-B9CDB0A3E8B2}"/>
    <dgm:cxn modelId="{D3D5ECDC-D71D-4CE1-9630-A0CED7834936}" type="presOf" srcId="{F7B317AE-EF4A-4F6F-9537-CA5256BB7512}" destId="{71A5CC79-8853-4A05-883B-AB1C00FB2C30}" srcOrd="0" destOrd="0" presId="urn:microsoft.com/office/officeart/2005/8/layout/vProcess5"/>
    <dgm:cxn modelId="{759351E3-B29F-43C4-AFE3-8C16D7E2AA46}" type="presOf" srcId="{8043FB71-1C10-48C0-A812-798D84787DF9}" destId="{E5855692-177F-4913-8C45-302CFE30B47F}" srcOrd="1" destOrd="0" presId="urn:microsoft.com/office/officeart/2005/8/layout/vProcess5"/>
    <dgm:cxn modelId="{836A6714-0DD4-4242-8B94-8522776C85B8}" type="presParOf" srcId="{8402967A-6ED6-4B29-9E0A-33E112508E27}" destId="{5E5ABA89-BCDA-49E8-AC0D-95D5EF5CFEF4}" srcOrd="0" destOrd="0" presId="urn:microsoft.com/office/officeart/2005/8/layout/vProcess5"/>
    <dgm:cxn modelId="{D6FDAF83-4C3A-4CB8-91B1-630DE1298311}" type="presParOf" srcId="{8402967A-6ED6-4B29-9E0A-33E112508E27}" destId="{971B3D76-3425-434C-805B-24D880E6E25C}" srcOrd="1" destOrd="0" presId="urn:microsoft.com/office/officeart/2005/8/layout/vProcess5"/>
    <dgm:cxn modelId="{700663FF-29F3-4852-9C60-429E1D47F328}" type="presParOf" srcId="{8402967A-6ED6-4B29-9E0A-33E112508E27}" destId="{7396708C-14D2-444F-83F0-C4B8657A0762}" srcOrd="2" destOrd="0" presId="urn:microsoft.com/office/officeart/2005/8/layout/vProcess5"/>
    <dgm:cxn modelId="{88E48CE6-0281-4EE2-AD52-ABF15C61F7A1}" type="presParOf" srcId="{8402967A-6ED6-4B29-9E0A-33E112508E27}" destId="{95EB383E-2465-4A45-9726-DCB718F6C636}" srcOrd="3" destOrd="0" presId="urn:microsoft.com/office/officeart/2005/8/layout/vProcess5"/>
    <dgm:cxn modelId="{C4D93967-E7BD-47AA-9323-4BD7A0C2DE3C}" type="presParOf" srcId="{8402967A-6ED6-4B29-9E0A-33E112508E27}" destId="{6FD240CE-83C6-4EC7-BF6B-83824C5E9225}" srcOrd="4" destOrd="0" presId="urn:microsoft.com/office/officeart/2005/8/layout/vProcess5"/>
    <dgm:cxn modelId="{72CB9DC4-B162-4CF6-B1E4-3F2C3A227688}" type="presParOf" srcId="{8402967A-6ED6-4B29-9E0A-33E112508E27}" destId="{519FEC78-5D61-46A9-808E-EE0BFD01D0D4}" srcOrd="5" destOrd="0" presId="urn:microsoft.com/office/officeart/2005/8/layout/vProcess5"/>
    <dgm:cxn modelId="{0A2DE989-1D5E-4570-9653-2C8D7EC723D8}" type="presParOf" srcId="{8402967A-6ED6-4B29-9E0A-33E112508E27}" destId="{C24A05AA-F7B9-47B2-8B05-1B8F017EC766}" srcOrd="6" destOrd="0" presId="urn:microsoft.com/office/officeart/2005/8/layout/vProcess5"/>
    <dgm:cxn modelId="{FD23E2EB-C5EF-4A39-84DF-A6A69CE9D386}" type="presParOf" srcId="{8402967A-6ED6-4B29-9E0A-33E112508E27}" destId="{71A5CC79-8853-4A05-883B-AB1C00FB2C30}" srcOrd="7" destOrd="0" presId="urn:microsoft.com/office/officeart/2005/8/layout/vProcess5"/>
    <dgm:cxn modelId="{EE085C40-D69C-4945-893B-C97BBA2C1303}" type="presParOf" srcId="{8402967A-6ED6-4B29-9E0A-33E112508E27}" destId="{367089C3-5DE0-47FB-9172-287AD54D5A85}" srcOrd="8" destOrd="0" presId="urn:microsoft.com/office/officeart/2005/8/layout/vProcess5"/>
    <dgm:cxn modelId="{4E43D242-63D5-459A-B7B4-99ED388FAC38}" type="presParOf" srcId="{8402967A-6ED6-4B29-9E0A-33E112508E27}" destId="{578759E7-8B9C-454F-915C-FA11E26106D7}" srcOrd="9" destOrd="0" presId="urn:microsoft.com/office/officeart/2005/8/layout/vProcess5"/>
    <dgm:cxn modelId="{91BFED18-70F4-490B-8DA9-1B672B068FAC}" type="presParOf" srcId="{8402967A-6ED6-4B29-9E0A-33E112508E27}" destId="{E5855692-177F-4913-8C45-302CFE30B47F}" srcOrd="10" destOrd="0" presId="urn:microsoft.com/office/officeart/2005/8/layout/vProcess5"/>
    <dgm:cxn modelId="{04AF8FEF-6026-49CB-8759-61BCEA410A7F}" type="presParOf" srcId="{8402967A-6ED6-4B29-9E0A-33E112508E27}" destId="{9384ADD8-C79A-4F0D-94EC-D4B8C0B6F29A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1B3D76-3425-434C-805B-24D880E6E25C}">
      <dsp:nvSpPr>
        <dsp:cNvPr id="0" name=""/>
        <dsp:cNvSpPr/>
      </dsp:nvSpPr>
      <dsp:spPr>
        <a:xfrm>
          <a:off x="0" y="0"/>
          <a:ext cx="9432414" cy="1143084"/>
        </a:xfrm>
        <a:prstGeom prst="roundRect">
          <a:avLst>
            <a:gd name="adj" fmla="val 10000"/>
          </a:avLst>
        </a:prstGeom>
        <a:solidFill>
          <a:srgbClr val="E6E6E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Visas apvienojamās pašvaldības </a:t>
          </a:r>
          <a:r>
            <a:rPr lang="lv-LV" sz="2400" b="1" kern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sagatavo reorganizācijas plāna konstatējumu daļu </a:t>
          </a:r>
          <a:endParaRPr lang="lv-LV" sz="2400" kern="12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sp:txBody>
      <dsp:txXfrm>
        <a:off x="33480" y="33480"/>
        <a:ext cx="8102346" cy="1076124"/>
      </dsp:txXfrm>
    </dsp:sp>
    <dsp:sp modelId="{7396708C-14D2-444F-83F0-C4B8657A0762}">
      <dsp:nvSpPr>
        <dsp:cNvPr id="0" name=""/>
        <dsp:cNvSpPr/>
      </dsp:nvSpPr>
      <dsp:spPr>
        <a:xfrm>
          <a:off x="789964" y="1350917"/>
          <a:ext cx="9432414" cy="1143084"/>
        </a:xfrm>
        <a:prstGeom prst="roundRect">
          <a:avLst>
            <a:gd name="adj" fmla="val 10000"/>
          </a:avLst>
        </a:prstGeom>
        <a:solidFill>
          <a:srgbClr val="E6E6E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Datums, uz kuru jāsagatavo dati, </a:t>
          </a:r>
          <a:r>
            <a:rPr lang="lv-LV" sz="2400" kern="12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nav noteikts, </a:t>
          </a:r>
          <a:br>
            <a:rPr lang="lv-LV" sz="2400" kern="12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lv-LV" sz="2400" u="sng" kern="12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pašvaldības par to var </a:t>
          </a:r>
          <a:r>
            <a:rPr lang="lv-LV" sz="2400" u="sng" kern="120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vienoties </a:t>
          </a:r>
          <a:r>
            <a:rPr lang="lv-LV" sz="2000" kern="1200"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(</a:t>
          </a:r>
          <a:r>
            <a:rPr lang="lv-LV" sz="2000" kern="12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piemēram, uz </a:t>
          </a:r>
          <a:r>
            <a:rPr lang="lv-LV" sz="2000" b="1" kern="1200"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01.11.2020.</a:t>
          </a:r>
          <a:r>
            <a:rPr lang="lv-LV" sz="2000" b="0" kern="1200"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)</a:t>
          </a:r>
          <a:endParaRPr lang="lv-LV" sz="2000" b="0" kern="1200" dirty="0">
            <a:solidFill>
              <a:schemeClr val="tx1">
                <a:lumMod val="85000"/>
                <a:lumOff val="15000"/>
              </a:schemeClr>
            </a:solidFill>
            <a:effectLst/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sp:txBody>
      <dsp:txXfrm>
        <a:off x="823444" y="1384397"/>
        <a:ext cx="7832485" cy="1076124"/>
      </dsp:txXfrm>
    </dsp:sp>
    <dsp:sp modelId="{95EB383E-2465-4A45-9726-DCB718F6C636}">
      <dsp:nvSpPr>
        <dsp:cNvPr id="0" name=""/>
        <dsp:cNvSpPr/>
      </dsp:nvSpPr>
      <dsp:spPr>
        <a:xfrm>
          <a:off x="1568138" y="2701835"/>
          <a:ext cx="9432414" cy="1143084"/>
        </a:xfrm>
        <a:prstGeom prst="roundRect">
          <a:avLst>
            <a:gd name="adj" fmla="val 10000"/>
          </a:avLst>
        </a:prstGeom>
        <a:solidFill>
          <a:srgbClr val="E6E6E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Katra</a:t>
          </a:r>
          <a:r>
            <a:rPr lang="lv-LV" sz="2400" kern="12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lv-LV" sz="2400" b="1" kern="12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apvienojamās pašvaldības dome </a:t>
          </a:r>
          <a:r>
            <a:rPr lang="lv-LV" sz="2400" b="0" kern="12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savu </a:t>
          </a:r>
          <a:r>
            <a:rPr lang="lv-LV" sz="2400" kern="12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Konstatējumu daļu </a:t>
          </a:r>
          <a:r>
            <a:rPr lang="lv-LV" sz="2400" b="1" kern="12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apstiprina 2021.gada janvāra sēdē</a:t>
          </a:r>
          <a:endParaRPr lang="lv-LV" sz="2400" b="1" kern="1200" dirty="0">
            <a:solidFill>
              <a:schemeClr val="tx1">
                <a:lumMod val="95000"/>
                <a:lumOff val="5000"/>
              </a:schemeClr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sp:txBody>
      <dsp:txXfrm>
        <a:off x="1601618" y="2735315"/>
        <a:ext cx="7844275" cy="1076124"/>
      </dsp:txXfrm>
    </dsp:sp>
    <dsp:sp modelId="{6FD240CE-83C6-4EC7-BF6B-83824C5E9225}">
      <dsp:nvSpPr>
        <dsp:cNvPr id="0" name=""/>
        <dsp:cNvSpPr/>
      </dsp:nvSpPr>
      <dsp:spPr>
        <a:xfrm>
          <a:off x="2358103" y="4052752"/>
          <a:ext cx="9432414" cy="1143084"/>
        </a:xfrm>
        <a:prstGeom prst="roundRect">
          <a:avLst>
            <a:gd name="adj" fmla="val 10000"/>
          </a:avLst>
        </a:prstGeom>
        <a:solidFill>
          <a:srgbClr val="E6E6E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Apvienojamās pašvaldības </a:t>
          </a:r>
          <a:r>
            <a:rPr lang="lv-LV" sz="2400" b="1" kern="12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līdz 2021.gada 31.janvārim iesniedz </a:t>
          </a:r>
          <a:r>
            <a:rPr lang="lv-LV" sz="2400" kern="12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konstatējumu daļu atbildīgajai (iegūstošajai) pašvaldībai un </a:t>
          </a:r>
          <a:r>
            <a:rPr lang="lv-LV" sz="2400" kern="1200" dirty="0" err="1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nosūta</a:t>
          </a:r>
          <a:r>
            <a:rPr lang="lv-LV" sz="2400" kern="12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VARAM, publicē tīmekļvietnē</a:t>
          </a:r>
          <a:endParaRPr lang="lv-LV" sz="2400" b="1" kern="1200" dirty="0">
            <a:solidFill>
              <a:schemeClr val="tx1">
                <a:lumMod val="95000"/>
                <a:lumOff val="5000"/>
              </a:schemeClr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sp:txBody>
      <dsp:txXfrm>
        <a:off x="2391583" y="4086232"/>
        <a:ext cx="7832485" cy="1076124"/>
      </dsp:txXfrm>
    </dsp:sp>
    <dsp:sp modelId="{519FEC78-5D61-46A9-808E-EE0BFD01D0D4}">
      <dsp:nvSpPr>
        <dsp:cNvPr id="0" name=""/>
        <dsp:cNvSpPr/>
      </dsp:nvSpPr>
      <dsp:spPr>
        <a:xfrm>
          <a:off x="8689409" y="875498"/>
          <a:ext cx="743004" cy="743004"/>
        </a:xfrm>
        <a:prstGeom prst="downArrow">
          <a:avLst>
            <a:gd name="adj1" fmla="val 55000"/>
            <a:gd name="adj2" fmla="val 45000"/>
          </a:avLst>
        </a:prstGeom>
        <a:solidFill>
          <a:srgbClr val="4A773C">
            <a:alpha val="90000"/>
          </a:srgb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400" kern="1200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sp:txBody>
      <dsp:txXfrm>
        <a:off x="8856585" y="875498"/>
        <a:ext cx="408652" cy="559111"/>
      </dsp:txXfrm>
    </dsp:sp>
    <dsp:sp modelId="{C24A05AA-F7B9-47B2-8B05-1B8F017EC766}">
      <dsp:nvSpPr>
        <dsp:cNvPr id="0" name=""/>
        <dsp:cNvSpPr/>
      </dsp:nvSpPr>
      <dsp:spPr>
        <a:xfrm>
          <a:off x="9479374" y="2226416"/>
          <a:ext cx="743004" cy="743004"/>
        </a:xfrm>
        <a:prstGeom prst="downArrow">
          <a:avLst>
            <a:gd name="adj1" fmla="val 55000"/>
            <a:gd name="adj2" fmla="val 45000"/>
          </a:avLst>
        </a:prstGeom>
        <a:solidFill>
          <a:srgbClr val="4A773C">
            <a:alpha val="90000"/>
          </a:srgb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400" kern="1200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sp:txBody>
      <dsp:txXfrm>
        <a:off x="9646550" y="2226416"/>
        <a:ext cx="408652" cy="559111"/>
      </dsp:txXfrm>
    </dsp:sp>
    <dsp:sp modelId="{71A5CC79-8853-4A05-883B-AB1C00FB2C30}">
      <dsp:nvSpPr>
        <dsp:cNvPr id="0" name=""/>
        <dsp:cNvSpPr/>
      </dsp:nvSpPr>
      <dsp:spPr>
        <a:xfrm>
          <a:off x="10257548" y="3577333"/>
          <a:ext cx="743004" cy="743004"/>
        </a:xfrm>
        <a:prstGeom prst="downArrow">
          <a:avLst>
            <a:gd name="adj1" fmla="val 55000"/>
            <a:gd name="adj2" fmla="val 45000"/>
          </a:avLst>
        </a:prstGeom>
        <a:solidFill>
          <a:srgbClr val="4A773C">
            <a:alpha val="90000"/>
          </a:srgb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400" kern="1200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sp:txBody>
      <dsp:txXfrm>
        <a:off x="10424724" y="3577333"/>
        <a:ext cx="408652" cy="5591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4BCA3-6CC5-4D2A-9B4C-094C436D9294}" type="datetimeFigureOut">
              <a:rPr lang="en-GB" smtClean="0"/>
              <a:t>07/12/2020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F32FE-3984-4924-AA5A-C1ED6D73A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672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407527C-8F5A-4B28-B60E-1889F73D37BE}" type="datetimeFigureOut">
              <a:rPr lang="lv-LV"/>
              <a:pPr>
                <a:defRPr/>
              </a:pPr>
              <a:t>07.12.2020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B52196F-9F40-48C0-B5B2-FF33452523F5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3580599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3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6810603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12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6896507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13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7360127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14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5787035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15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9065654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16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4653039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17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3103232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18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9420691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19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44869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4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41636296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5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461757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6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614093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7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2116389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8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7221454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9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496336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10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3906587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11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534002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933" y="0"/>
            <a:ext cx="3778135" cy="416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2623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6C3CA202-D565-4603-8F75-B6EF6253BC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886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B7C76CB8-2F75-45FF-93F2-03578DB061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8547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A34AC055-9AD5-41D4-9C55-D230182115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0680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E8D75792-8A94-4A28-9A46-4D0284BD46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1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5236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54A1D887-A0FE-420F-BA96-FF4ECB8AC5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8605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70300F0A-BBF7-4106-8E80-1DF0D3AC58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948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54C679D4-6F36-4695-9A1E-AE80BC2991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1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3120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933" y="0"/>
            <a:ext cx="3778135" cy="416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3362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A3679E-CA31-490C-A155-50B43F97381E}" type="datetime1">
              <a:rPr lang="en-US"/>
              <a:pPr>
                <a:defRPr/>
              </a:pPr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3ECC33B-8BD0-45F6-ADD9-420434D36A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209799" y="5530984"/>
            <a:ext cx="7772400" cy="861419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endParaRPr lang="lv-LV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lv-LV" alt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2020. gada 4.decembris</a:t>
            </a:r>
          </a:p>
        </p:txBody>
      </p:sp>
      <p:sp>
        <p:nvSpPr>
          <p:cNvPr id="5" name="Title 2"/>
          <p:cNvSpPr txBox="1">
            <a:spLocks/>
          </p:cNvSpPr>
          <p:nvPr/>
        </p:nvSpPr>
        <p:spPr bwMode="auto">
          <a:xfrm>
            <a:off x="208484" y="3666453"/>
            <a:ext cx="11775031" cy="1529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lv-LV" sz="2800" b="0" dirty="0"/>
              <a:t>MKN Nr. 671 </a:t>
            </a:r>
            <a:r>
              <a:rPr lang="lv-LV" sz="2800" dirty="0"/>
              <a:t>«Pašvaldību institūciju, finanšu, mantas, tiesību un saistību pārdales kārtība pēc administratīvo teritoriju robežu grozīšanas vai sadalīšanas»</a:t>
            </a:r>
          </a:p>
          <a:p>
            <a:pPr algn="ctr"/>
            <a:endParaRPr lang="lv-LV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 txBox="1">
            <a:spLocks/>
          </p:cNvSpPr>
          <p:nvPr/>
        </p:nvSpPr>
        <p:spPr bwMode="auto">
          <a:xfrm>
            <a:off x="1782260" y="306954"/>
            <a:ext cx="9596940" cy="82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lv-LV" altLang="lv-LV" sz="2800" b="0" cap="al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1.Pielikums – institūcijas (I)</a:t>
            </a:r>
            <a:endParaRPr lang="lv-LV" altLang="lv-LV" sz="2800" b="0" cap="all" dirty="0">
              <a:solidFill>
                <a:srgbClr val="4A773C"/>
              </a:solidFill>
            </a:endParaRPr>
          </a:p>
        </p:txBody>
      </p:sp>
      <p:sp>
        <p:nvSpPr>
          <p:cNvPr id="15364" name="Slide Number Placeholder 8"/>
          <p:cNvSpPr>
            <a:spLocks noGrp="1"/>
          </p:cNvSpPr>
          <p:nvPr>
            <p:ph type="sldNum" sz="quarter" idx="18"/>
          </p:nvPr>
        </p:nvSpPr>
        <p:spPr bwMode="auto">
          <a:xfrm>
            <a:off x="11379200" y="6330950"/>
            <a:ext cx="4064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DDB79EE-9D66-497B-A6AA-6747754E3331}" type="slidenum">
              <a:rPr lang="en-US" altLang="en-US" sz="1000">
                <a:solidFill>
                  <a:srgbClr val="898989"/>
                </a:solidFill>
                <a:latin typeface="Verdana" pitchFamily="34" charset="0"/>
              </a:rPr>
              <a:pPr/>
              <a:t>10</a:t>
            </a:fld>
            <a:endParaRPr lang="en-US" altLang="en-US" sz="1000" dirty="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ADA208-E23E-4B7A-8B30-503644571020}"/>
              </a:ext>
            </a:extLst>
          </p:cNvPr>
          <p:cNvSpPr/>
          <p:nvPr/>
        </p:nvSpPr>
        <p:spPr>
          <a:xfrm>
            <a:off x="779937" y="4128796"/>
            <a:ext cx="10501781" cy="974545"/>
          </a:xfrm>
          <a:prstGeom prst="rect">
            <a:avLst/>
          </a:prstGeom>
          <a:solidFill>
            <a:srgbClr val="4A773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Kura gada finansējuma apjoms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ir jānorāda Noteikumu 1.pielikuma 4 ailē</a:t>
            </a:r>
          </a:p>
        </p:txBody>
      </p:sp>
      <p:sp>
        <p:nvSpPr>
          <p:cNvPr id="3" name="Rectangle 2"/>
          <p:cNvSpPr/>
          <p:nvPr/>
        </p:nvSpPr>
        <p:spPr>
          <a:xfrm>
            <a:off x="779939" y="2711389"/>
            <a:ext cx="10501780" cy="96404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defTabSz="800100">
              <a:lnSpc>
                <a:spcPct val="120000"/>
              </a:lnSpc>
              <a:spcAft>
                <a:spcPct val="35000"/>
              </a:spcAft>
            </a:pPr>
            <a:endParaRPr lang="lv-LV" sz="7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800100">
              <a:lnSpc>
                <a:spcPct val="120000"/>
              </a:lnSpc>
              <a:spcAft>
                <a:spcPct val="35000"/>
              </a:spcAft>
            </a:pP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Datums, </a:t>
            </a: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 kuru jāsagatavo dati </a:t>
            </a: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 noteikts – </a:t>
            </a: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pašvaldības var vienoties </a:t>
            </a:r>
            <a:b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v-LV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lv-LV" sz="20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piemēram, uz 01.11.2020</a:t>
            </a:r>
            <a:r>
              <a:rPr lang="lv-LV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DADA208-E23E-4B7A-8B30-503644571020}"/>
              </a:ext>
            </a:extLst>
          </p:cNvPr>
          <p:cNvSpPr/>
          <p:nvPr/>
        </p:nvSpPr>
        <p:spPr>
          <a:xfrm>
            <a:off x="779939" y="1754659"/>
            <a:ext cx="10501781" cy="955649"/>
          </a:xfrm>
          <a:prstGeom prst="rect">
            <a:avLst/>
          </a:prstGeom>
          <a:solidFill>
            <a:srgbClr val="4A773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1) MK noteikumos nav norādīts, 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uz kādu datumu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jāsagatavo dati. Uz 31.12.2020 vai 31.01.2021. vai kādu citu?</a:t>
            </a:r>
          </a:p>
        </p:txBody>
      </p:sp>
      <p:sp>
        <p:nvSpPr>
          <p:cNvPr id="5" name="Rectangle 4"/>
          <p:cNvSpPr/>
          <p:nvPr/>
        </p:nvSpPr>
        <p:spPr>
          <a:xfrm>
            <a:off x="779939" y="5093923"/>
            <a:ext cx="10501781" cy="10348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defTabSz="800100">
              <a:lnSpc>
                <a:spcPct val="120000"/>
              </a:lnSpc>
              <a:spcAft>
                <a:spcPct val="35000"/>
              </a:spcAft>
            </a:pPr>
            <a:endParaRPr lang="lv-LV" sz="11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800100">
              <a:lnSpc>
                <a:spcPct val="120000"/>
              </a:lnSpc>
              <a:spcAft>
                <a:spcPct val="35000"/>
              </a:spcAft>
            </a:pP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Šajā gadījumā finansējuma apjoms jānorāda </a:t>
            </a: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 2020.gadu</a:t>
            </a:r>
          </a:p>
          <a:p>
            <a:pPr defTabSz="800100">
              <a:lnSpc>
                <a:spcPct val="120000"/>
              </a:lnSpc>
              <a:spcAft>
                <a:spcPct val="35000"/>
              </a:spcAft>
            </a:pPr>
            <a:endParaRPr lang="lv-LV" sz="1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215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 txBox="1">
            <a:spLocks/>
          </p:cNvSpPr>
          <p:nvPr/>
        </p:nvSpPr>
        <p:spPr bwMode="auto">
          <a:xfrm>
            <a:off x="1782260" y="306954"/>
            <a:ext cx="9596940" cy="82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lv-LV" altLang="lv-LV" sz="2800" b="0" cap="al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1.Pielikums – institūcijas (II)</a:t>
            </a:r>
            <a:endParaRPr lang="lv-LV" altLang="lv-LV" sz="2800" b="0" cap="all" dirty="0">
              <a:solidFill>
                <a:srgbClr val="4A773C"/>
              </a:solidFill>
            </a:endParaRPr>
          </a:p>
        </p:txBody>
      </p:sp>
      <p:sp>
        <p:nvSpPr>
          <p:cNvPr id="15364" name="Slide Number Placeholder 8"/>
          <p:cNvSpPr>
            <a:spLocks noGrp="1"/>
          </p:cNvSpPr>
          <p:nvPr>
            <p:ph type="sldNum" sz="quarter" idx="18"/>
          </p:nvPr>
        </p:nvSpPr>
        <p:spPr bwMode="auto">
          <a:xfrm>
            <a:off x="11379200" y="6330950"/>
            <a:ext cx="4064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DDB79EE-9D66-497B-A6AA-6747754E3331}" type="slidenum">
              <a:rPr lang="en-US" altLang="en-US" sz="1000">
                <a:solidFill>
                  <a:srgbClr val="898989"/>
                </a:solidFill>
                <a:latin typeface="Verdana" pitchFamily="34" charset="0"/>
              </a:rPr>
              <a:pPr/>
              <a:t>11</a:t>
            </a:fld>
            <a:endParaRPr lang="en-US" altLang="en-US" sz="1000" dirty="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17" name="Up Arrow Callout 4"/>
          <p:cNvSpPr/>
          <p:nvPr/>
        </p:nvSpPr>
        <p:spPr>
          <a:xfrm>
            <a:off x="1018420" y="5050544"/>
            <a:ext cx="10893494" cy="8040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8016" tIns="128016" rIns="128016" bIns="128016" numCol="1" spcCol="1270" anchor="ctr" anchorCtr="0">
            <a:noAutofit/>
          </a:bodyPr>
          <a:lstStyle/>
          <a:p>
            <a:pPr algn="ctr" defTabSz="800100">
              <a:lnSpc>
                <a:spcPct val="120000"/>
              </a:lnSpc>
              <a:spcAft>
                <a:spcPct val="35000"/>
              </a:spcAft>
            </a:pPr>
            <a:b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7., 8. un 9.kolonna nav jāpilda</a:t>
            </a: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tā ir Lemjošā daļa, kura šajā gadījumā nav attiecināma </a:t>
            </a:r>
            <a:r>
              <a:rPr lang="lv-LV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lv-LV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ctr" defTabSz="800100">
              <a:lnSpc>
                <a:spcPct val="120000"/>
              </a:lnSpc>
              <a:spcAft>
                <a:spcPct val="35000"/>
              </a:spcAft>
              <a:buFont typeface="+mj-lt"/>
              <a:buAutoNum type="alphaLcParenR"/>
            </a:pPr>
            <a:endParaRPr lang="lv-LV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ADA208-E23E-4B7A-8B30-503644571020}"/>
              </a:ext>
            </a:extLst>
          </p:cNvPr>
          <p:cNvSpPr/>
          <p:nvPr/>
        </p:nvSpPr>
        <p:spPr>
          <a:xfrm>
            <a:off x="1018419" y="4000729"/>
            <a:ext cx="10893495" cy="1099752"/>
          </a:xfrm>
          <a:prstGeom prst="rect">
            <a:avLst/>
          </a:prstGeom>
          <a:solidFill>
            <a:srgbClr val="4A773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800100">
              <a:lnSpc>
                <a:spcPct val="120000"/>
              </a:lnSpc>
              <a:spcAft>
                <a:spcPct val="35000"/>
              </a:spcAft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8. kolonna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paredz uzrādīt 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nododamo finansējuma apjomu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. Kura gada finansējuma apjoms un pašvaldības budžeta avots šeit domāts? </a:t>
            </a:r>
            <a:endParaRPr lang="lv-LV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5854601"/>
            <a:ext cx="11363774" cy="952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87538" indent="-368300" algn="r" defTabSz="800100">
              <a:lnSpc>
                <a:spcPct val="120000"/>
              </a:lnSpc>
              <a:spcAft>
                <a:spcPct val="35000"/>
              </a:spcAft>
            </a:pPr>
            <a:r>
              <a:rPr lang="lv-LV" sz="1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Izņemot Siguldas novadu – Ropažu novada Vangažu pilsētu / Limbažu novadu – Saulkrastu novada Skultes pagastu / Preiļu novadu – Krāslavas novada Grāveru, Kastuļinas, Šķeltovas pagastus – šajā gadījumā  </a:t>
            </a:r>
            <a:r>
              <a:rPr lang="lv-LV" sz="1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būs jānorada  informāciju par 2021.gada budžetu</a:t>
            </a:r>
            <a:endParaRPr lang="lv-LV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18419" y="2869666"/>
            <a:ext cx="10814179" cy="7970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 defTabSz="800100">
              <a:lnSpc>
                <a:spcPct val="120000"/>
              </a:lnSpc>
              <a:spcAft>
                <a:spcPct val="35000"/>
              </a:spcAft>
            </a:pP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Dokumenti, kas </a:t>
            </a: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pamato institūcijas statusu vai piederību</a:t>
            </a: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(pašvaldības domes lēmums par iestādes dibināšanu, kapitāldaļu pārņemšanu u.c.)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ADA208-E23E-4B7A-8B30-503644571020}"/>
              </a:ext>
            </a:extLst>
          </p:cNvPr>
          <p:cNvSpPr/>
          <p:nvPr/>
        </p:nvSpPr>
        <p:spPr>
          <a:xfrm>
            <a:off x="1018420" y="1697348"/>
            <a:ext cx="10767180" cy="1195065"/>
          </a:xfrm>
          <a:prstGeom prst="rect">
            <a:avLst/>
          </a:prstGeom>
          <a:solidFill>
            <a:srgbClr val="4A773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3) Tabulas 5. ailē jānorāda iestādes/struktūrvienības/kapitālsabiedrības u.c. </a:t>
            </a:r>
            <a:r>
              <a:rPr lang="lv-LV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esību pamatojošie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 grāmatvedības attaisnojuma dokumenti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. Kas tieši domāts ar grāmatvedības attaisnojuma dokumentu, kas pamato institūcijas statusu vai piederību?</a:t>
            </a:r>
          </a:p>
        </p:txBody>
      </p:sp>
    </p:spTree>
    <p:extLst>
      <p:ext uri="{BB962C8B-B14F-4D97-AF65-F5344CB8AC3E}">
        <p14:creationId xmlns:p14="http://schemas.microsoft.com/office/powerpoint/2010/main" val="1079155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 txBox="1">
            <a:spLocks/>
          </p:cNvSpPr>
          <p:nvPr/>
        </p:nvSpPr>
        <p:spPr bwMode="auto">
          <a:xfrm>
            <a:off x="1693360" y="191267"/>
            <a:ext cx="9596940" cy="82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lv-LV" altLang="lv-LV" sz="2800" b="0" cap="al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2.Pielikums – manta (I)</a:t>
            </a:r>
            <a:endParaRPr lang="lv-LV" altLang="lv-LV" sz="2800" b="0" cap="all" dirty="0">
              <a:solidFill>
                <a:srgbClr val="4A773C"/>
              </a:solidFill>
            </a:endParaRPr>
          </a:p>
        </p:txBody>
      </p:sp>
      <p:sp>
        <p:nvSpPr>
          <p:cNvPr id="15364" name="Slide Number Placeholder 8"/>
          <p:cNvSpPr>
            <a:spLocks noGrp="1"/>
          </p:cNvSpPr>
          <p:nvPr>
            <p:ph type="sldNum" sz="quarter" idx="18"/>
          </p:nvPr>
        </p:nvSpPr>
        <p:spPr bwMode="auto">
          <a:xfrm>
            <a:off x="11379200" y="6330950"/>
            <a:ext cx="4064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DDB79EE-9D66-497B-A6AA-6747754E3331}" type="slidenum">
              <a:rPr lang="en-US" altLang="en-US" sz="1000">
                <a:solidFill>
                  <a:srgbClr val="898989"/>
                </a:solidFill>
                <a:latin typeface="Verdana" pitchFamily="34" charset="0"/>
              </a:rPr>
              <a:pPr/>
              <a:t>12</a:t>
            </a:fld>
            <a:endParaRPr lang="en-US" altLang="en-US" sz="1000" dirty="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ADA208-E23E-4B7A-8B30-503644571020}"/>
              </a:ext>
            </a:extLst>
          </p:cNvPr>
          <p:cNvSpPr/>
          <p:nvPr/>
        </p:nvSpPr>
        <p:spPr>
          <a:xfrm>
            <a:off x="481915" y="1625081"/>
            <a:ext cx="10897286" cy="1728938"/>
          </a:xfrm>
          <a:prstGeom prst="rect">
            <a:avLst/>
          </a:prstGeom>
          <a:solidFill>
            <a:srgbClr val="4A773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lv-LV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Kāpēc netika ļauts pašvaldībām savstarpēji vienoties par labāko veidu, kādā informācija par </a:t>
            </a:r>
            <a:r>
              <a:rPr lang="lv-LV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pamatlīdzekļiem nododama</a:t>
            </a:r>
            <a:r>
              <a:rPr lang="lv-LV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  <a:p>
            <a:pPr marL="358775" lvl="0" algn="just">
              <a:spcAft>
                <a:spcPts val="0"/>
              </a:spcAft>
            </a:pPr>
            <a:r>
              <a:rPr lang="lv-LV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Piemēram, visi pamatlīdzekļi ir pašvaldību datu bāzēs. Kāpēc netika ļauts sagatavot pieņemšanas-nodošanas aktus atbilstoši datu bāzēm un tos nodot iegūstošajai pašvaldībai?</a:t>
            </a:r>
          </a:p>
        </p:txBody>
      </p:sp>
      <p:sp>
        <p:nvSpPr>
          <p:cNvPr id="3" name="Rectangle 2"/>
          <p:cNvSpPr/>
          <p:nvPr/>
        </p:nvSpPr>
        <p:spPr>
          <a:xfrm>
            <a:off x="481914" y="3354019"/>
            <a:ext cx="10897286" cy="345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 defTabSz="800100">
              <a:lnSpc>
                <a:spcPct val="120000"/>
              </a:lnSpc>
              <a:spcAft>
                <a:spcPct val="35000"/>
              </a:spcAft>
            </a:pPr>
            <a:endParaRPr lang="lv-LV" sz="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800100">
              <a:lnSpc>
                <a:spcPct val="120000"/>
              </a:lnSpc>
              <a:spcAft>
                <a:spcPts val="0"/>
              </a:spcAft>
            </a:pPr>
            <a:r>
              <a:rPr lang="lv-LV" sz="20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MK noteikumu 23.punkts neattiecas uz pamatlīdzekļu nodošanu</a:t>
            </a:r>
            <a:r>
              <a:rPr lang="lv-LV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bet gan noteic konstatējumu daļas sagatavošanas termiņu un mērķi tajā ietverto informāciju</a:t>
            </a:r>
            <a:r>
              <a:rPr lang="lv-LV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izvērtēt, izstrādājot jaunveidojamā novada administratīvās struktūras projektu</a:t>
            </a:r>
          </a:p>
          <a:p>
            <a:pPr algn="just" defTabSz="800100">
              <a:lnSpc>
                <a:spcPct val="120000"/>
              </a:lnSpc>
              <a:spcAft>
                <a:spcPts val="0"/>
              </a:spcAft>
            </a:pPr>
            <a:endParaRPr lang="lv-LV" sz="9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 defTabSz="800100">
              <a:lnSpc>
                <a:spcPct val="120000"/>
              </a:lnSpc>
              <a:spcAft>
                <a:spcPts val="0"/>
              </a:spcAft>
            </a:pPr>
            <a:r>
              <a:rPr lang="lv-LV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Informācija konstatējumu daļas sagatavošanai iegūstama no </a:t>
            </a:r>
            <a:r>
              <a:rPr lang="lv-LV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pašvaldības grāmatvedības sistēmām</a:t>
            </a:r>
            <a:r>
              <a:rPr lang="lv-LV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datu bāzēm.</a:t>
            </a:r>
          </a:p>
          <a:p>
            <a:pPr algn="just" defTabSz="800100">
              <a:lnSpc>
                <a:spcPct val="120000"/>
              </a:lnSpc>
              <a:spcAft>
                <a:spcPts val="0"/>
              </a:spcAft>
            </a:pPr>
            <a:endParaRPr lang="lv-LV" sz="1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800100">
              <a:lnSpc>
                <a:spcPct val="120000"/>
              </a:lnSpc>
              <a:spcAft>
                <a:spcPts val="0"/>
              </a:spcAft>
            </a:pPr>
            <a:r>
              <a:rPr lang="lv-LV" sz="1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Pieņemšanas un nodošanas akti ATR ietvaros atbilstoši MK noteikumiem būs jāgatavo</a:t>
            </a:r>
            <a:r>
              <a:rPr lang="lv-LV" sz="1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lv-LV" sz="1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v-LV" sz="1800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Siguldas novadam un Ropažu novadam, Limbažu novadam un Saulkrastu novadam, Preiļu novadam un Krāslavas novadam</a:t>
            </a:r>
            <a:endParaRPr lang="lv-LV" sz="1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0787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 txBox="1">
            <a:spLocks/>
          </p:cNvSpPr>
          <p:nvPr/>
        </p:nvSpPr>
        <p:spPr bwMode="auto">
          <a:xfrm>
            <a:off x="1693360" y="191267"/>
            <a:ext cx="9596940" cy="82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lv-LV" altLang="lv-LV" sz="2800" b="0" cap="al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2.Pielikums – manta (II)</a:t>
            </a:r>
            <a:endParaRPr lang="lv-LV" altLang="lv-LV" sz="2800" b="0" cap="all" dirty="0">
              <a:solidFill>
                <a:srgbClr val="4A773C"/>
              </a:solidFill>
            </a:endParaRPr>
          </a:p>
        </p:txBody>
      </p:sp>
      <p:sp>
        <p:nvSpPr>
          <p:cNvPr id="15364" name="Slide Number Placeholder 8"/>
          <p:cNvSpPr>
            <a:spLocks noGrp="1"/>
          </p:cNvSpPr>
          <p:nvPr>
            <p:ph type="sldNum" sz="quarter" idx="18"/>
          </p:nvPr>
        </p:nvSpPr>
        <p:spPr bwMode="auto">
          <a:xfrm>
            <a:off x="11379200" y="6330950"/>
            <a:ext cx="4064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DDB79EE-9D66-497B-A6AA-6747754E3331}" type="slidenum">
              <a:rPr lang="en-US" altLang="en-US" sz="1000">
                <a:solidFill>
                  <a:srgbClr val="898989"/>
                </a:solidFill>
                <a:latin typeface="Verdana" pitchFamily="34" charset="0"/>
              </a:rPr>
              <a:pPr/>
              <a:t>13</a:t>
            </a:fld>
            <a:endParaRPr lang="en-US" altLang="en-US" sz="1000" dirty="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17" name="Up Arrow Callout 4"/>
          <p:cNvSpPr/>
          <p:nvPr/>
        </p:nvSpPr>
        <p:spPr>
          <a:xfrm>
            <a:off x="801364" y="3264329"/>
            <a:ext cx="10739845" cy="15322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8016" tIns="128016" rIns="128016" bIns="128016" numCol="1" spcCol="1270" anchor="ctr" anchorCtr="0">
            <a:noAutofit/>
          </a:bodyPr>
          <a:lstStyle/>
          <a:p>
            <a:pPr algn="just" defTabSz="800100">
              <a:lnSpc>
                <a:spcPct val="120000"/>
              </a:lnSpc>
              <a:spcAft>
                <a:spcPts val="0"/>
              </a:spcAft>
            </a:pPr>
            <a:r>
              <a:rPr lang="lv-LV" sz="20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Attaisnojošie dokumenti - pirkuma līgums, pieņemšanas – nodošanas akts, pavadzīme u.c.</a:t>
            </a:r>
          </a:p>
          <a:p>
            <a:pPr algn="just" defTabSz="800100">
              <a:lnSpc>
                <a:spcPct val="120000"/>
              </a:lnSpc>
              <a:spcAft>
                <a:spcPts val="0"/>
              </a:spcAft>
            </a:pPr>
            <a:endParaRPr lang="lv-LV" sz="900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800100">
              <a:lnSpc>
                <a:spcPct val="120000"/>
              </a:lnSpc>
              <a:spcAft>
                <a:spcPts val="0"/>
              </a:spcAft>
            </a:pPr>
            <a:r>
              <a:rPr lang="lv-LV" sz="20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 ir dokumenti, kuri apliecina darījuma esamību (faktu, ka ir noticis darījums). Inventarizācija uz šo jautājumu neattiecās.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ADA208-E23E-4B7A-8B30-503644571020}"/>
              </a:ext>
            </a:extLst>
          </p:cNvPr>
          <p:cNvSpPr/>
          <p:nvPr/>
        </p:nvSpPr>
        <p:spPr>
          <a:xfrm>
            <a:off x="801365" y="1713760"/>
            <a:ext cx="10739845" cy="1548424"/>
          </a:xfrm>
          <a:prstGeom prst="rect">
            <a:avLst/>
          </a:prstGeom>
          <a:solidFill>
            <a:srgbClr val="4A773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2) Kas tieši norādāms pielikumā ietverto tabulu ailē 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“Esību un vērtību pamatojošie grāmatvedības dokumenti”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?  Vai nepieciešama gan attaisnojošā dokumenta, gan reģistra informācija, vai pietiek ar vienu no tiem? </a:t>
            </a:r>
          </a:p>
          <a:p>
            <a:pPr algn="just"/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Vai par esību pamatojošu grāmatvedības attaisnojuma dokumentu var uzskatīt inventarizāciju?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ADA208-E23E-4B7A-8B30-503644571020}"/>
              </a:ext>
            </a:extLst>
          </p:cNvPr>
          <p:cNvSpPr/>
          <p:nvPr/>
        </p:nvSpPr>
        <p:spPr>
          <a:xfrm>
            <a:off x="811461" y="5116292"/>
            <a:ext cx="10729748" cy="689742"/>
          </a:xfrm>
          <a:prstGeom prst="rect">
            <a:avLst/>
          </a:prstGeom>
          <a:solidFill>
            <a:srgbClr val="4A773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Vai 4.tabulā norādāms arī </a:t>
            </a:r>
            <a:r>
              <a:rPr lang="lv-LV" sz="2000" b="1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mazvērtīgais inventārs un krājumi</a:t>
            </a:r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  <p:sp>
        <p:nvSpPr>
          <p:cNvPr id="9" name="Rectangle 8"/>
          <p:cNvSpPr/>
          <p:nvPr/>
        </p:nvSpPr>
        <p:spPr>
          <a:xfrm>
            <a:off x="811461" y="5806034"/>
            <a:ext cx="10729749" cy="7386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defTabSz="800100">
              <a:lnSpc>
                <a:spcPct val="120000"/>
              </a:lnSpc>
              <a:spcAft>
                <a:spcPct val="35000"/>
              </a:spcAft>
            </a:pPr>
            <a:endParaRPr lang="lv-LV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800100">
              <a:lnSpc>
                <a:spcPct val="120000"/>
              </a:lnSpc>
              <a:spcAft>
                <a:spcPct val="35000"/>
              </a:spcAft>
            </a:pPr>
            <a:r>
              <a:rPr lang="lv-LV" sz="1800" b="1" dirty="0">
                <a:latin typeface="Arial" panose="020B0604020202020204" pitchFamily="34" charset="0"/>
                <a:cs typeface="Arial" panose="020B0604020202020204" pitchFamily="34" charset="0"/>
              </a:rPr>
              <a:t>Par detalizācijas pakāpi savstarpēji jāvienojas 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jaunveidojamā novada pašvaldībām. </a:t>
            </a:r>
          </a:p>
          <a:p>
            <a:pPr defTabSz="800100">
              <a:lnSpc>
                <a:spcPct val="120000"/>
              </a:lnSpc>
              <a:spcAft>
                <a:spcPct val="35000"/>
              </a:spcAft>
            </a:pPr>
            <a:endParaRPr lang="lv-LV" sz="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6096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 txBox="1">
            <a:spLocks/>
          </p:cNvSpPr>
          <p:nvPr/>
        </p:nvSpPr>
        <p:spPr bwMode="auto">
          <a:xfrm>
            <a:off x="2248930" y="191267"/>
            <a:ext cx="9041370" cy="82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lv-LV" altLang="lv-LV" sz="2800" b="0" cap="al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2.Pielikums – manta (III)</a:t>
            </a:r>
            <a:endParaRPr lang="lv-LV" altLang="lv-LV" sz="2800" b="0" cap="all" dirty="0">
              <a:solidFill>
                <a:srgbClr val="4A773C"/>
              </a:solidFill>
            </a:endParaRPr>
          </a:p>
        </p:txBody>
      </p:sp>
      <p:sp>
        <p:nvSpPr>
          <p:cNvPr id="15364" name="Slide Number Placeholder 8"/>
          <p:cNvSpPr>
            <a:spLocks noGrp="1"/>
          </p:cNvSpPr>
          <p:nvPr>
            <p:ph type="sldNum" sz="quarter" idx="18"/>
          </p:nvPr>
        </p:nvSpPr>
        <p:spPr bwMode="auto">
          <a:xfrm>
            <a:off x="11379200" y="6330950"/>
            <a:ext cx="4064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DDB79EE-9D66-497B-A6AA-6747754E3331}" type="slidenum">
              <a:rPr lang="en-US" altLang="en-US" sz="1000">
                <a:solidFill>
                  <a:srgbClr val="898989"/>
                </a:solidFill>
                <a:latin typeface="Verdana" pitchFamily="34" charset="0"/>
              </a:rPr>
              <a:pPr/>
              <a:t>14</a:t>
            </a:fld>
            <a:endParaRPr lang="en-US" altLang="en-US" sz="1000" dirty="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ADA208-E23E-4B7A-8B30-503644571020}"/>
              </a:ext>
            </a:extLst>
          </p:cNvPr>
          <p:cNvSpPr/>
          <p:nvPr/>
        </p:nvSpPr>
        <p:spPr>
          <a:xfrm>
            <a:off x="2146299" y="2026509"/>
            <a:ext cx="9144001" cy="1745691"/>
          </a:xfrm>
          <a:prstGeom prst="rect">
            <a:avLst/>
          </a:prstGeom>
          <a:solidFill>
            <a:srgbClr val="4A773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lv-LV" sz="2000" b="1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 kuru datumu (periodu) </a:t>
            </a:r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2.pielikumā sadaļās “Būves”; “Dzīvokļu īpašumi”, “Zemes vienības” un “Kustamie īpašumi” ir jābūt norādītam uzkrātajam nolietojumam un atlikušajai vērtībai?</a:t>
            </a:r>
          </a:p>
        </p:txBody>
      </p:sp>
      <p:sp>
        <p:nvSpPr>
          <p:cNvPr id="3" name="Rectangle 2"/>
          <p:cNvSpPr/>
          <p:nvPr/>
        </p:nvSpPr>
        <p:spPr>
          <a:xfrm>
            <a:off x="2146298" y="3766622"/>
            <a:ext cx="9144001" cy="1323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lv-LV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Datums</a:t>
            </a: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«uzkrātajam nolietojumam» un «atlikušajai vērtībai» </a:t>
            </a: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 noteikts </a:t>
            </a: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 </a:t>
            </a:r>
            <a:r>
              <a:rPr lang="lv-LV" sz="20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pašvaldības savstarpēji var vienoties</a:t>
            </a: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(piemēram, 01.11.2020). </a:t>
            </a:r>
          </a:p>
          <a:p>
            <a:endParaRPr lang="lv-LV" sz="2000" dirty="0"/>
          </a:p>
        </p:txBody>
      </p:sp>
      <p:pic>
        <p:nvPicPr>
          <p:cNvPr id="1026" name="Picture 2" descr="Vector Royalty Free Download Daylight Savings Time - Clock Going Forward  Clipart Transparent PNG - 600x600 - Free Download on Nice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226148" y="2780270"/>
            <a:ext cx="1920150" cy="165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34048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Up Arrow Callout 4"/>
          <p:cNvSpPr/>
          <p:nvPr/>
        </p:nvSpPr>
        <p:spPr>
          <a:xfrm>
            <a:off x="873552" y="3756454"/>
            <a:ext cx="10505647" cy="238485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8016" tIns="128016" rIns="128016" bIns="128016" numCol="1" spcCol="1270" anchor="ctr" anchorCtr="0">
            <a:noAutofit/>
          </a:bodyPr>
          <a:lstStyle/>
          <a:p>
            <a:pPr defTabSz="800100">
              <a:lnSpc>
                <a:spcPct val="120000"/>
              </a:lnSpc>
              <a:spcAft>
                <a:spcPct val="35000"/>
              </a:spcAft>
            </a:pPr>
            <a:endParaRPr lang="lv-LV" sz="1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800100">
              <a:lnSpc>
                <a:spcPct val="120000"/>
              </a:lnSpc>
              <a:spcAft>
                <a:spcPct val="35000"/>
              </a:spcAft>
            </a:pP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Jā, ir </a:t>
            </a: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jāiekļauj arī inženierbūves un transporta būves.  </a:t>
            </a:r>
          </a:p>
          <a:p>
            <a:pPr defTabSz="800100">
              <a:lnSpc>
                <a:spcPct val="120000"/>
              </a:lnSpc>
              <a:spcAft>
                <a:spcPct val="35000"/>
              </a:spcAft>
            </a:pPr>
            <a:endParaRPr lang="lv-LV" sz="11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800100">
              <a:lnSpc>
                <a:spcPct val="120000"/>
              </a:lnSpc>
              <a:spcAft>
                <a:spcPct val="35000"/>
              </a:spcAft>
            </a:pP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Sadaļā "Būves", "Dzīvokļu īpašumi" un "Zemes vienības" </a:t>
            </a: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jāuzrāda visi īpašumi</a:t>
            </a: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gan tie, kas pamatlīdzekļu sastāvā, gan ieguldījuma īpašumu sastāvā</a:t>
            </a:r>
            <a:endParaRPr lang="lv-LV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2"/>
          <p:cNvSpPr txBox="1">
            <a:spLocks/>
          </p:cNvSpPr>
          <p:nvPr/>
        </p:nvSpPr>
        <p:spPr bwMode="auto">
          <a:xfrm>
            <a:off x="2248930" y="191267"/>
            <a:ext cx="9041370" cy="82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lv-LV" altLang="lv-LV" sz="2800" b="0" cap="al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2.Pielikums – manta (IV)</a:t>
            </a:r>
            <a:endParaRPr lang="lv-LV" altLang="lv-LV" sz="2800" b="0" cap="all" dirty="0">
              <a:solidFill>
                <a:srgbClr val="4A773C"/>
              </a:solidFill>
            </a:endParaRPr>
          </a:p>
        </p:txBody>
      </p:sp>
      <p:sp>
        <p:nvSpPr>
          <p:cNvPr id="15364" name="Slide Number Placeholder 8"/>
          <p:cNvSpPr>
            <a:spLocks noGrp="1"/>
          </p:cNvSpPr>
          <p:nvPr>
            <p:ph type="sldNum" sz="quarter" idx="18"/>
          </p:nvPr>
        </p:nvSpPr>
        <p:spPr bwMode="auto">
          <a:xfrm>
            <a:off x="11379200" y="6330950"/>
            <a:ext cx="4064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DDB79EE-9D66-497B-A6AA-6747754E3331}" type="slidenum">
              <a:rPr lang="en-US" altLang="en-US" sz="1000">
                <a:solidFill>
                  <a:srgbClr val="898989"/>
                </a:solidFill>
                <a:latin typeface="Verdana" pitchFamily="34" charset="0"/>
              </a:rPr>
              <a:pPr/>
              <a:t>15</a:t>
            </a:fld>
            <a:endParaRPr lang="en-US" altLang="en-US" sz="1000" dirty="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ADA208-E23E-4B7A-8B30-503644571020}"/>
              </a:ext>
            </a:extLst>
          </p:cNvPr>
          <p:cNvSpPr/>
          <p:nvPr/>
        </p:nvSpPr>
        <p:spPr>
          <a:xfrm>
            <a:off x="873553" y="1668162"/>
            <a:ext cx="10505647" cy="2088293"/>
          </a:xfrm>
          <a:prstGeom prst="rect">
            <a:avLst/>
          </a:prstGeom>
          <a:solidFill>
            <a:srgbClr val="4A773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Vai sadaļā “Būves” ir jāiekļauj arī </a:t>
            </a:r>
            <a:r>
              <a:rPr lang="lv-LV" sz="2000" b="1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inženierbūves un transporta būves</a:t>
            </a:r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endParaRPr lang="lv-LV" sz="2000" dirty="0">
              <a:solidFill>
                <a:srgbClr val="E6E6E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6) Sadaļā "Būves", "Dzīvokļu īpašumi" un "Zemes vienības" </a:t>
            </a:r>
            <a:r>
              <a:rPr lang="lv-LV" sz="2000" b="1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jāuzrāda visi īpašumi</a:t>
            </a:r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gan tie, kas pamatlīdzekļu sastāvā, gan ieguldījuma īpašumu sastāvā?</a:t>
            </a:r>
          </a:p>
        </p:txBody>
      </p:sp>
    </p:spTree>
    <p:extLst>
      <p:ext uri="{BB962C8B-B14F-4D97-AF65-F5344CB8AC3E}">
        <p14:creationId xmlns:p14="http://schemas.microsoft.com/office/powerpoint/2010/main" val="3703979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 txBox="1">
            <a:spLocks/>
          </p:cNvSpPr>
          <p:nvPr/>
        </p:nvSpPr>
        <p:spPr bwMode="auto">
          <a:xfrm>
            <a:off x="1693360" y="191267"/>
            <a:ext cx="9596940" cy="82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lv-LV" altLang="lv-LV" sz="2800" b="0" cap="al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3.Pielikums – saistības (I)</a:t>
            </a:r>
            <a:endParaRPr lang="lv-LV" altLang="lv-LV" sz="2800" b="0" cap="all" dirty="0">
              <a:solidFill>
                <a:srgbClr val="4A773C"/>
              </a:solidFill>
            </a:endParaRPr>
          </a:p>
        </p:txBody>
      </p:sp>
      <p:sp>
        <p:nvSpPr>
          <p:cNvPr id="15364" name="Slide Number Placeholder 8"/>
          <p:cNvSpPr>
            <a:spLocks noGrp="1"/>
          </p:cNvSpPr>
          <p:nvPr>
            <p:ph type="sldNum" sz="quarter" idx="18"/>
          </p:nvPr>
        </p:nvSpPr>
        <p:spPr bwMode="auto">
          <a:xfrm>
            <a:off x="11379200" y="6330950"/>
            <a:ext cx="4064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DDB79EE-9D66-497B-A6AA-6747754E3331}" type="slidenum">
              <a:rPr lang="en-US" altLang="en-US" sz="1000">
                <a:solidFill>
                  <a:srgbClr val="898989"/>
                </a:solidFill>
                <a:latin typeface="Verdana" pitchFamily="34" charset="0"/>
              </a:rPr>
              <a:pPr/>
              <a:t>16</a:t>
            </a:fld>
            <a:endParaRPr lang="en-US" altLang="en-US" sz="1000" dirty="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17" name="Up Arrow Callout 4"/>
          <p:cNvSpPr/>
          <p:nvPr/>
        </p:nvSpPr>
        <p:spPr>
          <a:xfrm>
            <a:off x="630433" y="5451917"/>
            <a:ext cx="11155168" cy="118383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8016" tIns="128016" rIns="128016" bIns="128016" numCol="1" spcCol="1270" anchor="ctr" anchorCtr="0">
            <a:noAutofit/>
          </a:bodyPr>
          <a:lstStyle/>
          <a:p>
            <a:pPr defTabSz="800100">
              <a:lnSpc>
                <a:spcPct val="120000"/>
              </a:lnSpc>
              <a:spcAft>
                <a:spcPct val="35000"/>
              </a:spcAft>
            </a:pP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Jāuzrāda visi projekti</a:t>
            </a: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pievienojot informāciju II. sadaļā. MK noteikumu anotācijā norādīts, ka jāiekļauj informācija attiecībā uz </a:t>
            </a:r>
            <a:r>
              <a:rPr lang="lv-LV" sz="20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valsts budžeta</a:t>
            </a: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Eiropas Savienības fondu un citas ārvalstu finanšu palīdzības</a:t>
            </a: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projektiem.</a:t>
            </a:r>
            <a:endParaRPr lang="lv-LV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ADA208-E23E-4B7A-8B30-503644571020}"/>
              </a:ext>
            </a:extLst>
          </p:cNvPr>
          <p:cNvSpPr/>
          <p:nvPr/>
        </p:nvSpPr>
        <p:spPr>
          <a:xfrm>
            <a:off x="630431" y="1688744"/>
            <a:ext cx="11155169" cy="792277"/>
          </a:xfrm>
          <a:prstGeom prst="rect">
            <a:avLst/>
          </a:prstGeom>
          <a:solidFill>
            <a:srgbClr val="4A773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Par 3.pielikuma I sadaļu: </a:t>
            </a:r>
            <a:r>
              <a:rPr lang="lv-LV" sz="2000" b="1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 kuru datumu (periodu) </a:t>
            </a:r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jānorāda saistību apmērs sadaļās “Aizņēmumi”, “Galvojumi”, “Citas ilgtermiņa saistības”? un “Īstermiņa saistības”?</a:t>
            </a:r>
          </a:p>
        </p:txBody>
      </p:sp>
      <p:sp>
        <p:nvSpPr>
          <p:cNvPr id="2" name="Rectangle 1"/>
          <p:cNvSpPr/>
          <p:nvPr/>
        </p:nvSpPr>
        <p:spPr>
          <a:xfrm>
            <a:off x="630432" y="2441278"/>
            <a:ext cx="11155170" cy="6394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defTabSz="800100">
              <a:lnSpc>
                <a:spcPct val="120000"/>
              </a:lnSpc>
              <a:spcAft>
                <a:spcPct val="35000"/>
              </a:spcAft>
            </a:pPr>
            <a:endParaRPr lang="lv-LV" sz="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800100">
              <a:lnSpc>
                <a:spcPct val="120000"/>
              </a:lnSpc>
              <a:spcAft>
                <a:spcPct val="35000"/>
              </a:spcAft>
            </a:pPr>
            <a:r>
              <a:rPr lang="lv-LV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Datums, </a:t>
            </a:r>
            <a:r>
              <a:rPr lang="lv-LV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 kuru jāsagatavo dati, </a:t>
            </a:r>
            <a:r>
              <a:rPr lang="lv-LV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 noteikts –  </a:t>
            </a:r>
            <a:r>
              <a:rPr lang="lv-LV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pašvaldības var savstarpēji vienoties </a:t>
            </a:r>
            <a:r>
              <a:rPr lang="lv-LV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lv-LV" sz="18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piem., 01.11.2020</a:t>
            </a:r>
            <a:r>
              <a:rPr lang="lv-LV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r>
              <a:rPr lang="lv-LV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ADA208-E23E-4B7A-8B30-503644571020}"/>
              </a:ext>
            </a:extLst>
          </p:cNvPr>
          <p:cNvSpPr/>
          <p:nvPr/>
        </p:nvSpPr>
        <p:spPr>
          <a:xfrm>
            <a:off x="613783" y="3314026"/>
            <a:ext cx="11171817" cy="2137891"/>
          </a:xfrm>
          <a:prstGeom prst="rect">
            <a:avLst/>
          </a:prstGeom>
          <a:solidFill>
            <a:srgbClr val="4A773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ES fondu un citu ārvalstu finanšu palīdzības projekti jāuzskaita 3.atsevišķās tabulās. </a:t>
            </a:r>
          </a:p>
          <a:p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 kā ir ar </a:t>
            </a:r>
            <a:r>
              <a:rPr lang="lv-LV" sz="2000" b="1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valsts finansētiem projektiem, </a:t>
            </a:r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piemēram, Latvijas Kultūrkapitāla fonda, Latvijas vides aizsardzības fonda, VARAM atbalstītiem projektiem</a:t>
            </a:r>
            <a:r>
              <a:rPr lang="lv-LV" sz="2000" b="1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 </a:t>
            </a:r>
          </a:p>
          <a:p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Vai šos īstenotos </a:t>
            </a:r>
            <a:r>
              <a:rPr lang="lv-LV" sz="2000" b="1" u="sng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projektus, kuriem noteikts uzraudzības periods</a:t>
            </a:r>
            <a:r>
              <a:rPr lang="lv-LV" sz="2000" b="1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jāuzskaita šajās tabulās? Vai nav jāuzskaita vispār?</a:t>
            </a:r>
            <a:endParaRPr lang="lv-LV" sz="1600" dirty="0">
              <a:solidFill>
                <a:srgbClr val="E6E6E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2367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 txBox="1">
            <a:spLocks/>
          </p:cNvSpPr>
          <p:nvPr/>
        </p:nvSpPr>
        <p:spPr bwMode="auto">
          <a:xfrm>
            <a:off x="1693360" y="191267"/>
            <a:ext cx="9596940" cy="82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lv-LV" altLang="lv-LV" sz="2800" b="0" cap="al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3.Pielikums – saistības (II)</a:t>
            </a:r>
            <a:endParaRPr lang="lv-LV" altLang="lv-LV" sz="2800" b="0" cap="all" dirty="0">
              <a:solidFill>
                <a:srgbClr val="4A773C"/>
              </a:solidFill>
            </a:endParaRPr>
          </a:p>
        </p:txBody>
      </p:sp>
      <p:sp>
        <p:nvSpPr>
          <p:cNvPr id="15364" name="Slide Number Placeholder 8"/>
          <p:cNvSpPr>
            <a:spLocks noGrp="1"/>
          </p:cNvSpPr>
          <p:nvPr>
            <p:ph type="sldNum" sz="quarter" idx="18"/>
          </p:nvPr>
        </p:nvSpPr>
        <p:spPr bwMode="auto">
          <a:xfrm>
            <a:off x="11379200" y="6330950"/>
            <a:ext cx="4064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DDB79EE-9D66-497B-A6AA-6747754E3331}" type="slidenum">
              <a:rPr lang="en-US" altLang="en-US" sz="1000">
                <a:solidFill>
                  <a:srgbClr val="898989"/>
                </a:solidFill>
                <a:latin typeface="Verdana" pitchFamily="34" charset="0"/>
              </a:rPr>
              <a:pPr/>
              <a:t>17</a:t>
            </a:fld>
            <a:endParaRPr lang="en-US" altLang="en-US" sz="1000" dirty="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17" name="Up Arrow Callout 4"/>
          <p:cNvSpPr/>
          <p:nvPr/>
        </p:nvSpPr>
        <p:spPr>
          <a:xfrm>
            <a:off x="613783" y="3912496"/>
            <a:ext cx="11307569" cy="24184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8016" tIns="128016" rIns="128016" bIns="128016" numCol="1" spcCol="1270" anchor="ctr" anchorCtr="0">
            <a:noAutofit/>
          </a:bodyPr>
          <a:lstStyle/>
          <a:p>
            <a:pPr algn="just" defTabSz="800100">
              <a:lnSpc>
                <a:spcPct val="120000"/>
              </a:lnSpc>
              <a:spcAft>
                <a:spcPct val="35000"/>
              </a:spcAft>
            </a:pP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Dati iegūstami no </a:t>
            </a: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pašvaldības grāmatvedības sistēmām, datu bāzēm.</a:t>
            </a:r>
          </a:p>
          <a:p>
            <a:pPr algn="just" defTabSz="800100">
              <a:lnSpc>
                <a:spcPct val="120000"/>
              </a:lnSpc>
              <a:spcAft>
                <a:spcPct val="35000"/>
              </a:spcAft>
            </a:pP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Konstatējumu daļas vajadzībām tiek norādītas </a:t>
            </a: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īstermiņa saistības uz datumu, par kuru pašvaldības savstarpēji vienojas</a:t>
            </a: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(piemēram, 01.11.2020).</a:t>
            </a:r>
          </a:p>
          <a:p>
            <a:pPr algn="just" defTabSz="800100">
              <a:lnSpc>
                <a:spcPct val="120000"/>
              </a:lnSpc>
              <a:spcAft>
                <a:spcPct val="35000"/>
              </a:spcAft>
            </a:pPr>
            <a:endParaRPr lang="lv-LV" sz="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800100">
              <a:lnSpc>
                <a:spcPct val="120000"/>
              </a:lnSpc>
              <a:spcAft>
                <a:spcPct val="35000"/>
              </a:spcAft>
            </a:pP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 informācijas sagatavošanas apmēru, pašvaldības var vienoties, piemēram, atlasot tikai īstermiņa saistības, kuras būs aktuālas pēc 2021.gada 1.jūlija.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ADA208-E23E-4B7A-8B30-503644571020}"/>
              </a:ext>
            </a:extLst>
          </p:cNvPr>
          <p:cNvSpPr/>
          <p:nvPr/>
        </p:nvSpPr>
        <p:spPr>
          <a:xfrm>
            <a:off x="613783" y="1784317"/>
            <a:ext cx="11340864" cy="2137891"/>
          </a:xfrm>
          <a:prstGeom prst="rect">
            <a:avLst/>
          </a:prstGeom>
          <a:solidFill>
            <a:srgbClr val="4A773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58775" lvl="8" indent="-358775"/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Par 3.pielikuma III sadaļas tabulu: 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tabulā pamatā visi dati ievadāmi manuāli, kas ir liels darbs, bet pēc nedēļas (pat dienām) informācija vairs nebūs aktuāla. Kāda nozīme šādu datu sagatavošanai?</a:t>
            </a: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konts “īstermiņa saistības pret piegādātājiem un darbuzņēmējiem”. Ja, piemēram, par precēm ir vairāki attaisnojuma dokumenti, jāuzskaita katra pavadzīme atsevišķi? Katrai pavadzīmei ir atšķirīgs atmaksas termiņš?  </a:t>
            </a:r>
          </a:p>
        </p:txBody>
      </p:sp>
    </p:spTree>
    <p:extLst>
      <p:ext uri="{BB962C8B-B14F-4D97-AF65-F5344CB8AC3E}">
        <p14:creationId xmlns:p14="http://schemas.microsoft.com/office/powerpoint/2010/main" val="15855171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 txBox="1">
            <a:spLocks/>
          </p:cNvSpPr>
          <p:nvPr/>
        </p:nvSpPr>
        <p:spPr bwMode="auto">
          <a:xfrm>
            <a:off x="1693360" y="191267"/>
            <a:ext cx="9596940" cy="82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lv-LV" altLang="lv-LV" sz="2800" b="0" cap="al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3.Pielikums – saistības (III)</a:t>
            </a:r>
            <a:endParaRPr lang="lv-LV" altLang="lv-LV" sz="2800" b="0" cap="all" dirty="0">
              <a:solidFill>
                <a:srgbClr val="4A773C"/>
              </a:solidFill>
            </a:endParaRPr>
          </a:p>
        </p:txBody>
      </p:sp>
      <p:sp>
        <p:nvSpPr>
          <p:cNvPr id="15364" name="Slide Number Placeholder 8"/>
          <p:cNvSpPr>
            <a:spLocks noGrp="1"/>
          </p:cNvSpPr>
          <p:nvPr>
            <p:ph type="sldNum" sz="quarter" idx="18"/>
          </p:nvPr>
        </p:nvSpPr>
        <p:spPr bwMode="auto">
          <a:xfrm>
            <a:off x="11379200" y="6330950"/>
            <a:ext cx="4064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DDB79EE-9D66-497B-A6AA-6747754E3331}" type="slidenum">
              <a:rPr lang="en-US" altLang="en-US" sz="1000">
                <a:solidFill>
                  <a:srgbClr val="898989"/>
                </a:solidFill>
                <a:latin typeface="Verdana" pitchFamily="34" charset="0"/>
              </a:rPr>
              <a:pPr/>
              <a:t>18</a:t>
            </a:fld>
            <a:endParaRPr lang="en-US" altLang="en-US" sz="1000" dirty="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17" name="Up Arrow Callout 4"/>
          <p:cNvSpPr/>
          <p:nvPr/>
        </p:nvSpPr>
        <p:spPr>
          <a:xfrm>
            <a:off x="580488" y="3922208"/>
            <a:ext cx="11307569" cy="17468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8016" tIns="128016" rIns="128016" bIns="128016" numCol="1" spcCol="1270" anchor="ctr" anchorCtr="0">
            <a:noAutofit/>
          </a:bodyPr>
          <a:lstStyle/>
          <a:p>
            <a:pPr algn="just" defTabSz="800100">
              <a:lnSpc>
                <a:spcPct val="120000"/>
              </a:lnSpc>
              <a:spcAft>
                <a:spcPct val="35000"/>
              </a:spcAft>
            </a:pPr>
            <a:endParaRPr lang="lv-LV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800100">
              <a:lnSpc>
                <a:spcPct val="120000"/>
              </a:lnSpc>
              <a:spcAft>
                <a:spcPct val="35000"/>
              </a:spcAft>
            </a:pP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 zemes nomas, īres līgumi, zemes dzīļu nomas līgumi u.c. ir ilgtermiņa līgumi, tad tie</a:t>
            </a:r>
            <a:b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 jānorāda </a:t>
            </a: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tabulā </a:t>
            </a: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“Citas ilgtermiņa saistības”.</a:t>
            </a:r>
          </a:p>
          <a:p>
            <a:pPr algn="just" defTabSz="800100">
              <a:lnSpc>
                <a:spcPct val="120000"/>
              </a:lnSpc>
              <a:spcAft>
                <a:spcPct val="35000"/>
              </a:spcAft>
            </a:pPr>
            <a:endParaRPr lang="lv-LV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800100">
              <a:lnSpc>
                <a:spcPct val="120000"/>
              </a:lnSpc>
              <a:spcAft>
                <a:spcPct val="35000"/>
              </a:spcAft>
            </a:pPr>
            <a:endParaRPr lang="lv-LV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ADA208-E23E-4B7A-8B30-503644571020}"/>
              </a:ext>
            </a:extLst>
          </p:cNvPr>
          <p:cNvSpPr/>
          <p:nvPr/>
        </p:nvSpPr>
        <p:spPr>
          <a:xfrm>
            <a:off x="580488" y="1784317"/>
            <a:ext cx="11340864" cy="2137891"/>
          </a:xfrm>
          <a:prstGeom prst="rect">
            <a:avLst/>
          </a:prstGeom>
          <a:solidFill>
            <a:srgbClr val="4A773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58775" lvl="8" indent="-358775"/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Vai Noteikumu 3.pielikuma tabulā “Citas ilgtermiņa saistības” ir jānorāda arī tādi līgumi kā 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zemes nomas, īres u.tml.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58775" lvl="8" indent="-358775"/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8775" lvl="8" indent="-358775"/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5) Kurā tabulā iekļaujama informācija par zemes nomas līgumiem, zemes dzīļu nomas līgumiem,  medību tiesību nomām un dzīvokļu īres līgumiem</a:t>
            </a:r>
            <a:endParaRPr lang="lv-LV" sz="2000" dirty="0">
              <a:solidFill>
                <a:srgbClr val="E6E6E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4353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Slide Number Placeholder 8"/>
          <p:cNvSpPr>
            <a:spLocks noGrp="1"/>
          </p:cNvSpPr>
          <p:nvPr>
            <p:ph type="sldNum" sz="quarter" idx="18"/>
          </p:nvPr>
        </p:nvSpPr>
        <p:spPr bwMode="auto">
          <a:xfrm>
            <a:off x="11379200" y="6330950"/>
            <a:ext cx="4064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DDB79EE-9D66-497B-A6AA-6747754E3331}" type="slidenum">
              <a:rPr lang="en-US" altLang="en-US" sz="1000">
                <a:solidFill>
                  <a:srgbClr val="898989"/>
                </a:solidFill>
                <a:latin typeface="Verdana" pitchFamily="34" charset="0"/>
              </a:rPr>
              <a:pPr/>
              <a:t>19</a:t>
            </a:fld>
            <a:endParaRPr lang="en-US" altLang="en-US" sz="1000" dirty="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17" name="Up Arrow Callout 4"/>
          <p:cNvSpPr/>
          <p:nvPr/>
        </p:nvSpPr>
        <p:spPr>
          <a:xfrm>
            <a:off x="444736" y="3164373"/>
            <a:ext cx="11307569" cy="31665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8016" tIns="128016" rIns="128016" bIns="128016" numCol="1" spcCol="1270" anchor="ctr" anchorCtr="0">
            <a:noAutofit/>
          </a:bodyPr>
          <a:lstStyle/>
          <a:p>
            <a:pPr defTabSz="800100">
              <a:lnSpc>
                <a:spcPct val="120000"/>
              </a:lnSpc>
              <a:spcAft>
                <a:spcPct val="35000"/>
              </a:spcAft>
            </a:pP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Dati nepieciešami </a:t>
            </a: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Konstatējumu daļas vajadzībām</a:t>
            </a: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Atbilstoši MKN 8.punktam, Konstatējumu daļa zināšanai jāiesniedz VARAM.</a:t>
            </a:r>
          </a:p>
          <a:p>
            <a:pPr defTabSz="800100">
              <a:lnSpc>
                <a:spcPct val="120000"/>
              </a:lnSpc>
              <a:spcAft>
                <a:spcPct val="35000"/>
              </a:spcAft>
            </a:pPr>
            <a:endParaRPr lang="lv-LV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800100">
              <a:lnSpc>
                <a:spcPct val="120000"/>
              </a:lnSpc>
              <a:spcAft>
                <a:spcPct val="35000"/>
              </a:spcAft>
            </a:pPr>
            <a:r>
              <a:rPr lang="it-I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Administratīvo teritoriju un apdzīvoto vietu</a:t>
            </a:r>
            <a:r>
              <a:rPr lang="lv-LV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</a:t>
            </a:r>
            <a:r>
              <a:rPr lang="lv-LV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ikuma pārejas noteikumu 6.punkts paredz, ka n</a:t>
            </a:r>
            <a:r>
              <a:rPr lang="lv-LV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ovada </a:t>
            </a:r>
            <a:r>
              <a:rPr lang="lv-LV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pašvaldība ir attiecīgajā novadā iekļauto pašvaldību institūciju, finanšu, mantas, tiesību un saistību pārņēmēja. 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ADA208-E23E-4B7A-8B30-503644571020}"/>
              </a:ext>
            </a:extLst>
          </p:cNvPr>
          <p:cNvSpPr/>
          <p:nvPr/>
        </p:nvSpPr>
        <p:spPr>
          <a:xfrm>
            <a:off x="444736" y="1822432"/>
            <a:ext cx="11340864" cy="1341941"/>
          </a:xfrm>
          <a:prstGeom prst="rect">
            <a:avLst/>
          </a:prstGeom>
          <a:solidFill>
            <a:srgbClr val="4A773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Kā tiks atspoguļotas izmaiņas Noteikumu pielikumos, kas tiks veiktas laika posmā 01.02.-30.06.2021. un kuras netiks iesniegtas VARAM līdz 31.01.2021.?</a:t>
            </a:r>
          </a:p>
        </p:txBody>
      </p:sp>
    </p:spTree>
    <p:extLst>
      <p:ext uri="{BB962C8B-B14F-4D97-AF65-F5344CB8AC3E}">
        <p14:creationId xmlns:p14="http://schemas.microsoft.com/office/powerpoint/2010/main" val="3485277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C3CA202-D565-4603-8F75-B6EF6253BC4F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  <p:pic>
        <p:nvPicPr>
          <p:cNvPr id="2050" name="Picture 2" descr="5 Reasons Why Sales Professionals Do Not Ask Good Question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7885" y="1585462"/>
            <a:ext cx="9478275" cy="473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61946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1694250" y="4819136"/>
            <a:ext cx="8991599" cy="1233616"/>
          </a:xfrm>
        </p:spPr>
        <p:txBody>
          <a:bodyPr>
            <a:normAutofit/>
          </a:bodyPr>
          <a:lstStyle/>
          <a:p>
            <a:r>
              <a:rPr lang="lv-LV" sz="3200" b="1" dirty="0">
                <a:solidFill>
                  <a:srgbClr val="4A773C"/>
                </a:solidFill>
              </a:rPr>
              <a:t>Papildu jautājumiem</a:t>
            </a:r>
          </a:p>
          <a:p>
            <a:r>
              <a:rPr lang="lv-LV" sz="3200" b="1" dirty="0">
                <a:solidFill>
                  <a:srgbClr val="4A773C"/>
                </a:solidFill>
              </a:rPr>
              <a:t>e-pasts: reforma@varam.gov.lv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11785600" y="6324600"/>
            <a:ext cx="406400" cy="304800"/>
          </a:xfrm>
        </p:spPr>
        <p:txBody>
          <a:bodyPr/>
          <a:lstStyle/>
          <a:p>
            <a:pPr>
              <a:defRPr/>
            </a:pPr>
            <a:fld id="{E8D75792-8A94-4A28-9A46-4D0284BD4688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2006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 txBox="1">
            <a:spLocks/>
          </p:cNvSpPr>
          <p:nvPr/>
        </p:nvSpPr>
        <p:spPr bwMode="auto">
          <a:xfrm>
            <a:off x="2338228" y="351232"/>
            <a:ext cx="9596940" cy="82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lv-LV" altLang="lv-LV" sz="2800" b="0" cap="al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MK noteikumu nr.671 piemērošana</a:t>
            </a:r>
            <a:endParaRPr lang="lv-LV" altLang="lv-LV" sz="2800" b="0" cap="all" dirty="0">
              <a:solidFill>
                <a:srgbClr val="4A773C"/>
              </a:solidFill>
            </a:endParaRPr>
          </a:p>
        </p:txBody>
      </p:sp>
      <p:sp>
        <p:nvSpPr>
          <p:cNvPr id="15364" name="Slide Number Placeholder 8"/>
          <p:cNvSpPr>
            <a:spLocks noGrp="1"/>
          </p:cNvSpPr>
          <p:nvPr>
            <p:ph type="sldNum" sz="quarter" idx="18"/>
          </p:nvPr>
        </p:nvSpPr>
        <p:spPr bwMode="auto">
          <a:xfrm>
            <a:off x="11379200" y="6330950"/>
            <a:ext cx="4064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DDB79EE-9D66-497B-A6AA-6747754E3331}" type="slidenum">
              <a:rPr lang="en-US" altLang="en-US" sz="1000">
                <a:solidFill>
                  <a:srgbClr val="898989"/>
                </a:solidFill>
                <a:latin typeface="Verdana" pitchFamily="34" charset="0"/>
              </a:rPr>
              <a:pPr/>
              <a:t>3</a:t>
            </a:fld>
            <a:endParaRPr lang="en-US" altLang="en-US" sz="1000" dirty="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17" name="Up Arrow Callout 4"/>
          <p:cNvSpPr/>
          <p:nvPr/>
        </p:nvSpPr>
        <p:spPr>
          <a:xfrm>
            <a:off x="1429878" y="1684236"/>
            <a:ext cx="10762121" cy="1317040"/>
          </a:xfrm>
          <a:prstGeom prst="rect">
            <a:avLst/>
          </a:prstGeom>
          <a:solidFill>
            <a:srgbClr val="4A773C">
              <a:alpha val="28000"/>
            </a:srgbClr>
          </a:solidFill>
          <a:ln w="9525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8016" tIns="128016" rIns="128016" bIns="128016" numCol="1" spcCol="1270" anchor="ctr" anchorCtr="0">
            <a:noAutofit/>
          </a:bodyPr>
          <a:lstStyle/>
          <a:p>
            <a:pPr lvl="0" defTabSz="800100">
              <a:lnSpc>
                <a:spcPct val="120000"/>
              </a:lnSpc>
              <a:spcAft>
                <a:spcPct val="35000"/>
              </a:spcAft>
            </a:pPr>
            <a:r>
              <a:rPr lang="lv-LV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Pašvaldībām, kuras </a:t>
            </a:r>
            <a:r>
              <a:rPr lang="lv-LV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pēc ATR realizācijas veiks administratīvo teritoriju robežu precizējumus </a:t>
            </a:r>
            <a:r>
              <a:rPr lang="lv-LV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(grozīšanu vai sadalīšanu) un šajā procesā tiks skartas pašvaldības institūcijas, finanses, manta, tiesības un saistības. </a:t>
            </a:r>
            <a:endParaRPr lang="lv-LV" sz="1800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9748CD9-591F-40BC-ABB0-6CF36B1A17FE}"/>
              </a:ext>
            </a:extLst>
          </p:cNvPr>
          <p:cNvSpPr/>
          <p:nvPr/>
        </p:nvSpPr>
        <p:spPr>
          <a:xfrm>
            <a:off x="1" y="3188758"/>
            <a:ext cx="12191998" cy="3669242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9" name="Up Arrow Callout 4">
            <a:extLst>
              <a:ext uri="{FF2B5EF4-FFF2-40B4-BE49-F238E27FC236}">
                <a16:creationId xmlns:a16="http://schemas.microsoft.com/office/drawing/2014/main" id="{20BC93F0-5869-4E07-AEEF-6B50B4BD4A5D}"/>
              </a:ext>
            </a:extLst>
          </p:cNvPr>
          <p:cNvSpPr/>
          <p:nvPr/>
        </p:nvSpPr>
        <p:spPr>
          <a:xfrm>
            <a:off x="353961" y="3188757"/>
            <a:ext cx="11581207" cy="3669243"/>
          </a:xfrm>
          <a:prstGeom prst="rect">
            <a:avLst/>
          </a:prstGeom>
          <a:noFill/>
          <a:ln w="9525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8016" tIns="128016" rIns="128016" bIns="128016" numCol="1" spcCol="1270" anchor="ctr" anchorCtr="0">
            <a:noAutofit/>
          </a:bodyPr>
          <a:lstStyle/>
          <a:p>
            <a:pPr lvl="0" defTabSz="800100">
              <a:lnSpc>
                <a:spcPct val="120000"/>
              </a:lnSpc>
              <a:spcAft>
                <a:spcPct val="35000"/>
              </a:spcAft>
            </a:pPr>
            <a:r>
              <a:rPr lang="lv-LV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ATR ietvaros:</a:t>
            </a:r>
          </a:p>
          <a:p>
            <a:pPr marL="1695450" indent="-285750" algn="just" defTabSz="800100">
              <a:lnSpc>
                <a:spcPct val="120000"/>
              </a:lnSpc>
              <a:spcAft>
                <a:spcPct val="35000"/>
              </a:spcAft>
              <a:buFont typeface="Wingdings" panose="05000000000000000000" pitchFamily="2" charset="2"/>
              <a:buChar char="ü"/>
            </a:pP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23.punktā noteiktais</a:t>
            </a: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attiecas uz </a:t>
            </a:r>
            <a:r>
              <a:rPr lang="lv-LV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visām apvienojamajām pašvaldībām</a:t>
            </a:r>
            <a:r>
              <a:rPr lang="lv-LV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paredzot, ka  tām </a:t>
            </a:r>
            <a:r>
              <a:rPr lang="lv-LV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jāsagatavo reorganizācijas plāna konstatējumu daļa </a:t>
            </a:r>
            <a:r>
              <a:rPr lang="lv-LV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līdz 2021.gada 31.janvārim jāiesniedz tai pašvaldībai, kurā ir lielākais iedzīvotāju skaits atbilstoši Iedzīvotāju reģistra datiem uz 2021. gada 1. janvāri.</a:t>
            </a:r>
          </a:p>
          <a:p>
            <a:pPr marL="1695450" indent="-285750" algn="just" defTabSz="800100">
              <a:lnSpc>
                <a:spcPct val="120000"/>
              </a:lnSpc>
              <a:spcAft>
                <a:spcPct val="35000"/>
              </a:spcAft>
              <a:buFont typeface="Wingdings" panose="05000000000000000000" pitchFamily="2" charset="2"/>
              <a:buChar char="ü"/>
            </a:pP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Visas prasības </a:t>
            </a:r>
            <a:r>
              <a:rPr lang="lv-LV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piemērojamas </a:t>
            </a:r>
            <a:r>
              <a:rPr lang="lv-LV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Administratīvo teritoriju un apdzīvoto vietu likumā noteiktajām administratīvajām </a:t>
            </a:r>
            <a:r>
              <a:rPr lang="lv-LV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teritorijām, kurām pēc 2021.gada pašvaldību vēlēšanām tiek mainītas robežas, pievienojot / atdalot teritoriālo vienību </a:t>
            </a:r>
          </a:p>
          <a:p>
            <a:pPr marL="1887538" indent="-368300" defTabSz="800100">
              <a:lnSpc>
                <a:spcPct val="120000"/>
              </a:lnSpc>
              <a:spcAft>
                <a:spcPct val="35000"/>
              </a:spcAft>
            </a:pPr>
            <a:r>
              <a:rPr lang="lv-LV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(Siguldas novads – Ropažu novada Vangažu pilsēta / Limbažu novads – Saulkrastu novada Skultes pagasts / Preiļu novads – Krāslavas novada Grāveru, Kastuļinas, Šķeltovas pagasti)</a:t>
            </a:r>
            <a:endParaRPr lang="lv-LV" sz="1600" b="1" i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ADF5F12-367F-4B94-9E5F-A29A9FB96D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51" y="4364600"/>
            <a:ext cx="1505258" cy="1505258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02551" y="1785237"/>
            <a:ext cx="1138009" cy="1096826"/>
            <a:chOff x="645556" y="2323467"/>
            <a:chExt cx="695004" cy="676715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45556" y="2323467"/>
              <a:ext cx="695004" cy="676715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4874" y="2439138"/>
              <a:ext cx="516368" cy="51636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7192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 txBox="1">
            <a:spLocks/>
          </p:cNvSpPr>
          <p:nvPr/>
        </p:nvSpPr>
        <p:spPr bwMode="auto">
          <a:xfrm>
            <a:off x="2283636" y="451677"/>
            <a:ext cx="9596940" cy="82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lv-LV" altLang="lv-LV" sz="2800" b="0" cap="al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Terminoloģija ATR realizācijas ietvaros</a:t>
            </a:r>
            <a:endParaRPr lang="lv-LV" altLang="lv-LV" sz="2800" b="0" cap="all" dirty="0">
              <a:solidFill>
                <a:srgbClr val="4A773C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388888" y="2034274"/>
            <a:ext cx="10148931" cy="115861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Pašvaldībai, kurā ir lielākais iedzīvotāju skaits atbilstoši Iedzīvotāju reģistra datiem uz 2021. gada 1. janvāri – </a:t>
            </a: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 gan iegūstošā, gan reorganizējamā (apvienojamā), </a:t>
            </a:r>
            <a:b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 atbildīgā pašvaldība</a:t>
            </a:r>
            <a:endParaRPr lang="lv-LV" sz="2000" b="1" dirty="0"/>
          </a:p>
        </p:txBody>
      </p:sp>
      <p:sp>
        <p:nvSpPr>
          <p:cNvPr id="28" name="Up Arrow Callout 4"/>
          <p:cNvSpPr/>
          <p:nvPr/>
        </p:nvSpPr>
        <p:spPr>
          <a:xfrm>
            <a:off x="1088216" y="1720338"/>
            <a:ext cx="10671938" cy="683043"/>
          </a:xfrm>
          <a:prstGeom prst="rect">
            <a:avLst/>
          </a:prstGeom>
          <a:noFill/>
          <a:ln w="9525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8016" tIns="128016" rIns="128016" bIns="128016" numCol="1" spcCol="1270" anchor="ctr" anchorCtr="0">
            <a:noAutofit/>
          </a:bodyPr>
          <a:lstStyle/>
          <a:p>
            <a:pPr lvl="0" defTabSz="800100">
              <a:lnSpc>
                <a:spcPct val="120000"/>
              </a:lnSpc>
              <a:spcAft>
                <a:spcPct val="35000"/>
              </a:spcAft>
            </a:pPr>
            <a:endParaRPr lang="lv-LV" sz="16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54618" y="7539429"/>
            <a:ext cx="11430983" cy="683043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5364" name="Slide Number Placeholder 8"/>
          <p:cNvSpPr>
            <a:spLocks noGrp="1"/>
          </p:cNvSpPr>
          <p:nvPr>
            <p:ph type="sldNum" sz="quarter" idx="18"/>
          </p:nvPr>
        </p:nvSpPr>
        <p:spPr bwMode="auto">
          <a:xfrm>
            <a:off x="10959553" y="7755345"/>
            <a:ext cx="4064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DDB79EE-9D66-497B-A6AA-6747754E3331}" type="slidenum">
              <a:rPr lang="en-US" altLang="en-US" sz="1000">
                <a:solidFill>
                  <a:srgbClr val="898989"/>
                </a:solidFill>
                <a:latin typeface="Verdana" pitchFamily="34" charset="0"/>
              </a:rPr>
              <a:pPr/>
              <a:t>4</a:t>
            </a:fld>
            <a:endParaRPr lang="en-US" altLang="en-US" sz="1000" dirty="0">
              <a:solidFill>
                <a:srgbClr val="898989"/>
              </a:solidFill>
              <a:latin typeface="Verdana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89250" y="5417418"/>
            <a:ext cx="774789" cy="774962"/>
            <a:chOff x="354618" y="3199941"/>
            <a:chExt cx="688687" cy="640613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F88FF2A9-C8E6-4847-9D82-D7A4CDB65D63}"/>
                </a:ext>
              </a:extLst>
            </p:cNvPr>
            <p:cNvSpPr/>
            <p:nvPr/>
          </p:nvSpPr>
          <p:spPr>
            <a:xfrm>
              <a:off x="354618" y="3199941"/>
              <a:ext cx="688687" cy="640613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4A773C"/>
              </a:solidFill>
            </a:ln>
            <a:effec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7252" y="3267347"/>
              <a:ext cx="523418" cy="523418"/>
            </a:xfrm>
            <a:prstGeom prst="rect">
              <a:avLst/>
            </a:prstGeom>
          </p:spPr>
        </p:pic>
      </p:grpSp>
      <p:sp>
        <p:nvSpPr>
          <p:cNvPr id="43" name="Rectangle 42">
            <a:extLst>
              <a:ext uri="{FF2B5EF4-FFF2-40B4-BE49-F238E27FC236}">
                <a16:creationId xmlns:a16="http://schemas.microsoft.com/office/drawing/2014/main" id="{EED7AD05-9528-49FD-A980-244CDCEAB0F1}"/>
              </a:ext>
            </a:extLst>
          </p:cNvPr>
          <p:cNvSpPr/>
          <p:nvPr/>
        </p:nvSpPr>
        <p:spPr>
          <a:xfrm>
            <a:off x="1357387" y="5312471"/>
            <a:ext cx="10180432" cy="1079432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Up Arrow Callout 4">
            <a:extLst>
              <a:ext uri="{FF2B5EF4-FFF2-40B4-BE49-F238E27FC236}">
                <a16:creationId xmlns:a16="http://schemas.microsoft.com/office/drawing/2014/main" id="{E3353835-A052-4008-8F5C-AB45287B4539}"/>
              </a:ext>
            </a:extLst>
          </p:cNvPr>
          <p:cNvSpPr/>
          <p:nvPr/>
        </p:nvSpPr>
        <p:spPr>
          <a:xfrm>
            <a:off x="1365056" y="5403625"/>
            <a:ext cx="10172763" cy="683043"/>
          </a:xfrm>
          <a:prstGeom prst="rect">
            <a:avLst/>
          </a:prstGeom>
          <a:noFill/>
          <a:ln w="9525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8016" tIns="128016" rIns="128016" bIns="128016" numCol="1" spcCol="1270" anchor="ctr" anchorCtr="0">
            <a:noAutofit/>
          </a:bodyPr>
          <a:lstStyle/>
          <a:p>
            <a:pPr lvl="0" defTabSz="800100">
              <a:lnSpc>
                <a:spcPct val="120000"/>
              </a:lnSpc>
              <a:spcAft>
                <a:spcPct val="35000"/>
              </a:spcAft>
            </a:pPr>
            <a:r>
              <a:rPr lang="lv-LV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Reorganizācijas plāna konstatējumu daļa –</a:t>
            </a:r>
            <a:r>
              <a:rPr lang="lv-LV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 trīs pielikumi, aptverot pašvaldības institūcijas, mantu un saistības</a:t>
            </a:r>
            <a:endParaRPr lang="lv-LV" sz="20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73516" y="2183804"/>
            <a:ext cx="771330" cy="793096"/>
            <a:chOff x="105824" y="1687996"/>
            <a:chExt cx="598974" cy="623365"/>
          </a:xfrm>
        </p:grpSpPr>
        <p:sp>
          <p:nvSpPr>
            <p:cNvPr id="26" name="Oval 25"/>
            <p:cNvSpPr/>
            <p:nvPr/>
          </p:nvSpPr>
          <p:spPr>
            <a:xfrm rot="20051475">
              <a:off x="105824" y="1687996"/>
              <a:ext cx="598974" cy="62336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4A773C"/>
              </a:solidFill>
            </a:ln>
            <a:effec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6604" y="1748149"/>
              <a:ext cx="470483" cy="470483"/>
            </a:xfrm>
            <a:prstGeom prst="rect">
              <a:avLst/>
            </a:prstGeom>
          </p:spPr>
        </p:pic>
      </p:grpSp>
      <p:sp>
        <p:nvSpPr>
          <p:cNvPr id="6" name="TextBox 5"/>
          <p:cNvSpPr txBox="1"/>
          <p:nvPr/>
        </p:nvSpPr>
        <p:spPr>
          <a:xfrm>
            <a:off x="1349719" y="3659561"/>
            <a:ext cx="10157013" cy="10156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Reorganizējamā pašvaldība –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pašvaldība, kas </a:t>
            </a:r>
            <a:r>
              <a:rPr lang="lv-LV" sz="2000" i="1" dirty="0">
                <a:latin typeface="Arial" panose="020B0604020202020204" pitchFamily="34" charset="0"/>
                <a:cs typeface="Arial" panose="020B0604020202020204" pitchFamily="34" charset="0"/>
              </a:rPr>
              <a:t>pēc administratīvo teritoriju robežu grozīšanas (pēc ATR)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nodod tai piekrītošās institūcijas, finanses, mantu, tiesības un saistības iegūstošajai pašvaldībai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280226" y="3758419"/>
            <a:ext cx="883813" cy="777852"/>
            <a:chOff x="496861" y="3585492"/>
            <a:chExt cx="659606" cy="645127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FD635FF3-8141-4122-9F9E-16F55C965F44}"/>
                </a:ext>
              </a:extLst>
            </p:cNvPr>
            <p:cNvSpPr/>
            <p:nvPr/>
          </p:nvSpPr>
          <p:spPr>
            <a:xfrm>
              <a:off x="496861" y="3585492"/>
              <a:ext cx="659606" cy="645127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4A773C"/>
              </a:solidFill>
            </a:ln>
            <a:effec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02C2EF17-5051-4007-AA17-5433FC68D94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485" y="3765757"/>
              <a:ext cx="520357" cy="2916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30925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 txBox="1">
            <a:spLocks/>
          </p:cNvSpPr>
          <p:nvPr/>
        </p:nvSpPr>
        <p:spPr bwMode="auto">
          <a:xfrm>
            <a:off x="1236818" y="470667"/>
            <a:ext cx="9596940" cy="82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lv-LV" altLang="lv-LV" sz="2800" b="0" cap="al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Konstatējumu daļas izstrādes mērķis</a:t>
            </a:r>
            <a:endParaRPr lang="lv-LV" altLang="lv-LV" sz="2800" b="0" cap="all" dirty="0">
              <a:solidFill>
                <a:srgbClr val="4A773C"/>
              </a:solidFill>
            </a:endParaRPr>
          </a:p>
        </p:txBody>
      </p:sp>
      <p:sp>
        <p:nvSpPr>
          <p:cNvPr id="15364" name="Slide Number Placeholder 8"/>
          <p:cNvSpPr>
            <a:spLocks noGrp="1"/>
          </p:cNvSpPr>
          <p:nvPr>
            <p:ph type="sldNum" sz="quarter" idx="18"/>
          </p:nvPr>
        </p:nvSpPr>
        <p:spPr bwMode="auto">
          <a:xfrm>
            <a:off x="11379200" y="6330950"/>
            <a:ext cx="4064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DDB79EE-9D66-497B-A6AA-6747754E3331}" type="slidenum">
              <a:rPr lang="en-US" altLang="en-US" sz="1000">
                <a:solidFill>
                  <a:srgbClr val="898989"/>
                </a:solidFill>
                <a:latin typeface="Verdana" pitchFamily="34" charset="0"/>
              </a:rPr>
              <a:pPr/>
              <a:t>5</a:t>
            </a:fld>
            <a:endParaRPr lang="en-US" altLang="en-US" sz="1000" dirty="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17" name="Up Arrow Callout 4"/>
          <p:cNvSpPr/>
          <p:nvPr/>
        </p:nvSpPr>
        <p:spPr>
          <a:xfrm>
            <a:off x="1553984" y="2063163"/>
            <a:ext cx="9825216" cy="316374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8016" tIns="128016" rIns="128016" bIns="128016" numCol="1" spcCol="1270" anchor="ctr" anchorCtr="0">
            <a:noAutofit/>
          </a:bodyPr>
          <a:lstStyle/>
          <a:p>
            <a:pPr algn="ctr" defTabSz="800100">
              <a:lnSpc>
                <a:spcPct val="120000"/>
              </a:lnSpc>
              <a:spcAft>
                <a:spcPct val="35000"/>
              </a:spcAft>
            </a:pPr>
            <a:r>
              <a:rPr lang="lv-LV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Konstatējumu daļā ietvertā informācija </a:t>
            </a:r>
          </a:p>
          <a:p>
            <a:pPr algn="ctr" defTabSz="800100">
              <a:lnSpc>
                <a:spcPct val="120000"/>
              </a:lnSpc>
              <a:spcAft>
                <a:spcPct val="35000"/>
              </a:spcAft>
            </a:pPr>
            <a:r>
              <a:rPr lang="lv-LV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tiek izvērtēta</a:t>
            </a:r>
            <a:r>
              <a:rPr lang="lv-LV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 defTabSz="800100">
              <a:lnSpc>
                <a:spcPct val="120000"/>
              </a:lnSpc>
              <a:spcAft>
                <a:spcPct val="35000"/>
              </a:spcAft>
            </a:pPr>
            <a:r>
              <a:rPr lang="lv-LV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izstrādājot jaunveidojamā novada </a:t>
            </a:r>
          </a:p>
          <a:p>
            <a:pPr algn="ctr" defTabSz="800100">
              <a:lnSpc>
                <a:spcPct val="120000"/>
              </a:lnSpc>
              <a:spcAft>
                <a:spcPct val="35000"/>
              </a:spcAft>
            </a:pPr>
            <a:r>
              <a:rPr lang="lv-LV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administratīvās struktūras projektu</a:t>
            </a:r>
            <a:endParaRPr lang="lv-LV" sz="28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191B0D8-CDE4-4483-A0D1-FD54D06336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56" y="2749336"/>
            <a:ext cx="1286260" cy="1286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633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 txBox="1">
            <a:spLocks/>
          </p:cNvSpPr>
          <p:nvPr/>
        </p:nvSpPr>
        <p:spPr bwMode="auto">
          <a:xfrm>
            <a:off x="2314840" y="317053"/>
            <a:ext cx="9596940" cy="82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lv-LV" altLang="lv-LV" sz="2800" b="0" cap="al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MK noteikumu </a:t>
            </a:r>
            <a:r>
              <a:rPr lang="lv-LV" altLang="lv-LV" sz="2800" cap="al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Ne</a:t>
            </a:r>
            <a:r>
              <a:rPr lang="lv-LV" altLang="lv-LV" sz="2800" b="0" cap="al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piemērošana</a:t>
            </a:r>
            <a:endParaRPr lang="lv-LV" altLang="lv-LV" sz="2800" b="0" cap="all" dirty="0">
              <a:solidFill>
                <a:srgbClr val="4A773C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459683" y="1672958"/>
            <a:ext cx="8452097" cy="3656612"/>
          </a:xfrm>
          <a:prstGeom prst="rect">
            <a:avLst/>
          </a:prstGeom>
          <a:solidFill>
            <a:srgbClr val="4A773C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Apvienojamajām pašvaldībām (</a:t>
            </a:r>
            <a:r>
              <a:rPr lang="lv-LV" sz="2400" i="1" dirty="0">
                <a:latin typeface="Arial" panose="020B0604020202020204" pitchFamily="34" charset="0"/>
                <a:cs typeface="Arial" panose="020B0604020202020204" pitchFamily="34" charset="0"/>
              </a:rPr>
              <a:t>izņemot 3 gadījumus*</a:t>
            </a: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v-LV" sz="2400" b="1" dirty="0">
                <a:latin typeface="Arial" panose="020B0604020202020204" pitchFamily="34" charset="0"/>
                <a:cs typeface="Arial" panose="020B0604020202020204" pitchFamily="34" charset="0"/>
              </a:rPr>
              <a:t>nav jāpiemēro MK noteikumu III, IV un V daļa:</a:t>
            </a:r>
          </a:p>
          <a:p>
            <a:pPr algn="ctr"/>
            <a:endParaRPr lang="lv-LV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166688">
              <a:buFont typeface="Wingdings" panose="05000000000000000000" pitchFamily="2" charset="2"/>
              <a:buChar char="ü"/>
            </a:pP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Nav jāveido reorganizācijas komisija</a:t>
            </a:r>
          </a:p>
          <a:p>
            <a:pPr marL="722313" indent="-166688">
              <a:buFont typeface="Wingdings" panose="05000000000000000000" pitchFamily="2" charset="2"/>
              <a:buChar char="ü"/>
            </a:pPr>
            <a:endParaRPr lang="lv-LV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166688">
              <a:buFont typeface="Wingdings" panose="05000000000000000000" pitchFamily="2" charset="2"/>
              <a:buChar char="ü"/>
            </a:pP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Nav jāpieņem </a:t>
            </a:r>
            <a:r>
              <a:rPr lang="lv-LV" sz="2400" b="1" dirty="0">
                <a:latin typeface="Arial" panose="020B0604020202020204" pitchFamily="34" charset="0"/>
                <a:cs typeface="Arial" panose="020B0604020202020204" pitchFamily="34" charset="0"/>
              </a:rPr>
              <a:t>reorganizācijas plāna lēmuma daļa</a:t>
            </a:r>
          </a:p>
          <a:p>
            <a:pPr marL="722313" indent="-166688">
              <a:buFont typeface="Wingdings" panose="05000000000000000000" pitchFamily="2" charset="2"/>
              <a:buChar char="ü"/>
            </a:pPr>
            <a:endParaRPr lang="lv-LV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166688">
              <a:buFont typeface="Wingdings" panose="05000000000000000000" pitchFamily="2" charset="2"/>
              <a:buChar char="ü"/>
            </a:pPr>
            <a:r>
              <a:rPr lang="lv-LV" sz="2400" b="1" dirty="0">
                <a:latin typeface="Arial" panose="020B0604020202020204" pitchFamily="34" charset="0"/>
                <a:cs typeface="Arial" panose="020B0604020202020204" pitchFamily="34" charset="0"/>
              </a:rPr>
              <a:t>Konstatējumu daļā </a:t>
            </a:r>
            <a:r>
              <a:rPr lang="lv-LV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nav jāiekļauj inventarizēti dati</a:t>
            </a:r>
          </a:p>
        </p:txBody>
      </p:sp>
      <p:sp>
        <p:nvSpPr>
          <p:cNvPr id="17" name="Up Arrow Callout 4"/>
          <p:cNvSpPr/>
          <p:nvPr/>
        </p:nvSpPr>
        <p:spPr>
          <a:xfrm>
            <a:off x="4149338" y="2253343"/>
            <a:ext cx="7550124" cy="3733458"/>
          </a:xfrm>
          <a:prstGeom prst="rect">
            <a:avLst/>
          </a:prstGeom>
          <a:noFill/>
          <a:ln w="9525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8016" tIns="128016" rIns="128016" bIns="128016" numCol="1" spcCol="1270" anchor="ctr" anchorCtr="0">
            <a:noAutofit/>
          </a:bodyPr>
          <a:lstStyle/>
          <a:p>
            <a:pPr marL="342900" lvl="0" indent="-342900" defTabSz="800100">
              <a:lnSpc>
                <a:spcPct val="120000"/>
              </a:lnSpc>
              <a:spcAft>
                <a:spcPct val="35000"/>
              </a:spcAft>
              <a:buFont typeface="Wingdings" panose="05000000000000000000" pitchFamily="2" charset="2"/>
              <a:buChar char="à"/>
            </a:pPr>
            <a:endParaRPr lang="lv-LV" sz="1600" i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DA8CC3C-11DA-4E6C-92DF-5D5DBC842B71}"/>
              </a:ext>
            </a:extLst>
          </p:cNvPr>
          <p:cNvGrpSpPr/>
          <p:nvPr/>
        </p:nvGrpSpPr>
        <p:grpSpPr>
          <a:xfrm>
            <a:off x="568224" y="2055208"/>
            <a:ext cx="2546632" cy="2621938"/>
            <a:chOff x="929588" y="2562436"/>
            <a:chExt cx="3109575" cy="3041316"/>
          </a:xfrm>
        </p:grpSpPr>
        <p:sp>
          <p:nvSpPr>
            <p:cNvPr id="4" name="Rectangle 3"/>
            <p:cNvSpPr/>
            <p:nvPr/>
          </p:nvSpPr>
          <p:spPr>
            <a:xfrm>
              <a:off x="929588" y="2562436"/>
              <a:ext cx="3109575" cy="304131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4A773C"/>
              </a:solidFill>
            </a:ln>
            <a:effec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pic>
          <p:nvPicPr>
            <p:cNvPr id="2" name="Picture 4" descr="No, Ban Or Stop Signs. Cogwheel Gear Icons. Mechanism Symbol. We Stock  Illustration - Illustration of button, business: 91371889">
              <a:extLst>
                <a:ext uri="{FF2B5EF4-FFF2-40B4-BE49-F238E27FC236}">
                  <a16:creationId xmlns:a16="http://schemas.microsoft.com/office/drawing/2014/main" id="{45F9656E-A26F-4271-80C1-E3AE6F26B3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8577" y="2647296"/>
              <a:ext cx="2871596" cy="28715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373550" y="5839358"/>
            <a:ext cx="11538230" cy="727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87538" indent="-368300" algn="r" defTabSz="800100">
              <a:lnSpc>
                <a:spcPct val="120000"/>
              </a:lnSpc>
              <a:spcAft>
                <a:spcPct val="35000"/>
              </a:spcAft>
            </a:pPr>
            <a:r>
              <a:rPr lang="lv-LV" sz="1800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Siguldas novads – Ropažu novada Vangažu pilsēta / Limbažu novads – Saulkrastu novada Skultes pagasts / Preiļu novads – Krāslavas novada Grāveru, Kastuļinas, Šķeltovas pagasti</a:t>
            </a:r>
            <a:endParaRPr lang="lv-LV" sz="1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784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Slide Number Placeholder 8"/>
          <p:cNvSpPr>
            <a:spLocks noGrp="1"/>
          </p:cNvSpPr>
          <p:nvPr>
            <p:ph type="sldNum" sz="quarter" idx="18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DDB79EE-9D66-497B-A6AA-6747754E3331}" type="slidenum">
              <a:rPr lang="en-US" altLang="en-US" sz="1000">
                <a:solidFill>
                  <a:srgbClr val="898989"/>
                </a:solidFill>
                <a:latin typeface="Verdana" pitchFamily="34" charset="0"/>
              </a:rPr>
              <a:pPr/>
              <a:t>7</a:t>
            </a:fld>
            <a:endParaRPr lang="en-US" altLang="en-US" sz="100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10" name="Title 2"/>
          <p:cNvSpPr txBox="1">
            <a:spLocks/>
          </p:cNvSpPr>
          <p:nvPr/>
        </p:nvSpPr>
        <p:spPr bwMode="auto">
          <a:xfrm>
            <a:off x="1858296" y="331437"/>
            <a:ext cx="10079705" cy="115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r">
              <a:defRPr sz="2800" b="0" cap="all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>
              <a:defRPr sz="4500"/>
            </a:lvl2pPr>
            <a:lvl3pPr algn="ctr">
              <a:defRPr sz="4500"/>
            </a:lvl3pPr>
            <a:lvl4pPr algn="ctr">
              <a:defRPr sz="4500"/>
            </a:lvl4pPr>
            <a:lvl5pPr algn="ctr">
              <a:defRPr sz="4500"/>
            </a:lvl5pPr>
            <a:lvl6pPr marL="457200" algn="ctr" defTabSz="938213" fontAlgn="base">
              <a:spcBef>
                <a:spcPct val="0"/>
              </a:spcBef>
              <a:spcAft>
                <a:spcPct val="0"/>
              </a:spcAft>
              <a:defRPr sz="4500"/>
            </a:lvl6pPr>
            <a:lvl7pPr marL="914400" algn="ctr" defTabSz="938213" fontAlgn="base">
              <a:spcBef>
                <a:spcPct val="0"/>
              </a:spcBef>
              <a:spcAft>
                <a:spcPct val="0"/>
              </a:spcAft>
              <a:defRPr sz="4500"/>
            </a:lvl7pPr>
            <a:lvl8pPr marL="1371600" algn="ctr" defTabSz="938213" fontAlgn="base">
              <a:spcBef>
                <a:spcPct val="0"/>
              </a:spcBef>
              <a:spcAft>
                <a:spcPct val="0"/>
              </a:spcAft>
              <a:defRPr sz="4500"/>
            </a:lvl8pPr>
            <a:lvl9pPr marL="1828800" algn="ctr" defTabSz="938213" fontAlgn="base">
              <a:spcBef>
                <a:spcPct val="0"/>
              </a:spcBef>
              <a:spcAft>
                <a:spcPct val="0"/>
              </a:spcAft>
              <a:defRPr sz="4500"/>
            </a:lvl9pPr>
          </a:lstStyle>
          <a:p>
            <a:pPr algn="ctr"/>
            <a:r>
              <a:rPr lang="pl-PL" altLang="lv-LV" dirty="0"/>
              <a:t>ATR realizācij</a:t>
            </a:r>
            <a:r>
              <a:rPr lang="lv-LV" altLang="lv-LV" dirty="0"/>
              <a:t>ā paredzētās darbības, Izstrādājot un iesniedzot konstatējumu daļu</a:t>
            </a:r>
          </a:p>
        </p:txBody>
      </p:sp>
      <p:graphicFrame>
        <p:nvGraphicFramePr>
          <p:cNvPr id="16" name="Content Placeholder 6">
            <a:extLst>
              <a:ext uri="{FF2B5EF4-FFF2-40B4-BE49-F238E27FC236}">
                <a16:creationId xmlns:a16="http://schemas.microsoft.com/office/drawing/2014/main" id="{882276F0-BDEA-4EC4-B810-9ED99A7F99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666444"/>
              </p:ext>
            </p:extLst>
          </p:nvPr>
        </p:nvGraphicFramePr>
        <p:xfrm>
          <a:off x="147484" y="1662163"/>
          <a:ext cx="11790518" cy="5195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65659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 txBox="1">
            <a:spLocks/>
          </p:cNvSpPr>
          <p:nvPr/>
        </p:nvSpPr>
        <p:spPr bwMode="auto">
          <a:xfrm>
            <a:off x="1630218" y="535021"/>
            <a:ext cx="9748982" cy="82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lv-LV" altLang="lv-LV" b="0" cap="al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Konstatējumu daļas izstrāde un atbildība</a:t>
            </a:r>
            <a:endParaRPr lang="lv-LV" altLang="lv-LV" b="0" cap="all" dirty="0">
              <a:solidFill>
                <a:srgbClr val="4A773C"/>
              </a:solidFill>
            </a:endParaRPr>
          </a:p>
          <a:p>
            <a:pPr algn="r"/>
            <a:endParaRPr lang="lv-LV" altLang="lv-LV" cap="all" dirty="0">
              <a:solidFill>
                <a:srgbClr val="4A773C"/>
              </a:solidFill>
            </a:endParaRPr>
          </a:p>
        </p:txBody>
      </p:sp>
      <p:sp>
        <p:nvSpPr>
          <p:cNvPr id="15364" name="Slide Number Placeholder 8"/>
          <p:cNvSpPr>
            <a:spLocks noGrp="1"/>
          </p:cNvSpPr>
          <p:nvPr>
            <p:ph type="sldNum" sz="quarter" idx="18"/>
          </p:nvPr>
        </p:nvSpPr>
        <p:spPr bwMode="auto">
          <a:xfrm>
            <a:off x="11379200" y="6330950"/>
            <a:ext cx="4064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DDB79EE-9D66-497B-A6AA-6747754E3331}" type="slidenum">
              <a:rPr lang="en-US" altLang="en-US" sz="1000">
                <a:solidFill>
                  <a:srgbClr val="898989"/>
                </a:solidFill>
                <a:latin typeface="Verdana" pitchFamily="34" charset="0"/>
              </a:rPr>
              <a:pPr/>
              <a:t>8</a:t>
            </a:fld>
            <a:endParaRPr lang="en-US" altLang="en-US" sz="1000" dirty="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DADA208-E23E-4B7A-8B30-503644571020}"/>
              </a:ext>
            </a:extLst>
          </p:cNvPr>
          <p:cNvSpPr/>
          <p:nvPr/>
        </p:nvSpPr>
        <p:spPr>
          <a:xfrm>
            <a:off x="419100" y="1665017"/>
            <a:ext cx="11429916" cy="2068783"/>
          </a:xfrm>
          <a:prstGeom prst="rect">
            <a:avLst/>
          </a:prstGeom>
          <a:solidFill>
            <a:srgbClr val="4A773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3413" indent="-457200" defTabSz="800100">
              <a:lnSpc>
                <a:spcPct val="120000"/>
              </a:lnSpc>
              <a:spcAft>
                <a:spcPct val="35000"/>
              </a:spcAft>
              <a:buFont typeface="+mj-lt"/>
              <a:buAutoNum type="alphaUcPeriod"/>
            </a:pPr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Kā rīkoties iegūstošajai pašvaldībai, ja </a:t>
            </a:r>
            <a:r>
              <a:rPr lang="lv-LV" sz="2000" b="1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reorganizējamās pašvaldības reorganizācijas plāna konstatējumu daļa neatbildīs faktiskajai situācijai </a:t>
            </a:r>
            <a:r>
              <a:rPr lang="lv-LV" sz="1800" i="1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(nebūs uzskaitīti visi īpašumi, manta utt. vai tajā būs uzskaitīti jau atsavināti vai citām personām piederoši zemes, ēku un būvju īpašumi u.c.)</a:t>
            </a:r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marL="633413" indent="-457200" defTabSz="800100">
              <a:lnSpc>
                <a:spcPct val="120000"/>
              </a:lnSpc>
              <a:spcAft>
                <a:spcPct val="35000"/>
              </a:spcAft>
              <a:buFont typeface="+mj-lt"/>
              <a:buAutoNum type="alphaUcPeriod"/>
            </a:pPr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 notiek ar īpašumiem, mantu utt., kas nav uzskaitīti reorganizācijas plāna konstatējumu daļā?</a:t>
            </a:r>
          </a:p>
        </p:txBody>
      </p:sp>
      <p:sp>
        <p:nvSpPr>
          <p:cNvPr id="5" name="Rectangle 4"/>
          <p:cNvSpPr/>
          <p:nvPr/>
        </p:nvSpPr>
        <p:spPr>
          <a:xfrm>
            <a:off x="419100" y="3954131"/>
            <a:ext cx="11429916" cy="28623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lv-LV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Reorganizācijas plāna sagatavošanu koordinē un organizē </a:t>
            </a:r>
            <a:r>
              <a:rPr lang="lv-LV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reorganizējamās pašvaldības domes priekšsēdētājs. Dome konstatējumu daļu apstiprina ar lēmumu. </a:t>
            </a:r>
            <a:br>
              <a:rPr lang="lv-LV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v-LV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Atbildīgā (iegūstošā) pašvaldība var lūgt precizēt informāciju</a:t>
            </a:r>
            <a:r>
              <a:rPr lang="lv-LV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ja tas netiek darīts – informēt VARAM.</a:t>
            </a:r>
            <a:br>
              <a:rPr lang="lv-LV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lv-LV" sz="2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UcPeriod"/>
            </a:pPr>
            <a:r>
              <a:rPr lang="lv-LV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Atbilstoši</a:t>
            </a:r>
            <a:r>
              <a:rPr lang="lv-LV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Administratīvo teritoriju un apdzīvoto vietu</a:t>
            </a:r>
            <a:r>
              <a:rPr lang="lv-LV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</a:t>
            </a:r>
            <a:r>
              <a:rPr lang="lv-LV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ikuma pārejas noteikumu 6.punktam </a:t>
            </a:r>
            <a:r>
              <a:rPr lang="lv-LV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 jaunievēlētās pašvaldības domes pirmo sēdi izbeidzas visu bijušo pašvaldību domju pilnvaras. Novada </a:t>
            </a:r>
            <a:r>
              <a:rPr lang="lv-LV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pašvaldība ir attiecīgajā novadā iekļauto pašvaldību institūciju, finanšu, mantas, tiesību un saistību pārņēmēja. </a:t>
            </a:r>
          </a:p>
        </p:txBody>
      </p:sp>
    </p:spTree>
    <p:extLst>
      <p:ext uri="{BB962C8B-B14F-4D97-AF65-F5344CB8AC3E}">
        <p14:creationId xmlns:p14="http://schemas.microsoft.com/office/powerpoint/2010/main" val="875766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/>
          <p:cNvSpPr txBox="1">
            <a:spLocks/>
          </p:cNvSpPr>
          <p:nvPr/>
        </p:nvSpPr>
        <p:spPr bwMode="auto">
          <a:xfrm>
            <a:off x="1630218" y="535021"/>
            <a:ext cx="9748982" cy="82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lv-LV" altLang="lv-LV" b="0" cap="al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Grāmatvedības Pārskati</a:t>
            </a:r>
            <a:endParaRPr lang="lv-LV" altLang="lv-LV" b="0" cap="all" dirty="0">
              <a:solidFill>
                <a:srgbClr val="4A773C"/>
              </a:solidFill>
            </a:endParaRPr>
          </a:p>
          <a:p>
            <a:pPr algn="r"/>
            <a:endParaRPr lang="lv-LV" altLang="lv-LV" cap="all" dirty="0">
              <a:solidFill>
                <a:srgbClr val="4A773C"/>
              </a:solidFill>
            </a:endParaRPr>
          </a:p>
        </p:txBody>
      </p:sp>
      <p:sp>
        <p:nvSpPr>
          <p:cNvPr id="15364" name="Slide Number Placeholder 8"/>
          <p:cNvSpPr>
            <a:spLocks noGrp="1"/>
          </p:cNvSpPr>
          <p:nvPr>
            <p:ph type="sldNum" sz="quarter" idx="18"/>
          </p:nvPr>
        </p:nvSpPr>
        <p:spPr bwMode="auto">
          <a:xfrm>
            <a:off x="11379200" y="6330950"/>
            <a:ext cx="4064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DDB79EE-9D66-497B-A6AA-6747754E3331}" type="slidenum">
              <a:rPr lang="en-US" altLang="en-US" sz="1000">
                <a:solidFill>
                  <a:srgbClr val="898989"/>
                </a:solidFill>
                <a:latin typeface="Verdana" pitchFamily="34" charset="0"/>
              </a:rPr>
              <a:pPr/>
              <a:t>9</a:t>
            </a:fld>
            <a:endParaRPr lang="en-US" altLang="en-US" sz="1000" dirty="0">
              <a:solidFill>
                <a:srgbClr val="898989"/>
              </a:solidFill>
              <a:latin typeface="Verdana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DADA208-E23E-4B7A-8B30-503644571020}"/>
              </a:ext>
            </a:extLst>
          </p:cNvPr>
          <p:cNvSpPr/>
          <p:nvPr/>
        </p:nvSpPr>
        <p:spPr>
          <a:xfrm>
            <a:off x="419100" y="1665017"/>
            <a:ext cx="11429916" cy="1725883"/>
          </a:xfrm>
          <a:prstGeom prst="rect">
            <a:avLst/>
          </a:prstGeom>
          <a:solidFill>
            <a:srgbClr val="4A773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 algn="just">
              <a:buFont typeface="+mj-lt"/>
              <a:buAutoNum type="alphaUcPeriod"/>
            </a:pPr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Vai pareizi tiek saprasts, ka reorganizējamo pašvaldību gada pārskata sagatavošanas nosacījumi ir atkarīgi no attiecīgās pašvaldības reorganizācijas datuma?</a:t>
            </a:r>
            <a:endParaRPr lang="lv-LV" sz="2000" b="1" dirty="0">
              <a:solidFill>
                <a:srgbClr val="E6E6E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just">
              <a:buFont typeface="+mj-lt"/>
              <a:buAutoNum type="alphaUcPeriod"/>
            </a:pPr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 </a:t>
            </a:r>
            <a:r>
              <a:rPr lang="lv-LV" sz="2000" b="1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reorganizācija tiek pabeigta līdz 30.06.2021</a:t>
            </a:r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vai slēguma pārskats jāsagatavo katrai jaunajā novadā ietilpstošajai pašvaldībai, kas tiek reorganizēta? </a:t>
            </a:r>
          </a:p>
          <a:p>
            <a:pPr marL="457200" indent="-457200">
              <a:buFont typeface="+mj-lt"/>
              <a:buAutoNum type="alphaUcPeriod"/>
            </a:pPr>
            <a:r>
              <a:rPr lang="lv-LV" sz="2000" dirty="0">
                <a:solidFill>
                  <a:srgbClr val="E6E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Vai slēguma pārskats uz 30.06.2021. jāsagatavo arī iegūstošajai pašvaldībai?</a:t>
            </a:r>
          </a:p>
        </p:txBody>
      </p:sp>
      <p:sp>
        <p:nvSpPr>
          <p:cNvPr id="5" name="Rectangle 4"/>
          <p:cNvSpPr/>
          <p:nvPr/>
        </p:nvSpPr>
        <p:spPr>
          <a:xfrm>
            <a:off x="419100" y="3698936"/>
            <a:ext cx="11429916" cy="317779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lv-LV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Valsts kases sagatavotās atbildes :</a:t>
            </a:r>
          </a:p>
          <a:p>
            <a:endParaRPr lang="lv-LV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lphaUcPeriod"/>
            </a:pP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Jā, </a:t>
            </a: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Reorganizācijas un gada pārskata periodam sakrītot, nav jāgatavo slēguma pārskats.</a:t>
            </a:r>
          </a:p>
          <a:p>
            <a:pPr marL="457200" indent="-457200">
              <a:buAutoNum type="alphaUcPeriod"/>
            </a:pPr>
            <a:endParaRPr lang="lv-LV" sz="1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Jā, </a:t>
            </a:r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slēguma pārskatu sagatavo 3 mēnešu lakā no reorganizācijas datuma</a:t>
            </a: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ja reorganizācijas periods atšķiras no gada pārskata sagatavošanas datuma </a:t>
            </a:r>
            <a:b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v-LV" sz="20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(apvienojamās pašvaldības gatavo </a:t>
            </a:r>
            <a:r>
              <a:rPr lang="lv-LV" sz="20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līdz 1.10.2021</a:t>
            </a:r>
            <a:r>
              <a:rPr lang="lv-LV" sz="20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lv-LV" sz="1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Iegūstošajai pašvaldībai nav  jāgatavo </a:t>
            </a:r>
            <a:r>
              <a:rPr lang="lv-LV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slēguma pārskats.</a:t>
            </a:r>
            <a:endParaRPr lang="lv-LV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05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lv-LV" sz="20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Valsts kase gatavo Vadlīnijas pašvaldībām ATR norisei</a:t>
            </a:r>
          </a:p>
        </p:txBody>
      </p:sp>
    </p:spTree>
    <p:extLst>
      <p:ext uri="{BB962C8B-B14F-4D97-AF65-F5344CB8AC3E}">
        <p14:creationId xmlns:p14="http://schemas.microsoft.com/office/powerpoint/2010/main" val="4292863182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15532</TotalTime>
  <Words>1804</Words>
  <Application>Microsoft Office PowerPoint</Application>
  <PresentationFormat>Widescreen</PresentationFormat>
  <Paragraphs>157</Paragraphs>
  <Slides>20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Verdana</vt:lpstr>
      <vt:lpstr>Wingdings</vt:lpstr>
      <vt:lpstr>89_Prezentacija_templateLV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Lita Trakina</cp:lastModifiedBy>
  <cp:revision>507</cp:revision>
  <cp:lastPrinted>2018-06-04T14:54:34Z</cp:lastPrinted>
  <dcterms:created xsi:type="dcterms:W3CDTF">2014-11-20T14:46:47Z</dcterms:created>
  <dcterms:modified xsi:type="dcterms:W3CDTF">2020-12-07T10:48:44Z</dcterms:modified>
</cp:coreProperties>
</file>