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
  </p:notesMasterIdLst>
  <p:sldIdLst>
    <p:sldId id="256" r:id="rId2"/>
    <p:sldId id="272" r:id="rId3"/>
    <p:sldId id="268" r:id="rId4"/>
    <p:sldId id="269" r:id="rId5"/>
    <p:sldId id="270" r:id="rId6"/>
    <p:sldId id="258" r:id="rId7"/>
    <p:sldId id="273" r:id="rId8"/>
    <p:sldId id="260" r:id="rId9"/>
    <p:sldId id="267" r:id="rId10"/>
    <p:sldId id="261" r:id="rId11"/>
    <p:sldId id="274" r:id="rId12"/>
    <p:sldId id="263" r:id="rId13"/>
    <p:sldId id="265" r:id="rId14"/>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3300"/>
    <a:srgbClr val="FFCC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7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7388F-B422-4891-B6F0-94D3351297BF}" type="datetimeFigureOut">
              <a:rPr lang="en-GB" smtClean="0"/>
              <a:pPr/>
              <a:t>16/02/2021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BB90A-A149-47C4-B7E5-66842C6777A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2936B-8923-4634-96DB-F20C7A5CDC3F}" type="slidenum">
              <a:rPr lang="en-GB" smtClean="0">
                <a:solidFill>
                  <a:srgbClr val="000000"/>
                </a:solidFill>
              </a:rPr>
              <a:pPr fontAlgn="base">
                <a:spcBef>
                  <a:spcPct val="0"/>
                </a:spcBef>
                <a:spcAft>
                  <a:spcPct val="0"/>
                </a:spcAft>
                <a:defRPr/>
              </a:pPr>
              <a:t>13</a:t>
            </a:fld>
            <a:endParaRPr lang="en-GB">
              <a:solidFill>
                <a:srgbClr val="000000"/>
              </a:solidFill>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C2850C4-A231-4264-B652-24A8F9D68811}" type="datetimeFigureOut">
              <a:rPr lang="en-GB" smtClean="0"/>
              <a:pPr/>
              <a:t>16/02/2021</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7012D0B-A09D-41E7-8F5B-F4C5B63BEF8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2850C4-A231-4264-B652-24A8F9D68811}" type="datetimeFigureOut">
              <a:rPr lang="en-GB" smtClean="0"/>
              <a:pPr/>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12D0B-A09D-41E7-8F5B-F4C5B63BEF8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2850C4-A231-4264-B652-24A8F9D68811}" type="datetimeFigureOut">
              <a:rPr lang="en-GB" smtClean="0"/>
              <a:pPr/>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12D0B-A09D-41E7-8F5B-F4C5B63BEF8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2850C4-A231-4264-B652-24A8F9D68811}" type="datetimeFigureOut">
              <a:rPr lang="en-GB" smtClean="0"/>
              <a:pPr/>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12D0B-A09D-41E7-8F5B-F4C5B63BEF85}" type="slidenum">
              <a:rPr lang="en-GB" smtClean="0"/>
              <a:pPr/>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C2850C4-A231-4264-B652-24A8F9D68811}" type="datetimeFigureOut">
              <a:rPr lang="en-GB" smtClean="0"/>
              <a:pPr/>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12D0B-A09D-41E7-8F5B-F4C5B63BEF85}"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C2850C4-A231-4264-B652-24A8F9D68811}" type="datetimeFigureOut">
              <a:rPr lang="en-GB" smtClean="0"/>
              <a:pPr/>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012D0B-A09D-41E7-8F5B-F4C5B63BEF85}" type="slidenum">
              <a:rPr lang="en-GB" smtClean="0"/>
              <a:pPr/>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C2850C4-A231-4264-B652-24A8F9D68811}" type="datetimeFigureOut">
              <a:rPr lang="en-GB" smtClean="0"/>
              <a:pPr/>
              <a:t>16/02/2021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012D0B-A09D-41E7-8F5B-F4C5B63BEF85}"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2850C4-A231-4264-B652-24A8F9D68811}" type="datetimeFigureOut">
              <a:rPr lang="en-GB" smtClean="0"/>
              <a:pPr/>
              <a:t>16/02/2021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012D0B-A09D-41E7-8F5B-F4C5B63BEF85}" type="slidenum">
              <a:rPr lang="en-GB" smtClean="0"/>
              <a:pPr/>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850C4-A231-4264-B652-24A8F9D68811}" type="datetimeFigureOut">
              <a:rPr lang="en-GB" smtClean="0"/>
              <a:pPr/>
              <a:t>16/02/2021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012D0B-A09D-41E7-8F5B-F4C5B63BEF8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C2850C4-A231-4264-B652-24A8F9D68811}" type="datetimeFigureOut">
              <a:rPr lang="en-GB" smtClean="0"/>
              <a:pPr/>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012D0B-A09D-41E7-8F5B-F4C5B63BEF85}"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C2850C4-A231-4264-B652-24A8F9D68811}" type="datetimeFigureOut">
              <a:rPr lang="en-GB" smtClean="0"/>
              <a:pPr/>
              <a:t>16/02/2021</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7012D0B-A09D-41E7-8F5B-F4C5B63BEF85}"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C2850C4-A231-4264-B652-24A8F9D68811}" type="datetimeFigureOut">
              <a:rPr lang="en-GB" smtClean="0"/>
              <a:pPr/>
              <a:t>16/02/2021</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012D0B-A09D-41E7-8F5B-F4C5B63BEF8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hyperlink" Target="mailto:Juris@teici.l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229600" cy="1828800"/>
          </a:xfrm>
        </p:spPr>
        <p:txBody>
          <a:bodyPr>
            <a:normAutofit fontScale="90000"/>
          </a:bodyPr>
          <a:lstStyle/>
          <a:p>
            <a:pPr algn="ctr"/>
            <a:r>
              <a:rPr lang="lv-LV" b="1" dirty="0"/>
              <a:t>Vides konsultatīvā padome </a:t>
            </a:r>
            <a:br>
              <a:rPr lang="lv-LV" dirty="0"/>
            </a:br>
            <a:r>
              <a:rPr lang="lv-LV" b="1" dirty="0"/>
              <a:t>20</a:t>
            </a:r>
            <a:r>
              <a:rPr lang="en-US" b="1" dirty="0"/>
              <a:t>20</a:t>
            </a:r>
            <a:br>
              <a:rPr lang="lv-LV" dirty="0"/>
            </a:br>
            <a:endParaRPr lang="en-GB" dirty="0"/>
          </a:p>
        </p:txBody>
      </p:sp>
      <p:sp>
        <p:nvSpPr>
          <p:cNvPr id="3" name="Subtitle 2"/>
          <p:cNvSpPr>
            <a:spLocks noGrp="1"/>
          </p:cNvSpPr>
          <p:nvPr>
            <p:ph type="subTitle" idx="1"/>
          </p:nvPr>
        </p:nvSpPr>
        <p:spPr>
          <a:xfrm>
            <a:off x="0" y="5373216"/>
            <a:ext cx="3888432" cy="1203920"/>
          </a:xfrm>
        </p:spPr>
        <p:txBody>
          <a:bodyPr>
            <a:normAutofit/>
          </a:bodyPr>
          <a:lstStyle/>
          <a:p>
            <a:r>
              <a:rPr lang="lv-LV" sz="1800" b="1" dirty="0">
                <a:solidFill>
                  <a:srgbClr val="FFFF00"/>
                </a:solidFill>
              </a:rPr>
              <a:t>Juris Jātnieks</a:t>
            </a:r>
          </a:p>
          <a:p>
            <a:r>
              <a:rPr lang="lv-LV" sz="1800" dirty="0">
                <a:solidFill>
                  <a:srgbClr val="FFFF00"/>
                </a:solidFill>
              </a:rPr>
              <a:t>Padomes priekšsēdētājs</a:t>
            </a:r>
          </a:p>
          <a:p>
            <a:r>
              <a:rPr lang="lv-LV" sz="1800" dirty="0">
                <a:solidFill>
                  <a:srgbClr val="FFFF00"/>
                </a:solidFill>
              </a:rPr>
              <a:t>1</a:t>
            </a:r>
            <a:r>
              <a:rPr lang="en-US" sz="1800" dirty="0">
                <a:solidFill>
                  <a:srgbClr val="FFFF00"/>
                </a:solidFill>
              </a:rPr>
              <a:t>2</a:t>
            </a:r>
            <a:r>
              <a:rPr lang="lv-LV" sz="1800" dirty="0">
                <a:solidFill>
                  <a:srgbClr val="FFFF00"/>
                </a:solidFill>
              </a:rPr>
              <a:t>. </a:t>
            </a:r>
            <a:r>
              <a:rPr lang="lv-LV" sz="1800" dirty="0" err="1">
                <a:solidFill>
                  <a:srgbClr val="FFFF00"/>
                </a:solidFill>
              </a:rPr>
              <a:t>janvār</a:t>
            </a:r>
            <a:r>
              <a:rPr lang="en-US" sz="1800" dirty="0">
                <a:solidFill>
                  <a:srgbClr val="FFFF00"/>
                </a:solidFill>
              </a:rPr>
              <a:t>ī</a:t>
            </a:r>
            <a:r>
              <a:rPr lang="lv-LV" sz="1800" dirty="0">
                <a:solidFill>
                  <a:srgbClr val="FFFF00"/>
                </a:solidFill>
              </a:rPr>
              <a:t> 20</a:t>
            </a:r>
            <a:r>
              <a:rPr lang="en-US" sz="1800" dirty="0">
                <a:solidFill>
                  <a:srgbClr val="FFFF00"/>
                </a:solidFill>
              </a:rPr>
              <a:t>21</a:t>
            </a:r>
            <a:endParaRPr lang="en-GB" sz="18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1328"/>
            <a:ext cx="8363272" cy="4525963"/>
          </a:xfrm>
        </p:spPr>
        <p:txBody>
          <a:bodyPr>
            <a:normAutofit lnSpcReduction="10000"/>
          </a:bodyPr>
          <a:lstStyle/>
          <a:p>
            <a:r>
              <a:rPr lang="en-US" sz="2000" b="1" dirty="0" err="1">
                <a:latin typeface="Arial" panose="020B0604020202020204" pitchFamily="34" charset="0"/>
                <a:cs typeface="Arial" panose="020B0604020202020204" pitchFamily="34" charset="0"/>
              </a:rPr>
              <a:t>Spējām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sekmīgi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turpināt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Padomes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darbu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attālināti</a:t>
            </a:r>
            <a:r>
              <a:rPr lang="en-US" sz="2000" b="1" dirty="0">
                <a:latin typeface="Arial" panose="020B0604020202020204" pitchFamily="34" charset="0"/>
                <a:cs typeface="Arial" panose="020B0604020202020204" pitchFamily="34" charset="0"/>
              </a:rPr>
              <a:t>!</a:t>
            </a:r>
          </a:p>
          <a:p>
            <a:r>
              <a:rPr lang="en-US" sz="2000" b="1" dirty="0">
                <a:latin typeface="Arial" panose="020B0604020202020204" pitchFamily="34" charset="0"/>
                <a:cs typeface="Arial" panose="020B0604020202020204" pitchFamily="34" charset="0"/>
              </a:rPr>
              <a:t>VKP </a:t>
            </a:r>
            <a:r>
              <a:rPr lang="en-US" sz="2000" b="1" dirty="0" err="1">
                <a:latin typeface="Arial" panose="020B0604020202020204" pitchFamily="34" charset="0"/>
                <a:cs typeface="Arial" panose="020B0604020202020204" pitchFamily="34" charset="0"/>
              </a:rPr>
              <a:t>relīzes</a:t>
            </a:r>
            <a:r>
              <a:rPr lang="en-US" sz="2000" b="1" dirty="0">
                <a:latin typeface="Arial" panose="020B0604020202020204" pitchFamily="34" charset="0"/>
                <a:cs typeface="Arial" panose="020B0604020202020204" pitchFamily="34" charset="0"/>
              </a:rPr>
              <a:t> un </a:t>
            </a:r>
            <a:r>
              <a:rPr lang="en-US" sz="2000" b="1" dirty="0" err="1">
                <a:latin typeface="Arial" panose="020B0604020202020204" pitchFamily="34" charset="0"/>
                <a:cs typeface="Arial" panose="020B0604020202020204" pitchFamily="34" charset="0"/>
              </a:rPr>
              <a:t>intervijas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plašsaziņas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līdzekļos</a:t>
            </a:r>
            <a:r>
              <a:rPr lang="en-US" sz="2000" b="1" dirty="0">
                <a:latin typeface="Arial" panose="020B0604020202020204" pitchFamily="34" charset="0"/>
                <a:cs typeface="Arial" panose="020B0604020202020204" pitchFamily="34" charset="0"/>
              </a:rPr>
              <a:t> – </a:t>
            </a:r>
            <a:r>
              <a:rPr lang="en-US" sz="1600" i="1" dirty="0">
                <a:latin typeface="Arial" panose="020B0604020202020204" pitchFamily="34" charset="0"/>
                <a:cs typeface="Arial" panose="020B0604020202020204" pitchFamily="34" charset="0"/>
              </a:rPr>
              <a:t>Jana Simanovska, Jānis Brizga, Juris Jātnieks, Jānis Rozītis, </a:t>
            </a:r>
            <a:r>
              <a:rPr lang="en-US" sz="1600" i="1" dirty="0" err="1">
                <a:latin typeface="Arial" panose="020B0604020202020204" pitchFamily="34" charset="0"/>
                <a:cs typeface="Arial" panose="020B0604020202020204" pitchFamily="34" charset="0"/>
              </a:rPr>
              <a:t>u.c.</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Reaģējot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uz</a:t>
            </a:r>
            <a:r>
              <a:rPr lang="en-US" sz="1600" i="1" dirty="0">
                <a:latin typeface="Arial" panose="020B0604020202020204" pitchFamily="34" charset="0"/>
                <a:cs typeface="Arial" panose="020B0604020202020204" pitchFamily="34" charset="0"/>
              </a:rPr>
              <a:t> VARAM </a:t>
            </a:r>
            <a:r>
              <a:rPr lang="en-US" sz="1600" i="1" dirty="0" err="1">
                <a:latin typeface="Arial" panose="020B0604020202020204" pitchFamily="34" charset="0"/>
                <a:cs typeface="Arial" panose="020B0604020202020204" pitchFamily="34" charset="0"/>
              </a:rPr>
              <a:t>sabiedrisko</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attiecību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klusēšanu</a:t>
            </a:r>
            <a:r>
              <a:rPr lang="en-US" sz="1600" i="1" dirty="0">
                <a:latin typeface="Arial" panose="020B0604020202020204" pitchFamily="34" charset="0"/>
                <a:cs typeface="Arial" panose="020B0604020202020204" pitchFamily="34" charset="0"/>
              </a:rPr>
              <a:t>” par VKP </a:t>
            </a:r>
            <a:r>
              <a:rPr lang="en-US" sz="1600" i="1" dirty="0" err="1">
                <a:latin typeface="Arial" panose="020B0604020202020204" pitchFamily="34" charset="0"/>
                <a:cs typeface="Arial" panose="020B0604020202020204" pitchFamily="34" charset="0"/>
              </a:rPr>
              <a:t>gada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sākumā</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paši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informējām</a:t>
            </a:r>
            <a:r>
              <a:rPr lang="en-US" sz="1600" i="1" dirty="0">
                <a:latin typeface="Arial" panose="020B0604020202020204" pitchFamily="34" charset="0"/>
                <a:cs typeface="Arial" panose="020B0604020202020204" pitchFamily="34" charset="0"/>
              </a:rPr>
              <a:t> par VKP </a:t>
            </a:r>
            <a:r>
              <a:rPr lang="en-US" sz="1600" i="1" dirty="0" err="1">
                <a:latin typeface="Arial" panose="020B0604020202020204" pitchFamily="34" charset="0"/>
                <a:cs typeface="Arial" panose="020B0604020202020204" pitchFamily="34" charset="0"/>
              </a:rPr>
              <a:t>aktualitātēm</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piesaistot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interesi</a:t>
            </a:r>
            <a:r>
              <a:rPr lang="en-US" sz="1600" i="1" dirty="0">
                <a:latin typeface="Arial" panose="020B0604020202020204" pitchFamily="34" charset="0"/>
                <a:cs typeface="Arial" panose="020B0604020202020204" pitchFamily="34" charset="0"/>
              </a:rPr>
              <a:t> un </a:t>
            </a:r>
            <a:r>
              <a:rPr lang="en-US" sz="1600" i="1" dirty="0" err="1">
                <a:latin typeface="Arial" panose="020B0604020202020204" pitchFamily="34" charset="0"/>
                <a:cs typeface="Arial" panose="020B0604020202020204" pitchFamily="34" charset="0"/>
              </a:rPr>
              <a:t>rezonansi</a:t>
            </a:r>
            <a:r>
              <a:rPr lang="en-US" sz="1600" i="1" dirty="0">
                <a:latin typeface="Arial" panose="020B0604020202020204" pitchFamily="34" charset="0"/>
                <a:cs typeface="Arial" panose="020B0604020202020204" pitchFamily="34" charset="0"/>
              </a:rPr>
              <a:t> – par </a:t>
            </a:r>
            <a:r>
              <a:rPr lang="en-US" sz="1600" i="1" dirty="0" err="1">
                <a:latin typeface="Arial" panose="020B0604020202020204" pitchFamily="34" charset="0"/>
                <a:cs typeface="Arial" panose="020B0604020202020204" pitchFamily="34" charset="0"/>
              </a:rPr>
              <a:t>Depozīta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sistēmu</a:t>
            </a:r>
            <a:r>
              <a:rPr lang="en-US" sz="1600" i="1" dirty="0">
                <a:latin typeface="Arial" panose="020B0604020202020204" pitchFamily="34" charset="0"/>
                <a:cs typeface="Arial" panose="020B0604020202020204" pitchFamily="34" charset="0"/>
              </a:rPr>
              <a:t>, par DAP </a:t>
            </a:r>
            <a:r>
              <a:rPr lang="en-US" sz="1600" i="1" dirty="0" err="1">
                <a:latin typeface="Arial" panose="020B0604020202020204" pitchFamily="34" charset="0"/>
                <a:cs typeface="Arial" panose="020B0604020202020204" pitchFamily="34" charset="0"/>
              </a:rPr>
              <a:t>reformu</a:t>
            </a:r>
            <a:r>
              <a:rPr lang="en-US" sz="1600" i="1" dirty="0">
                <a:latin typeface="Arial" panose="020B0604020202020204" pitchFamily="34" charset="0"/>
                <a:cs typeface="Arial" panose="020B0604020202020204" pitchFamily="34" charset="0"/>
              </a:rPr>
              <a:t>, par </a:t>
            </a:r>
            <a:r>
              <a:rPr lang="en-US" sz="1600" i="1" dirty="0" err="1">
                <a:latin typeface="Arial" panose="020B0604020202020204" pitchFamily="34" charset="0"/>
                <a:cs typeface="Arial" panose="020B0604020202020204" pitchFamily="34" charset="0"/>
              </a:rPr>
              <a:t>lūšu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medībām</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Biodaudzveidības</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stratēģiju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u.c.</a:t>
            </a:r>
            <a:endParaRPr lang="en-US" sz="1600" dirty="0">
              <a:latin typeface="Arial" panose="020B0604020202020204" pitchFamily="34" charset="0"/>
              <a:cs typeface="Arial" panose="020B0604020202020204" pitchFamily="34" charset="0"/>
            </a:endParaRPr>
          </a:p>
          <a:p>
            <a:r>
              <a:rPr lang="en-US" sz="2000" b="1" dirty="0" err="1">
                <a:latin typeface="Arial" panose="020B0604020202020204" pitchFamily="34" charset="0"/>
                <a:cs typeface="Arial" panose="020B0604020202020204" pitchFamily="34" charset="0"/>
              </a:rPr>
              <a:t>Sekojam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lietu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virzībai</a:t>
            </a:r>
            <a:r>
              <a:rPr lang="en-US" sz="2000" b="1" dirty="0">
                <a:latin typeface="Arial" panose="020B0604020202020204" pitchFamily="34" charset="0"/>
                <a:cs typeface="Arial" panose="020B0604020202020204" pitchFamily="34" charset="0"/>
              </a:rPr>
              <a:t> – </a:t>
            </a:r>
            <a:r>
              <a:rPr lang="en-US" sz="2000" b="1" dirty="0" err="1">
                <a:latin typeface="Arial" panose="020B0604020202020204" pitchFamily="34" charset="0"/>
                <a:cs typeface="Arial" panose="020B0604020202020204" pitchFamily="34" charset="0"/>
              </a:rPr>
              <a:t>uzturam</a:t>
            </a:r>
            <a:r>
              <a:rPr lang="en-US" sz="2000" b="1" dirty="0">
                <a:latin typeface="Arial" panose="020B0604020202020204" pitchFamily="34" charset="0"/>
                <a:cs typeface="Arial" panose="020B0604020202020204" pitchFamily="34" charset="0"/>
              </a:rPr>
              <a:t> VKP </a:t>
            </a:r>
            <a:r>
              <a:rPr lang="en-US" sz="2000" b="1" dirty="0" err="1">
                <a:latin typeface="Arial" panose="020B0604020202020204" pitchFamily="34" charset="0"/>
                <a:cs typeface="Arial" panose="020B0604020202020204" pitchFamily="34" charset="0"/>
              </a:rPr>
              <a:t>prasību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pēctecību</a:t>
            </a:r>
            <a:r>
              <a:rPr lang="en-US" sz="1800" b="1" dirty="0">
                <a:latin typeface="Arial" panose="020B0604020202020204" pitchFamily="34" charset="0"/>
                <a:cs typeface="Arial" panose="020B0604020202020204" pitchFamily="34" charset="0"/>
              </a:rPr>
              <a:t>: </a:t>
            </a:r>
          </a:p>
          <a:p>
            <a:pPr lvl="1"/>
            <a:r>
              <a:rPr lang="en-US" sz="1400" dirty="0" err="1">
                <a:latin typeface="Arial" panose="020B0604020202020204" pitchFamily="34" charset="0"/>
                <a:cs typeface="Arial" panose="020B0604020202020204" pitchFamily="34" charset="0"/>
              </a:rPr>
              <a:t>Priekšlikumus</a:t>
            </a:r>
            <a:r>
              <a:rPr lang="en-US" sz="1400" dirty="0">
                <a:latin typeface="Arial" panose="020B0604020202020204" pitchFamily="34" charset="0"/>
                <a:cs typeface="Arial" panose="020B0604020202020204" pitchFamily="34" charset="0"/>
              </a:rPr>
              <a:t> par </a:t>
            </a:r>
            <a:r>
              <a:rPr lang="en-US" sz="1400" dirty="0" err="1">
                <a:latin typeface="Arial" panose="020B0604020202020204" pitchFamily="34" charset="0"/>
                <a:cs typeface="Arial" panose="020B0604020202020204" pitchFamily="34" charset="0"/>
              </a:rPr>
              <a:t>Latvijas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valsts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pozīcijām</a:t>
            </a:r>
            <a:r>
              <a:rPr lang="en-US" sz="1400"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sūtījām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arī</a:t>
            </a:r>
            <a:r>
              <a:rPr lang="en-US" sz="1600" b="1" dirty="0">
                <a:latin typeface="Arial" panose="020B0604020202020204" pitchFamily="34" charset="0"/>
                <a:cs typeface="Arial" panose="020B0604020202020204" pitchFamily="34" charset="0"/>
              </a:rPr>
              <a:t> ES </a:t>
            </a:r>
            <a:r>
              <a:rPr lang="en-US" sz="1600" b="1" dirty="0" err="1">
                <a:latin typeface="Arial" panose="020B0604020202020204" pitchFamily="34" charset="0"/>
                <a:cs typeface="Arial" panose="020B0604020202020204" pitchFamily="34" charset="0"/>
              </a:rPr>
              <a:t>pārstāvniecībai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Latvijā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Pozīcijas</a:t>
            </a:r>
            <a:r>
              <a:rPr lang="en-US" sz="1400" dirty="0">
                <a:latin typeface="Arial" panose="020B0604020202020204" pitchFamily="34" charset="0"/>
                <a:cs typeface="Arial" panose="020B0604020202020204" pitchFamily="34" charset="0"/>
              </a:rPr>
              <a:t> tika </a:t>
            </a:r>
            <a:r>
              <a:rPr lang="en-US" sz="1400" dirty="0" err="1">
                <a:latin typeface="Arial" panose="020B0604020202020204" pitchFamily="34" charset="0"/>
                <a:cs typeface="Arial" panose="020B0604020202020204" pitchFamily="34" charset="0"/>
              </a:rPr>
              <a:t>pārstrādātas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vairākkārt</a:t>
            </a:r>
            <a:r>
              <a:rPr lang="en-US" sz="1400" dirty="0">
                <a:latin typeface="Arial" panose="020B0604020202020204" pitchFamily="34" charset="0"/>
                <a:cs typeface="Arial" panose="020B0604020202020204" pitchFamily="34" charset="0"/>
              </a:rPr>
              <a:t> un </a:t>
            </a:r>
            <a:r>
              <a:rPr lang="en-US" sz="1400" dirty="0" err="1">
                <a:latin typeface="Arial" panose="020B0604020202020204" pitchFamily="34" charset="0"/>
                <a:cs typeface="Arial" panose="020B0604020202020204" pitchFamily="34" charset="0"/>
              </a:rPr>
              <a:t>uzlabotas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Pieprasījām</a:t>
            </a:r>
            <a:r>
              <a:rPr lang="en-US" sz="1400" dirty="0">
                <a:latin typeface="Arial" panose="020B0604020202020204" pitchFamily="34" charset="0"/>
                <a:cs typeface="Arial" panose="020B0604020202020204" pitchFamily="34" charset="0"/>
              </a:rPr>
              <a:t> gala </a:t>
            </a:r>
            <a:r>
              <a:rPr lang="en-US" sz="1400" dirty="0" err="1">
                <a:latin typeface="Arial" panose="020B0604020202020204" pitchFamily="34" charset="0"/>
                <a:cs typeface="Arial" panose="020B0604020202020204" pitchFamily="34" charset="0"/>
              </a:rPr>
              <a:t>redakcijas</a:t>
            </a:r>
            <a:r>
              <a:rPr lang="en-US" sz="1400" dirty="0">
                <a:latin typeface="Arial" panose="020B0604020202020204" pitchFamily="34" charset="0"/>
                <a:cs typeface="Arial" panose="020B0604020202020204" pitchFamily="34" charset="0"/>
              </a:rPr>
              <a:t>,</a:t>
            </a:r>
          </a:p>
          <a:p>
            <a:pPr lvl="1"/>
            <a:r>
              <a:rPr lang="en-US" sz="1400" dirty="0">
                <a:latin typeface="Arial" panose="020B0604020202020204" pitchFamily="34" charset="0"/>
                <a:cs typeface="Arial" panose="020B0604020202020204" pitchFamily="34" charset="0"/>
              </a:rPr>
              <a:t>DAP </a:t>
            </a:r>
            <a:r>
              <a:rPr lang="en-US" sz="1400" dirty="0" err="1">
                <a:latin typeface="Arial" panose="020B0604020202020204" pitchFamily="34" charset="0"/>
                <a:cs typeface="Arial" panose="020B0604020202020204" pitchFamily="34" charset="0"/>
              </a:rPr>
              <a:t>reformas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virzība</a:t>
            </a:r>
            <a:r>
              <a:rPr lang="en-US" sz="1400" dirty="0">
                <a:latin typeface="Arial" panose="020B0604020202020204" pitchFamily="34" charset="0"/>
                <a:cs typeface="Arial" panose="020B0604020202020204" pitchFamily="34" charset="0"/>
              </a:rPr>
              <a:t>, Vides </a:t>
            </a:r>
            <a:r>
              <a:rPr lang="en-US" sz="1400" dirty="0" err="1">
                <a:latin typeface="Arial" panose="020B0604020202020204" pitchFamily="34" charset="0"/>
                <a:cs typeface="Arial" panose="020B0604020202020204" pitchFamily="34" charset="0"/>
              </a:rPr>
              <a:t>politikas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pamatnostādnes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izskatījām</a:t>
            </a:r>
            <a:r>
              <a:rPr lang="en-US" sz="1400" dirty="0">
                <a:latin typeface="Arial" panose="020B0604020202020204" pitchFamily="34" charset="0"/>
                <a:cs typeface="Arial" panose="020B0604020202020204" pitchFamily="34" charset="0"/>
              </a:rPr>
              <a:t> draft </a:t>
            </a:r>
            <a:r>
              <a:rPr lang="en-US" sz="1400" dirty="0" err="1">
                <a:latin typeface="Arial" panose="020B0604020202020204" pitchFamily="34" charset="0"/>
                <a:cs typeface="Arial" panose="020B0604020202020204" pitchFamily="34" charset="0"/>
              </a:rPr>
              <a:t>versiju</a:t>
            </a:r>
            <a:r>
              <a:rPr lang="en-US" sz="1400" dirty="0">
                <a:latin typeface="Arial" panose="020B0604020202020204" pitchFamily="34" charset="0"/>
                <a:cs typeface="Arial" panose="020B0604020202020204" pitchFamily="34" charset="0"/>
              </a:rPr>
              <a:t>,</a:t>
            </a:r>
          </a:p>
          <a:p>
            <a:pPr lvl="1"/>
            <a:r>
              <a:rPr lang="en-US" sz="1400" dirty="0" err="1">
                <a:latin typeface="Arial" panose="020B0604020202020204" pitchFamily="34" charset="0"/>
                <a:cs typeface="Arial" panose="020B0604020202020204" pitchFamily="34" charset="0"/>
              </a:rPr>
              <a:t>Latvijas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Nacionālā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Rīcības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Programma</a:t>
            </a:r>
            <a:r>
              <a:rPr lang="en-US" sz="1400" dirty="0">
                <a:latin typeface="Arial" panose="020B0604020202020204" pitchFamily="34" charset="0"/>
                <a:cs typeface="Arial" panose="020B0604020202020204" pitchFamily="34" charset="0"/>
              </a:rPr>
              <a:t> (2021 – 2027), </a:t>
            </a:r>
            <a:r>
              <a:rPr lang="en-US" sz="1400" dirty="0" err="1">
                <a:latin typeface="Arial" panose="020B0604020202020204" pitchFamily="34" charset="0"/>
                <a:cs typeface="Arial" panose="020B0604020202020204" pitchFamily="34" charset="0"/>
              </a:rPr>
              <a:t>Kangaru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ceļa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projekts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u.c.</a:t>
            </a:r>
            <a:endParaRPr lang="en-US" sz="1400" dirty="0">
              <a:latin typeface="Arial" panose="020B0604020202020204" pitchFamily="34" charset="0"/>
              <a:cs typeface="Arial" panose="020B0604020202020204" pitchFamily="34" charset="0"/>
            </a:endParaRPr>
          </a:p>
          <a:p>
            <a:r>
              <a:rPr lang="en-US" sz="2000" b="1" dirty="0" err="1">
                <a:latin typeface="Arial" panose="020B0604020202020204" pitchFamily="34" charset="0"/>
                <a:cs typeface="Arial" panose="020B0604020202020204" pitchFamily="34" charset="0"/>
              </a:rPr>
              <a:t>Tematiska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pārstāvība</a:t>
            </a:r>
            <a:r>
              <a:rPr lang="en-US" sz="2000" b="1" dirty="0">
                <a:latin typeface="Arial" panose="020B0604020202020204" pitchFamily="34" charset="0"/>
                <a:cs typeface="Arial" panose="020B0604020202020204" pitchFamily="34" charset="0"/>
              </a:rPr>
              <a:t> un </a:t>
            </a:r>
            <a:r>
              <a:rPr lang="en-US" sz="2000" b="1" dirty="0" err="1">
                <a:latin typeface="Arial" panose="020B0604020202020204" pitchFamily="34" charset="0"/>
                <a:cs typeface="Arial" panose="020B0604020202020204" pitchFamily="34" charset="0"/>
              </a:rPr>
              <a:t>profesionāla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viedokļa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sagatavošana</a:t>
            </a:r>
            <a:r>
              <a:rPr lang="en-US" sz="2000" b="1" dirty="0">
                <a:latin typeface="Arial" panose="020B0604020202020204" pitchFamily="34" charset="0"/>
                <a:cs typeface="Arial" panose="020B0604020202020204" pitchFamily="34" charset="0"/>
              </a:rPr>
              <a:t>:</a:t>
            </a:r>
          </a:p>
          <a:p>
            <a:pPr lvl="1" algn="just"/>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mikrosanāksmes</a:t>
            </a:r>
            <a:r>
              <a:rPr lang="en-US" sz="1400" dirty="0">
                <a:latin typeface="Arial" panose="020B0604020202020204" pitchFamily="34" charset="0"/>
                <a:cs typeface="Arial" panose="020B0604020202020204" pitchFamily="34" charset="0"/>
              </a:rPr>
              <a:t>”, ko </a:t>
            </a:r>
            <a:r>
              <a:rPr lang="en-US" sz="1400" dirty="0" err="1">
                <a:latin typeface="Arial" panose="020B0604020202020204" pitchFamily="34" charset="0"/>
                <a:cs typeface="Arial" panose="020B0604020202020204" pitchFamily="34" charset="0"/>
              </a:rPr>
              <a:t>organizēja</a:t>
            </a:r>
            <a:r>
              <a:rPr lang="en-US" sz="1400" dirty="0">
                <a:latin typeface="Arial" panose="020B0604020202020204" pitchFamily="34" charset="0"/>
                <a:cs typeface="Arial" panose="020B0604020202020204" pitchFamily="34" charset="0"/>
              </a:rPr>
              <a:t> Jana Simanovska;</a:t>
            </a:r>
          </a:p>
          <a:p>
            <a:pPr lvl="1" algn="just"/>
            <a:r>
              <a:rPr lang="en-US" sz="1400" dirty="0">
                <a:latin typeface="Arial" panose="020B0604020202020204" pitchFamily="34" charset="0"/>
                <a:cs typeface="Arial" panose="020B0604020202020204" pitchFamily="34" charset="0"/>
              </a:rPr>
              <a:t>Vides </a:t>
            </a:r>
            <a:r>
              <a:rPr lang="en-US" sz="1400" dirty="0" err="1">
                <a:latin typeface="Arial" panose="020B0604020202020204" pitchFamily="34" charset="0"/>
                <a:cs typeface="Arial" panose="020B0604020202020204" pitchFamily="34" charset="0"/>
              </a:rPr>
              <a:t>politikas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pamatnostādņu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izstrādes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tematiskās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grupas</a:t>
            </a:r>
            <a:r>
              <a:rPr lang="en-US" sz="1400" dirty="0">
                <a:latin typeface="Arial" panose="020B0604020202020204" pitchFamily="34" charset="0"/>
                <a:cs typeface="Arial" panose="020B0604020202020204" pitchFamily="34" charset="0"/>
              </a:rPr>
              <a:t>;</a:t>
            </a:r>
          </a:p>
          <a:p>
            <a:r>
              <a:rPr lang="en-US" sz="2000" b="1" dirty="0">
                <a:latin typeface="Arial" panose="020B0604020202020204" pitchFamily="34" charset="0"/>
                <a:cs typeface="Arial" panose="020B0604020202020204" pitchFamily="34" charset="0"/>
              </a:rPr>
              <a:t>VARAM, </a:t>
            </a:r>
            <a:r>
              <a:rPr lang="en-US" sz="2000" b="1" dirty="0" err="1">
                <a:latin typeface="Arial" panose="020B0604020202020204" pitchFamily="34" charset="0"/>
                <a:cs typeface="Arial" panose="020B0604020202020204" pitchFamily="34" charset="0"/>
              </a:rPr>
              <a:t>FinMin</a:t>
            </a:r>
            <a:r>
              <a:rPr lang="en-US" sz="2000" b="1" dirty="0">
                <a:latin typeface="Arial" panose="020B0604020202020204" pitchFamily="34" charset="0"/>
                <a:cs typeface="Arial" panose="020B0604020202020204" pitchFamily="34" charset="0"/>
              </a:rPr>
              <a:t>, EM, SM, ZM </a:t>
            </a:r>
            <a:r>
              <a:rPr lang="en-US" sz="2000" b="1" dirty="0" err="1">
                <a:latin typeface="Arial" panose="020B0604020202020204" pitchFamily="34" charset="0"/>
                <a:cs typeface="Arial" panose="020B0604020202020204" pitchFamily="34" charset="0"/>
              </a:rPr>
              <a:t>dalība</a:t>
            </a:r>
            <a:r>
              <a:rPr lang="en-US" sz="2000" b="1" dirty="0">
                <a:latin typeface="Arial" panose="020B0604020202020204" pitchFamily="34" charset="0"/>
                <a:cs typeface="Arial" panose="020B0604020202020204" pitchFamily="34" charset="0"/>
              </a:rPr>
              <a:t> VKP </a:t>
            </a:r>
            <a:r>
              <a:rPr lang="en-US" sz="2000" b="1" dirty="0" err="1">
                <a:latin typeface="Arial" panose="020B0604020202020204" pitchFamily="34" charset="0"/>
                <a:cs typeface="Arial" panose="020B0604020202020204" pitchFamily="34" charset="0"/>
              </a:rPr>
              <a:t>sanāksmēs</a:t>
            </a:r>
            <a:r>
              <a:rPr lang="en-US" sz="2000" b="1" dirty="0">
                <a:latin typeface="Arial" panose="020B0604020202020204" pitchFamily="34" charset="0"/>
                <a:cs typeface="Arial" panose="020B0604020202020204" pitchFamily="34" charset="0"/>
              </a:rPr>
              <a:t>.</a:t>
            </a:r>
          </a:p>
          <a:p>
            <a:r>
              <a:rPr lang="en-US" sz="2000" b="1" dirty="0" err="1">
                <a:latin typeface="Arial" panose="020B0604020202020204" pitchFamily="34" charset="0"/>
                <a:cs typeface="Arial" panose="020B0604020202020204" pitchFamily="34" charset="0"/>
              </a:rPr>
              <a:t>Dalība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depozīta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operatora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izvēles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procesa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uzraudzībā</a:t>
            </a:r>
            <a:r>
              <a:rPr lang="en-US" sz="2000" b="1" dirty="0">
                <a:latin typeface="Arial" panose="020B0604020202020204" pitchFamily="34" charset="0"/>
                <a:cs typeface="Arial" panose="020B0604020202020204" pitchFamily="34" charset="0"/>
              </a:rPr>
              <a:t>;</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lv-LV" dirty="0"/>
              <a:t>V</a:t>
            </a:r>
            <a:r>
              <a:rPr lang="en-US" dirty="0" err="1"/>
              <a:t>eiksmīgi</a:t>
            </a:r>
            <a:r>
              <a:rPr lang="en-US" dirty="0"/>
              <a:t> un </a:t>
            </a:r>
            <a:r>
              <a:rPr lang="en-US" dirty="0" err="1"/>
              <a:t>nozīmīgi</a:t>
            </a:r>
            <a:r>
              <a:rPr lang="en-US" dirty="0"/>
              <a:t> 2020</a:t>
            </a:r>
            <a:r>
              <a:rPr lang="lv-LV" dirty="0"/>
              <a:t>:</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EB8A95-9C97-40C7-9AFD-1CBCDFAC83BF}"/>
              </a:ext>
            </a:extLst>
          </p:cNvPr>
          <p:cNvSpPr>
            <a:spLocks noGrp="1"/>
          </p:cNvSpPr>
          <p:nvPr>
            <p:ph idx="1"/>
          </p:nvPr>
        </p:nvSpPr>
        <p:spPr/>
        <p:txBody>
          <a:bodyPr>
            <a:normAutofit lnSpcReduction="10000"/>
          </a:bodyPr>
          <a:lstStyle/>
          <a:p>
            <a:r>
              <a:rPr lang="en-US" dirty="0" err="1"/>
              <a:t>Deleģēt</a:t>
            </a:r>
            <a:r>
              <a:rPr lang="en-US" dirty="0"/>
              <a:t> </a:t>
            </a:r>
            <a:r>
              <a:rPr lang="lv-LV" dirty="0"/>
              <a:t>VKP pārstāvi Depozīta sistēmas darbības </a:t>
            </a:r>
            <a:r>
              <a:rPr lang="lv-LV" dirty="0" err="1"/>
              <a:t>uzraudzīb</a:t>
            </a:r>
            <a:r>
              <a:rPr lang="en-US" dirty="0"/>
              <a:t>ai;</a:t>
            </a:r>
            <a:r>
              <a:rPr lang="lv-LV" dirty="0"/>
              <a:t> </a:t>
            </a:r>
          </a:p>
          <a:p>
            <a:r>
              <a:rPr lang="en-US" dirty="0" err="1"/>
              <a:t>Sagatavot</a:t>
            </a:r>
            <a:r>
              <a:rPr lang="en-US" dirty="0"/>
              <a:t> VKP </a:t>
            </a:r>
            <a:r>
              <a:rPr lang="en-US" dirty="0" err="1"/>
              <a:t>priekšlikumus</a:t>
            </a:r>
            <a:r>
              <a:rPr lang="en-US" dirty="0"/>
              <a:t> vides </a:t>
            </a:r>
            <a:r>
              <a:rPr lang="en-US" dirty="0" err="1"/>
              <a:t>nozares</a:t>
            </a:r>
            <a:r>
              <a:rPr lang="en-US" dirty="0"/>
              <a:t> </a:t>
            </a:r>
            <a:r>
              <a:rPr lang="en-US" dirty="0" err="1"/>
              <a:t>nodokļu</a:t>
            </a:r>
            <a:r>
              <a:rPr lang="en-US" dirty="0"/>
              <a:t> </a:t>
            </a:r>
            <a:r>
              <a:rPr lang="en-US" dirty="0" err="1"/>
              <a:t>izmaiņām</a:t>
            </a:r>
            <a:r>
              <a:rPr lang="en-US" dirty="0"/>
              <a:t>;</a:t>
            </a:r>
          </a:p>
          <a:p>
            <a:r>
              <a:rPr lang="en-US" dirty="0" err="1"/>
              <a:t>Dalība</a:t>
            </a:r>
            <a:r>
              <a:rPr lang="en-US" dirty="0"/>
              <a:t> Vides </a:t>
            </a:r>
            <a:r>
              <a:rPr lang="en-US" dirty="0" err="1"/>
              <a:t>politikas</a:t>
            </a:r>
            <a:r>
              <a:rPr lang="en-US" dirty="0"/>
              <a:t> </a:t>
            </a:r>
            <a:r>
              <a:rPr lang="en-US" dirty="0" err="1"/>
              <a:t>pamatnostādņu</a:t>
            </a:r>
            <a:r>
              <a:rPr lang="en-US" dirty="0"/>
              <a:t> </a:t>
            </a:r>
            <a:r>
              <a:rPr lang="en-US" dirty="0" err="1"/>
              <a:t>sabiedriskajā</a:t>
            </a:r>
            <a:r>
              <a:rPr lang="en-US" dirty="0"/>
              <a:t> </a:t>
            </a:r>
            <a:r>
              <a:rPr lang="en-US" dirty="0" err="1"/>
              <a:t>apspriešanā</a:t>
            </a:r>
            <a:r>
              <a:rPr lang="en-US" dirty="0"/>
              <a:t>;</a:t>
            </a:r>
            <a:endParaRPr lang="lv-LV" dirty="0"/>
          </a:p>
          <a:p>
            <a:r>
              <a:rPr lang="en-US" dirty="0"/>
              <a:t>VKP </a:t>
            </a:r>
            <a:r>
              <a:rPr lang="en-US" dirty="0" err="1"/>
              <a:t>Tikšanās</a:t>
            </a:r>
            <a:r>
              <a:rPr lang="en-US" dirty="0"/>
              <a:t> </a:t>
            </a:r>
            <a:r>
              <a:rPr lang="en-US" dirty="0" err="1"/>
              <a:t>ar</a:t>
            </a:r>
            <a:r>
              <a:rPr lang="en-US" dirty="0"/>
              <a:t> VARAM </a:t>
            </a:r>
            <a:r>
              <a:rPr lang="en-US" dirty="0" err="1"/>
              <a:t>ministru</a:t>
            </a:r>
            <a:r>
              <a:rPr lang="en-US" dirty="0"/>
              <a:t>;</a:t>
            </a:r>
          </a:p>
          <a:p>
            <a:r>
              <a:rPr lang="en-US" dirty="0" err="1"/>
              <a:t>Organizēt</a:t>
            </a:r>
            <a:r>
              <a:rPr lang="en-US" dirty="0"/>
              <a:t> </a:t>
            </a:r>
            <a:r>
              <a:rPr lang="en-US" dirty="0" err="1"/>
              <a:t>pieņemšanu</a:t>
            </a:r>
            <a:r>
              <a:rPr lang="en-US" dirty="0"/>
              <a:t> </a:t>
            </a:r>
            <a:r>
              <a:rPr lang="en-US" dirty="0" err="1"/>
              <a:t>ar</a:t>
            </a:r>
            <a:r>
              <a:rPr lang="en-US" dirty="0"/>
              <a:t> </a:t>
            </a:r>
            <a:r>
              <a:rPr lang="en-US" dirty="0" err="1"/>
              <a:t>Latvijas</a:t>
            </a:r>
            <a:r>
              <a:rPr lang="en-US" dirty="0"/>
              <a:t> </a:t>
            </a:r>
            <a:r>
              <a:rPr lang="en-US" dirty="0" err="1"/>
              <a:t>Valsts</a:t>
            </a:r>
            <a:r>
              <a:rPr lang="en-US" dirty="0"/>
              <a:t> </a:t>
            </a:r>
            <a:r>
              <a:rPr lang="en-US" dirty="0" err="1"/>
              <a:t>Prezidentu</a:t>
            </a:r>
            <a:r>
              <a:rPr lang="en-US" dirty="0"/>
              <a:t>, </a:t>
            </a:r>
            <a:r>
              <a:rPr lang="en-US" dirty="0" err="1"/>
              <a:t>kā</a:t>
            </a:r>
            <a:r>
              <a:rPr lang="en-US" dirty="0"/>
              <a:t> </a:t>
            </a:r>
            <a:r>
              <a:rPr lang="en-US" dirty="0" err="1"/>
              <a:t>tas</a:t>
            </a:r>
            <a:r>
              <a:rPr lang="en-US" dirty="0"/>
              <a:t> </a:t>
            </a:r>
            <a:r>
              <a:rPr lang="en-US" dirty="0" err="1"/>
              <a:t>bijis</a:t>
            </a:r>
            <a:r>
              <a:rPr lang="en-US" dirty="0"/>
              <a:t> </a:t>
            </a:r>
            <a:r>
              <a:rPr lang="en-US" dirty="0" err="1"/>
              <a:t>iepriekš</a:t>
            </a:r>
            <a:r>
              <a:rPr lang="en-US" dirty="0"/>
              <a:t>;</a:t>
            </a:r>
          </a:p>
          <a:p>
            <a:r>
              <a:rPr lang="en-US" dirty="0"/>
              <a:t>…un </a:t>
            </a:r>
            <a:r>
              <a:rPr lang="en-US" dirty="0" err="1"/>
              <a:t>beidzot</a:t>
            </a:r>
            <a:r>
              <a:rPr lang="en-US" dirty="0"/>
              <a:t> </a:t>
            </a:r>
            <a:r>
              <a:rPr lang="en-US" dirty="0" err="1"/>
              <a:t>tikties</a:t>
            </a:r>
            <a:r>
              <a:rPr lang="en-US" dirty="0"/>
              <a:t> VKP </a:t>
            </a:r>
            <a:r>
              <a:rPr lang="en-US" dirty="0" err="1"/>
              <a:t>biedriem</a:t>
            </a:r>
            <a:r>
              <a:rPr lang="en-US" dirty="0"/>
              <a:t> </a:t>
            </a:r>
            <a:r>
              <a:rPr lang="en-US" dirty="0" err="1"/>
              <a:t>klātienes</a:t>
            </a:r>
            <a:r>
              <a:rPr lang="en-US" dirty="0"/>
              <a:t> </a:t>
            </a:r>
            <a:r>
              <a:rPr lang="en-US" dirty="0" err="1"/>
              <a:t>sanāksmēs</a:t>
            </a:r>
            <a:r>
              <a:rPr lang="en-US" dirty="0"/>
              <a:t>, </a:t>
            </a:r>
            <a:r>
              <a:rPr lang="en-US" dirty="0" err="1"/>
              <a:t>tiklīdz</a:t>
            </a:r>
            <a:r>
              <a:rPr lang="en-US" dirty="0"/>
              <a:t> </a:t>
            </a:r>
            <a:r>
              <a:rPr lang="en-US" dirty="0" err="1"/>
              <a:t>tas</a:t>
            </a:r>
            <a:r>
              <a:rPr lang="en-US" dirty="0"/>
              <a:t> </a:t>
            </a:r>
            <a:r>
              <a:rPr lang="en-US" dirty="0" err="1"/>
              <a:t>iespējams</a:t>
            </a:r>
            <a:r>
              <a:rPr lang="en-US" dirty="0"/>
              <a:t> :) !</a:t>
            </a:r>
            <a:endParaRPr lang="lv-LV" dirty="0"/>
          </a:p>
        </p:txBody>
      </p:sp>
      <p:sp>
        <p:nvSpPr>
          <p:cNvPr id="3" name="Title 2">
            <a:extLst>
              <a:ext uri="{FF2B5EF4-FFF2-40B4-BE49-F238E27FC236}">
                <a16:creationId xmlns:a16="http://schemas.microsoft.com/office/drawing/2014/main" id="{0F887F38-B053-49A5-B472-602E7D62BC3D}"/>
              </a:ext>
            </a:extLst>
          </p:cNvPr>
          <p:cNvSpPr>
            <a:spLocks noGrp="1"/>
          </p:cNvSpPr>
          <p:nvPr>
            <p:ph type="title"/>
          </p:nvPr>
        </p:nvSpPr>
        <p:spPr/>
        <p:txBody>
          <a:bodyPr/>
          <a:lstStyle/>
          <a:p>
            <a:pPr algn="ctr"/>
            <a:r>
              <a:rPr lang="en-US" dirty="0" err="1"/>
              <a:t>Turpmākie</a:t>
            </a:r>
            <a:r>
              <a:rPr lang="en-US" dirty="0"/>
              <a:t> </a:t>
            </a:r>
            <a:r>
              <a:rPr lang="en-US" dirty="0" err="1"/>
              <a:t>darbi</a:t>
            </a:r>
            <a:r>
              <a:rPr lang="en-US" dirty="0"/>
              <a:t> 2021</a:t>
            </a:r>
            <a:endParaRPr lang="lv-LV" dirty="0"/>
          </a:p>
        </p:txBody>
      </p:sp>
    </p:spTree>
    <p:extLst>
      <p:ext uri="{BB962C8B-B14F-4D97-AF65-F5344CB8AC3E}">
        <p14:creationId xmlns:p14="http://schemas.microsoft.com/office/powerpoint/2010/main" val="242327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8840"/>
            <a:ext cx="8712968" cy="3744416"/>
          </a:xfrm>
        </p:spPr>
        <p:txBody>
          <a:bodyPr>
            <a:normAutofit/>
          </a:bodyPr>
          <a:lstStyle/>
          <a:p>
            <a:pPr lvl="0"/>
            <a:r>
              <a:rPr lang="lv-LV" sz="2800" dirty="0">
                <a:solidFill>
                  <a:srgbClr val="003300"/>
                </a:solidFill>
                <a:latin typeface="Arial" panose="020B0604020202020204" pitchFamily="34" charset="0"/>
                <a:cs typeface="Arial" panose="020B0604020202020204" pitchFamily="34" charset="0"/>
              </a:rPr>
              <a:t>Uzturēt VKP kā </a:t>
            </a:r>
            <a:r>
              <a:rPr lang="lv-LV" sz="2800" b="1" dirty="0">
                <a:solidFill>
                  <a:srgbClr val="003300"/>
                </a:solidFill>
                <a:latin typeface="Arial" panose="020B0604020202020204" pitchFamily="34" charset="0"/>
                <a:cs typeface="Arial" panose="020B0604020202020204" pitchFamily="34" charset="0"/>
              </a:rPr>
              <a:t>demokrātisku platformu</a:t>
            </a:r>
            <a:r>
              <a:rPr lang="lv-LV" sz="2800" dirty="0">
                <a:solidFill>
                  <a:srgbClr val="003300"/>
                </a:solidFill>
                <a:latin typeface="Arial" panose="020B0604020202020204" pitchFamily="34" charset="0"/>
                <a:cs typeface="Arial" panose="020B0604020202020204" pitchFamily="34" charset="0"/>
              </a:rPr>
              <a:t>, kur </a:t>
            </a:r>
            <a:r>
              <a:rPr lang="en-US" sz="2800" dirty="0" err="1">
                <a:solidFill>
                  <a:srgbClr val="003300"/>
                </a:solidFill>
                <a:latin typeface="Arial" panose="020B0604020202020204" pitchFamily="34" charset="0"/>
                <a:cs typeface="Arial" panose="020B0604020202020204" pitchFamily="34" charset="0"/>
              </a:rPr>
              <a:t>balstoties</a:t>
            </a:r>
            <a:r>
              <a:rPr lang="en-US" sz="2800" dirty="0">
                <a:solidFill>
                  <a:srgbClr val="003300"/>
                </a:solidFill>
                <a:latin typeface="Arial" panose="020B0604020202020204" pitchFamily="34" charset="0"/>
                <a:cs typeface="Arial" panose="020B0604020202020204" pitchFamily="34" charset="0"/>
              </a:rPr>
              <a:t> </a:t>
            </a:r>
            <a:r>
              <a:rPr lang="en-US" sz="2800" dirty="0" err="1">
                <a:solidFill>
                  <a:srgbClr val="003300"/>
                </a:solidFill>
                <a:latin typeface="Arial" panose="020B0604020202020204" pitchFamily="34" charset="0"/>
                <a:cs typeface="Arial" panose="020B0604020202020204" pitchFamily="34" charset="0"/>
              </a:rPr>
              <a:t>uz</a:t>
            </a:r>
            <a:r>
              <a:rPr lang="en-US" sz="2800" dirty="0">
                <a:solidFill>
                  <a:srgbClr val="003300"/>
                </a:solidFill>
                <a:latin typeface="Arial" panose="020B0604020202020204" pitchFamily="34" charset="0"/>
                <a:cs typeface="Arial" panose="020B0604020202020204" pitchFamily="34" charset="0"/>
              </a:rPr>
              <a:t> vides NVO </a:t>
            </a:r>
            <a:r>
              <a:rPr lang="en-US" sz="2800" dirty="0" err="1">
                <a:solidFill>
                  <a:srgbClr val="003300"/>
                </a:solidFill>
                <a:latin typeface="Arial" panose="020B0604020202020204" pitchFamily="34" charset="0"/>
                <a:cs typeface="Arial" panose="020B0604020202020204" pitchFamily="34" charset="0"/>
              </a:rPr>
              <a:t>profesionālu</a:t>
            </a:r>
            <a:r>
              <a:rPr lang="en-US" sz="2800" dirty="0">
                <a:solidFill>
                  <a:srgbClr val="003300"/>
                </a:solidFill>
                <a:latin typeface="Arial" panose="020B0604020202020204" pitchFamily="34" charset="0"/>
                <a:cs typeface="Arial" panose="020B0604020202020204" pitchFamily="34" charset="0"/>
              </a:rPr>
              <a:t> </a:t>
            </a:r>
            <a:r>
              <a:rPr lang="en-US" sz="2800" dirty="0" err="1">
                <a:solidFill>
                  <a:srgbClr val="003300"/>
                </a:solidFill>
                <a:latin typeface="Arial" panose="020B0604020202020204" pitchFamily="34" charset="0"/>
                <a:cs typeface="Arial" panose="020B0604020202020204" pitchFamily="34" charset="0"/>
              </a:rPr>
              <a:t>praksi</a:t>
            </a:r>
            <a:r>
              <a:rPr lang="en-US" sz="2800" dirty="0">
                <a:solidFill>
                  <a:srgbClr val="003300"/>
                </a:solidFill>
                <a:latin typeface="Arial" panose="020B0604020202020204" pitchFamily="34" charset="0"/>
                <a:cs typeface="Arial" panose="020B0604020202020204" pitchFamily="34" charset="0"/>
              </a:rPr>
              <a:t> un </a:t>
            </a:r>
            <a:r>
              <a:rPr lang="en-US" sz="2800" dirty="0" err="1">
                <a:solidFill>
                  <a:srgbClr val="003300"/>
                </a:solidFill>
                <a:latin typeface="Arial" panose="020B0604020202020204" pitchFamily="34" charset="0"/>
                <a:cs typeface="Arial" panose="020B0604020202020204" pitchFamily="34" charset="0"/>
              </a:rPr>
              <a:t>Latvijas</a:t>
            </a:r>
            <a:r>
              <a:rPr lang="en-US" sz="2800" dirty="0">
                <a:solidFill>
                  <a:srgbClr val="003300"/>
                </a:solidFill>
                <a:latin typeface="Arial" panose="020B0604020202020204" pitchFamily="34" charset="0"/>
                <a:cs typeface="Arial" panose="020B0604020202020204" pitchFamily="34" charset="0"/>
              </a:rPr>
              <a:t> </a:t>
            </a:r>
            <a:r>
              <a:rPr lang="en-US" sz="2800" dirty="0" err="1">
                <a:solidFill>
                  <a:srgbClr val="003300"/>
                </a:solidFill>
                <a:latin typeface="Arial" panose="020B0604020202020204" pitchFamily="34" charset="0"/>
                <a:cs typeface="Arial" panose="020B0604020202020204" pitchFamily="34" charset="0"/>
              </a:rPr>
              <a:t>dabas</a:t>
            </a:r>
            <a:r>
              <a:rPr lang="en-US" sz="2800" dirty="0">
                <a:solidFill>
                  <a:srgbClr val="003300"/>
                </a:solidFill>
                <a:latin typeface="Arial" panose="020B0604020202020204" pitchFamily="34" charset="0"/>
                <a:cs typeface="Arial" panose="020B0604020202020204" pitchFamily="34" charset="0"/>
              </a:rPr>
              <a:t> </a:t>
            </a:r>
            <a:r>
              <a:rPr lang="en-US" sz="2800" dirty="0" err="1">
                <a:solidFill>
                  <a:srgbClr val="003300"/>
                </a:solidFill>
                <a:latin typeface="Arial" panose="020B0604020202020204" pitchFamily="34" charset="0"/>
                <a:cs typeface="Arial" panose="020B0604020202020204" pitchFamily="34" charset="0"/>
              </a:rPr>
              <a:t>kapitāla</a:t>
            </a:r>
            <a:r>
              <a:rPr lang="en-US" sz="2800" dirty="0">
                <a:solidFill>
                  <a:srgbClr val="003300"/>
                </a:solidFill>
                <a:latin typeface="Arial" panose="020B0604020202020204" pitchFamily="34" charset="0"/>
                <a:cs typeface="Arial" panose="020B0604020202020204" pitchFamily="34" charset="0"/>
              </a:rPr>
              <a:t> </a:t>
            </a:r>
            <a:r>
              <a:rPr lang="en-US" sz="2800" dirty="0" err="1">
                <a:solidFill>
                  <a:srgbClr val="003300"/>
                </a:solidFill>
                <a:latin typeface="Arial" panose="020B0604020202020204" pitchFamily="34" charset="0"/>
                <a:cs typeface="Arial" panose="020B0604020202020204" pitchFamily="34" charset="0"/>
              </a:rPr>
              <a:t>vērtībām</a:t>
            </a:r>
            <a:r>
              <a:rPr lang="en-US" sz="2800" dirty="0">
                <a:solidFill>
                  <a:srgbClr val="003300"/>
                </a:solidFill>
                <a:latin typeface="Arial" panose="020B0604020202020204" pitchFamily="34" charset="0"/>
                <a:cs typeface="Arial" panose="020B0604020202020204" pitchFamily="34" charset="0"/>
              </a:rPr>
              <a:t>, </a:t>
            </a:r>
            <a:r>
              <a:rPr lang="lv-LV" sz="2800" dirty="0">
                <a:solidFill>
                  <a:srgbClr val="003300"/>
                </a:solidFill>
                <a:latin typeface="Arial" panose="020B0604020202020204" pitchFamily="34" charset="0"/>
                <a:cs typeface="Arial" panose="020B0604020202020204" pitchFamily="34" charset="0"/>
              </a:rPr>
              <a:t>brīvprātīgi tiek konsolidētas gan vides nozares, gan arī saistīto nozaru organizāciju </a:t>
            </a:r>
            <a:r>
              <a:rPr lang="lv-LV" sz="2800" u="sng" dirty="0">
                <a:solidFill>
                  <a:srgbClr val="003300"/>
                </a:solidFill>
                <a:latin typeface="Arial" panose="020B0604020202020204" pitchFamily="34" charset="0"/>
                <a:cs typeface="Arial" panose="020B0604020202020204" pitchFamily="34" charset="0"/>
              </a:rPr>
              <a:t>pozitīvas iniciatīvas, lai pilnveidotu vides politiku</a:t>
            </a:r>
            <a:r>
              <a:rPr lang="lv-LV" sz="2800" dirty="0">
                <a:solidFill>
                  <a:srgbClr val="003300"/>
                </a:solidFill>
                <a:latin typeface="Arial" panose="020B0604020202020204" pitchFamily="34" charset="0"/>
                <a:cs typeface="Arial" panose="020B0604020202020204" pitchFamily="34" charset="0"/>
              </a:rPr>
              <a:t>, normatīvos dokumentus un/vai panāktu</a:t>
            </a:r>
            <a:r>
              <a:rPr lang="en-US" sz="2800" dirty="0">
                <a:solidFill>
                  <a:srgbClr val="003300"/>
                </a:solidFill>
                <a:latin typeface="Arial" panose="020B0604020202020204" pitchFamily="34" charset="0"/>
                <a:cs typeface="Arial" panose="020B0604020202020204" pitchFamily="34" charset="0"/>
              </a:rPr>
              <a:t> </a:t>
            </a:r>
            <a:r>
              <a:rPr lang="en-US" sz="2800" u="sng" dirty="0" err="1">
                <a:solidFill>
                  <a:srgbClr val="003300"/>
                </a:solidFill>
                <a:latin typeface="Arial" panose="020B0604020202020204" pitchFamily="34" charset="0"/>
                <a:cs typeface="Arial" panose="020B0604020202020204" pitchFamily="34" charset="0"/>
              </a:rPr>
              <a:t>neatliekamus</a:t>
            </a:r>
            <a:r>
              <a:rPr lang="en-US" sz="2800" dirty="0">
                <a:solidFill>
                  <a:srgbClr val="003300"/>
                </a:solidFill>
                <a:latin typeface="Arial" panose="020B0604020202020204" pitchFamily="34" charset="0"/>
                <a:cs typeface="Arial" panose="020B0604020202020204" pitchFamily="34" charset="0"/>
              </a:rPr>
              <a:t> </a:t>
            </a:r>
            <a:r>
              <a:rPr lang="lv-LV" sz="2800" dirty="0">
                <a:solidFill>
                  <a:srgbClr val="003300"/>
                </a:solidFill>
                <a:latin typeface="Arial" panose="020B0604020202020204" pitchFamily="34" charset="0"/>
                <a:cs typeface="Arial" panose="020B0604020202020204" pitchFamily="34" charset="0"/>
              </a:rPr>
              <a:t>vidi </a:t>
            </a:r>
            <a:r>
              <a:rPr lang="lv-LV" sz="2800" dirty="0" err="1">
                <a:solidFill>
                  <a:srgbClr val="003300"/>
                </a:solidFill>
                <a:latin typeface="Arial" panose="020B0604020202020204" pitchFamily="34" charset="0"/>
                <a:cs typeface="Arial" panose="020B0604020202020204" pitchFamily="34" charset="0"/>
              </a:rPr>
              <a:t>saudz</a:t>
            </a:r>
            <a:r>
              <a:rPr lang="en-US" sz="2800" dirty="0" err="1">
                <a:solidFill>
                  <a:srgbClr val="003300"/>
                </a:solidFill>
                <a:latin typeface="Arial" panose="020B0604020202020204" pitchFamily="34" charset="0"/>
                <a:cs typeface="Arial" panose="020B0604020202020204" pitchFamily="34" charset="0"/>
              </a:rPr>
              <a:t>ējošus</a:t>
            </a:r>
            <a:r>
              <a:rPr lang="lv-LV" sz="2800" dirty="0">
                <a:solidFill>
                  <a:srgbClr val="003300"/>
                </a:solidFill>
                <a:latin typeface="Arial" panose="020B0604020202020204" pitchFamily="34" charset="0"/>
                <a:cs typeface="Arial" panose="020B0604020202020204" pitchFamily="34" charset="0"/>
              </a:rPr>
              <a:t> </a:t>
            </a:r>
            <a:r>
              <a:rPr lang="lv-LV" sz="2800" u="sng" dirty="0">
                <a:solidFill>
                  <a:srgbClr val="003300"/>
                </a:solidFill>
                <a:latin typeface="Arial" panose="020B0604020202020204" pitchFamily="34" charset="0"/>
                <a:cs typeface="Arial" panose="020B0604020202020204" pitchFamily="34" charset="0"/>
              </a:rPr>
              <a:t>risinājumus</a:t>
            </a:r>
            <a:r>
              <a:rPr lang="en-US" sz="2800" u="sng" dirty="0">
                <a:solidFill>
                  <a:srgbClr val="003300"/>
                </a:solidFill>
                <a:latin typeface="Arial" panose="020B0604020202020204" pitchFamily="34" charset="0"/>
                <a:cs typeface="Arial" panose="020B0604020202020204" pitchFamily="34" charset="0"/>
              </a:rPr>
              <a:t> </a:t>
            </a:r>
            <a:r>
              <a:rPr lang="en-US" sz="2800" u="sng" dirty="0" err="1">
                <a:solidFill>
                  <a:srgbClr val="003300"/>
                </a:solidFill>
                <a:latin typeface="Arial" panose="020B0604020202020204" pitchFamily="34" charset="0"/>
                <a:cs typeface="Arial" panose="020B0604020202020204" pitchFamily="34" charset="0"/>
              </a:rPr>
              <a:t>praksē</a:t>
            </a:r>
            <a:r>
              <a:rPr lang="en-US" sz="2800" u="sng" dirty="0">
                <a:solidFill>
                  <a:srgbClr val="003300"/>
                </a:solidFill>
                <a:latin typeface="Arial" panose="020B0604020202020204" pitchFamily="34" charset="0"/>
                <a:cs typeface="Arial" panose="020B0604020202020204" pitchFamily="34" charset="0"/>
              </a:rPr>
              <a:t>.</a:t>
            </a:r>
          </a:p>
          <a:p>
            <a:pPr marL="109728" lvl="0" indent="0" algn="just">
              <a:buNone/>
            </a:pPr>
            <a:endParaRPr lang="lv-LV" dirty="0">
              <a:solidFill>
                <a:srgbClr val="00B050"/>
              </a:solidFill>
            </a:endParaRPr>
          </a:p>
          <a:p>
            <a:endParaRPr lang="en-GB" dirty="0"/>
          </a:p>
        </p:txBody>
      </p:sp>
      <p:sp>
        <p:nvSpPr>
          <p:cNvPr id="2" name="Title 1"/>
          <p:cNvSpPr>
            <a:spLocks noGrp="1"/>
          </p:cNvSpPr>
          <p:nvPr>
            <p:ph type="title"/>
          </p:nvPr>
        </p:nvSpPr>
        <p:spPr/>
        <p:txBody>
          <a:bodyPr/>
          <a:lstStyle/>
          <a:p>
            <a:pPr algn="ctr"/>
            <a:r>
              <a:rPr lang="lv-LV" dirty="0"/>
              <a:t>VKP </a:t>
            </a:r>
            <a:r>
              <a:rPr lang="en-US" dirty="0"/>
              <a:t> </a:t>
            </a:r>
            <a:r>
              <a:rPr lang="en-US" dirty="0" err="1"/>
              <a:t>vērtības</a:t>
            </a:r>
            <a:r>
              <a:rPr lang="en-US" dirty="0"/>
              <a:t> </a:t>
            </a:r>
            <a:r>
              <a:rPr lang="lv-LV" dirty="0"/>
              <a:t>20</a:t>
            </a:r>
            <a:r>
              <a:rPr lang="en-US" dirty="0"/>
              <a:t>21</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0" y="188913"/>
            <a:ext cx="4932040" cy="3600976"/>
          </a:xfrm>
          <a:prstGeom prst="rect">
            <a:avLst/>
          </a:prstGeom>
          <a:noFill/>
          <a:ln w="9525">
            <a:noFill/>
            <a:miter lim="800000"/>
            <a:headEnd/>
            <a:tailEnd/>
          </a:ln>
        </p:spPr>
        <p:txBody>
          <a:bodyPr wrap="square" lIns="91430" tIns="45715" rIns="91430" bIns="45715">
            <a:spAutoFit/>
          </a:bodyPr>
          <a:lstStyle/>
          <a:p>
            <a:pPr marL="455613" indent="-455613" eaLnBrk="0" hangingPunct="0">
              <a:spcBef>
                <a:spcPct val="50000"/>
              </a:spcBef>
            </a:pPr>
            <a:endParaRPr lang="lv-LV" sz="1400" b="1" dirty="0">
              <a:solidFill>
                <a:srgbClr val="FFFF00"/>
              </a:solidFill>
              <a:latin typeface="Verdana" pitchFamily="34" charset="0"/>
            </a:endParaRPr>
          </a:p>
          <a:p>
            <a:pPr marL="455613" indent="-455613" algn="ctr" eaLnBrk="0" hangingPunct="0">
              <a:spcBef>
                <a:spcPct val="50000"/>
              </a:spcBef>
            </a:pPr>
            <a:r>
              <a:rPr lang="en-US" sz="2800" b="1" dirty="0" err="1">
                <a:solidFill>
                  <a:srgbClr val="00B050"/>
                </a:solidFill>
                <a:latin typeface="Verdana" pitchFamily="34" charset="0"/>
              </a:rPr>
              <a:t>Paldies</a:t>
            </a:r>
            <a:r>
              <a:rPr lang="en-US" sz="2800" b="1" dirty="0">
                <a:solidFill>
                  <a:srgbClr val="00B050"/>
                </a:solidFill>
                <a:latin typeface="Verdana" pitchFamily="34" charset="0"/>
              </a:rPr>
              <a:t>, un </a:t>
            </a:r>
            <a:r>
              <a:rPr lang="en-US" sz="2800" b="1" dirty="0" err="1">
                <a:solidFill>
                  <a:srgbClr val="00B050"/>
                </a:solidFill>
                <a:latin typeface="Verdana" pitchFamily="34" charset="0"/>
              </a:rPr>
              <a:t>veiksmīgu</a:t>
            </a:r>
            <a:r>
              <a:rPr lang="en-US" sz="2800" b="1" dirty="0">
                <a:solidFill>
                  <a:srgbClr val="00B050"/>
                </a:solidFill>
                <a:latin typeface="Verdana" pitchFamily="34" charset="0"/>
              </a:rPr>
              <a:t> </a:t>
            </a:r>
            <a:r>
              <a:rPr lang="lv-LV" sz="2800" b="1" dirty="0">
                <a:solidFill>
                  <a:srgbClr val="00B050"/>
                </a:solidFill>
                <a:latin typeface="Verdana" pitchFamily="34" charset="0"/>
              </a:rPr>
              <a:t>sadarbību!</a:t>
            </a:r>
            <a:r>
              <a:rPr lang="lv-LV" sz="2800" dirty="0">
                <a:solidFill>
                  <a:srgbClr val="00B050"/>
                </a:solidFill>
                <a:latin typeface="Arial Black" pitchFamily="34" charset="0"/>
              </a:rPr>
              <a:t> </a:t>
            </a:r>
          </a:p>
          <a:p>
            <a:pPr marL="455613" indent="-455613" eaLnBrk="0" hangingPunct="0">
              <a:spcBef>
                <a:spcPct val="50000"/>
              </a:spcBef>
            </a:pPr>
            <a:endParaRPr lang="lv-LV" sz="2800" dirty="0">
              <a:solidFill>
                <a:srgbClr val="FFFF00"/>
              </a:solidFill>
              <a:latin typeface="Arial Black" pitchFamily="34" charset="0"/>
            </a:endParaRPr>
          </a:p>
          <a:p>
            <a:pPr marL="455613" indent="-455613" algn="ctr" eaLnBrk="0" hangingPunct="0">
              <a:spcBef>
                <a:spcPct val="50000"/>
              </a:spcBef>
            </a:pPr>
            <a:r>
              <a:rPr lang="lv-LV" sz="2000" dirty="0">
                <a:latin typeface="Arial Black" pitchFamily="34" charset="0"/>
              </a:rPr>
              <a:t>Juris Jātnieks</a:t>
            </a:r>
          </a:p>
          <a:p>
            <a:pPr marL="455613" indent="-455613" algn="ctr" eaLnBrk="0" hangingPunct="0">
              <a:spcBef>
                <a:spcPct val="50000"/>
              </a:spcBef>
            </a:pPr>
            <a:r>
              <a:rPr lang="lv-LV" sz="2000" i="1" dirty="0">
                <a:solidFill>
                  <a:srgbClr val="FFFF00"/>
                </a:solidFill>
                <a:latin typeface="Verdana" pitchFamily="34" charset="0"/>
                <a:hlinkClick r:id="rId4"/>
              </a:rPr>
              <a:t>Juris@teici.lv</a:t>
            </a:r>
            <a:endParaRPr lang="lv-LV" sz="2000" i="1" dirty="0">
              <a:solidFill>
                <a:srgbClr val="FFFF00"/>
              </a:solidFill>
              <a:latin typeface="Verdana" pitchFamily="34" charset="0"/>
            </a:endParaRPr>
          </a:p>
          <a:p>
            <a:pPr marL="455613" indent="-455613" eaLnBrk="0" hangingPunct="0">
              <a:spcBef>
                <a:spcPct val="50000"/>
              </a:spcBef>
            </a:pPr>
            <a:endParaRPr lang="lv-LV" sz="2800" b="1" dirty="0">
              <a:solidFill>
                <a:srgbClr val="FFFF00"/>
              </a:solidFill>
              <a:latin typeface="Verdana" pitchFamily="34" charset="0"/>
            </a:endParaRPr>
          </a:p>
        </p:txBody>
      </p:sp>
      <p:pic>
        <p:nvPicPr>
          <p:cNvPr id="69635" name="Picture 3" descr="Espurvaa"/>
          <p:cNvPicPr>
            <a:picLocks noChangeAspect="1" noChangeArrowheads="1"/>
          </p:cNvPicPr>
          <p:nvPr/>
        </p:nvPicPr>
        <p:blipFill>
          <a:blip r:embed="rId5" cstate="print"/>
          <a:srcRect/>
          <a:stretch>
            <a:fillRect/>
          </a:stretch>
        </p:blipFill>
        <p:spPr bwMode="auto">
          <a:xfrm>
            <a:off x="5364088" y="4293096"/>
            <a:ext cx="3210548" cy="2134446"/>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8530"/>
                                        </p:tgtEl>
                                        <p:attrNameLst>
                                          <p:attrName>style.visibility</p:attrName>
                                        </p:attrNameLst>
                                      </p:cBhvr>
                                      <p:to>
                                        <p:strVal val="visible"/>
                                      </p:to>
                                    </p:set>
                                    <p:anim calcmode="lin" valueType="num">
                                      <p:cBhvr additive="base">
                                        <p:cTn id="7" dur="5000" fill="hold"/>
                                        <p:tgtEl>
                                          <p:spTgt spid="278530"/>
                                        </p:tgtEl>
                                        <p:attrNameLst>
                                          <p:attrName>ppt_x</p:attrName>
                                        </p:attrNameLst>
                                      </p:cBhvr>
                                      <p:tavLst>
                                        <p:tav tm="0">
                                          <p:val>
                                            <p:strVal val="#ppt_x"/>
                                          </p:val>
                                        </p:tav>
                                        <p:tav tm="100000">
                                          <p:val>
                                            <p:strVal val="#ppt_x"/>
                                          </p:val>
                                        </p:tav>
                                      </p:tavLst>
                                    </p:anim>
                                    <p:anim calcmode="lin" valueType="num">
                                      <p:cBhvr additive="base">
                                        <p:cTn id="8" dur="5000" fill="hold"/>
                                        <p:tgtEl>
                                          <p:spTgt spid="2785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grpId="1" nodeType="clickEffect">
                                  <p:stCondLst>
                                    <p:cond delay="0"/>
                                  </p:stCondLst>
                                  <p:childTnLst>
                                    <p:anim calcmode="lin" valueType="num">
                                      <p:cBhvr additive="base">
                                        <p:cTn id="12" dur="5000"/>
                                        <p:tgtEl>
                                          <p:spTgt spid="278530"/>
                                        </p:tgtEl>
                                        <p:attrNameLst>
                                          <p:attrName>ppt_x</p:attrName>
                                        </p:attrNameLst>
                                      </p:cBhvr>
                                      <p:tavLst>
                                        <p:tav tm="0">
                                          <p:val>
                                            <p:strVal val="ppt_x"/>
                                          </p:val>
                                        </p:tav>
                                        <p:tav tm="100000">
                                          <p:val>
                                            <p:strVal val="ppt_x"/>
                                          </p:val>
                                        </p:tav>
                                      </p:tavLst>
                                    </p:anim>
                                    <p:anim calcmode="lin" valueType="num">
                                      <p:cBhvr additive="base">
                                        <p:cTn id="13" dur="5000"/>
                                        <p:tgtEl>
                                          <p:spTgt spid="278530"/>
                                        </p:tgtEl>
                                        <p:attrNameLst>
                                          <p:attrName>ppt_y</p:attrName>
                                        </p:attrNameLst>
                                      </p:cBhvr>
                                      <p:tavLst>
                                        <p:tav tm="0">
                                          <p:val>
                                            <p:strVal val="ppt_y"/>
                                          </p:val>
                                        </p:tav>
                                        <p:tav tm="100000">
                                          <p:val>
                                            <p:strVal val="0-ppt_h/2"/>
                                          </p:val>
                                        </p:tav>
                                      </p:tavLst>
                                    </p:anim>
                                    <p:set>
                                      <p:cBhvr>
                                        <p:cTn id="14" dur="1" fill="hold">
                                          <p:stCondLst>
                                            <p:cond delay="4999"/>
                                          </p:stCondLst>
                                        </p:cTn>
                                        <p:tgtEl>
                                          <p:spTgt spid="2785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p:bldP spid="27853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2120" y="1268760"/>
            <a:ext cx="3034679" cy="4896544"/>
          </a:xfrm>
        </p:spPr>
        <p:txBody>
          <a:bodyPr>
            <a:normAutofit fontScale="85000" lnSpcReduction="10000"/>
          </a:bodyPr>
          <a:lstStyle/>
          <a:p>
            <a:r>
              <a:rPr lang="lv-LV" sz="2000" dirty="0"/>
              <a:t>Latvijas Republikas Ministru Kabineta 2007.gada 27.marta noteikumi Nr.209 </a:t>
            </a:r>
            <a:r>
              <a:rPr lang="lv-LV" sz="2000" i="1" dirty="0"/>
              <a:t>“Vides konsultatīvās padomes nolikums”.</a:t>
            </a:r>
            <a:endParaRPr lang="en-US" sz="2000" i="1" dirty="0"/>
          </a:p>
          <a:p>
            <a:endParaRPr lang="lv-LV" sz="2000" i="1" dirty="0"/>
          </a:p>
          <a:p>
            <a:r>
              <a:rPr lang="lv-LV" sz="2000" dirty="0"/>
              <a:t>VKP sastāvā </a:t>
            </a:r>
            <a:r>
              <a:rPr lang="lv-LV" sz="2000" dirty="0">
                <a:solidFill>
                  <a:srgbClr val="C00000"/>
                </a:solidFill>
              </a:rPr>
              <a:t>tiek ievēlētas </a:t>
            </a:r>
            <a:r>
              <a:rPr lang="lv-LV" sz="2000" dirty="0"/>
              <a:t>ne vairāk kā 20</a:t>
            </a:r>
            <a:r>
              <a:rPr lang="en-US" sz="2000" dirty="0"/>
              <a:t> </a:t>
            </a:r>
            <a:r>
              <a:rPr lang="lv-LV" sz="2000" dirty="0"/>
              <a:t>nevalstiskas </a:t>
            </a:r>
            <a:r>
              <a:rPr lang="lv-LV" sz="2000" b="1" dirty="0">
                <a:solidFill>
                  <a:srgbClr val="00B050"/>
                </a:solidFill>
              </a:rPr>
              <a:t>vides</a:t>
            </a:r>
            <a:r>
              <a:rPr lang="lv-LV" sz="2000" dirty="0"/>
              <a:t> </a:t>
            </a:r>
            <a:r>
              <a:rPr lang="en-US" sz="2000" dirty="0" err="1"/>
              <a:t>nozares</a:t>
            </a:r>
            <a:r>
              <a:rPr lang="en-US" sz="2000" dirty="0"/>
              <a:t> </a:t>
            </a:r>
            <a:r>
              <a:rPr lang="lv-LV" sz="2000" dirty="0"/>
              <a:t>organizācijas</a:t>
            </a:r>
            <a:r>
              <a:rPr lang="en-US" sz="2000" dirty="0"/>
              <a:t> </a:t>
            </a:r>
            <a:r>
              <a:rPr lang="en-US" sz="2000" dirty="0" err="1"/>
              <a:t>uz</a:t>
            </a:r>
            <a:r>
              <a:rPr lang="en-US" sz="2000" dirty="0"/>
              <a:t> </a:t>
            </a:r>
            <a:r>
              <a:rPr lang="en-US" sz="2000" dirty="0" err="1"/>
              <a:t>vienu</a:t>
            </a:r>
            <a:r>
              <a:rPr lang="en-US" sz="2000" dirty="0"/>
              <a:t> </a:t>
            </a:r>
            <a:r>
              <a:rPr lang="en-US" sz="2000" dirty="0" err="1"/>
              <a:t>gadu</a:t>
            </a:r>
            <a:r>
              <a:rPr lang="en-US" sz="2000" dirty="0"/>
              <a:t>. </a:t>
            </a:r>
          </a:p>
          <a:p>
            <a:endParaRPr lang="en-US" sz="2000" dirty="0"/>
          </a:p>
          <a:p>
            <a:r>
              <a:rPr lang="en-US" sz="2000" dirty="0"/>
              <a:t>VKP </a:t>
            </a:r>
            <a:r>
              <a:rPr lang="en-US" sz="2000" dirty="0" err="1"/>
              <a:t>biedri</a:t>
            </a:r>
            <a:r>
              <a:rPr lang="en-US" sz="2000" dirty="0"/>
              <a:t> un </a:t>
            </a:r>
            <a:r>
              <a:rPr lang="en-US" sz="2000" dirty="0" err="1"/>
              <a:t>vadība</a:t>
            </a:r>
            <a:r>
              <a:rPr lang="en-US" sz="2000" dirty="0"/>
              <a:t> </a:t>
            </a:r>
            <a:r>
              <a:rPr lang="en-US" sz="2000" dirty="0" err="1"/>
              <a:t>strādā</a:t>
            </a:r>
            <a:r>
              <a:rPr lang="en-US" sz="2000" dirty="0"/>
              <a:t> </a:t>
            </a:r>
            <a:r>
              <a:rPr lang="en-US" sz="2000" dirty="0" err="1"/>
              <a:t>brīvprātīgi</a:t>
            </a:r>
            <a:r>
              <a:rPr lang="en-US" sz="2000" dirty="0"/>
              <a:t> - </a:t>
            </a:r>
            <a:r>
              <a:rPr lang="en-US" sz="2000" dirty="0" err="1"/>
              <a:t>komunicē</a:t>
            </a:r>
            <a:r>
              <a:rPr lang="en-US" sz="2000" dirty="0"/>
              <a:t> </a:t>
            </a:r>
            <a:r>
              <a:rPr lang="en-US" sz="2000" dirty="0" err="1"/>
              <a:t>profesionālu</a:t>
            </a:r>
            <a:r>
              <a:rPr lang="en-US" sz="2000" dirty="0"/>
              <a:t>, </a:t>
            </a:r>
            <a:r>
              <a:rPr lang="en-US" sz="2000" dirty="0" err="1"/>
              <a:t>sabiedrības</a:t>
            </a:r>
            <a:r>
              <a:rPr lang="en-US" sz="2000" dirty="0"/>
              <a:t> </a:t>
            </a:r>
            <a:r>
              <a:rPr lang="en-US" sz="2000" dirty="0" err="1"/>
              <a:t>interesēs</a:t>
            </a:r>
            <a:r>
              <a:rPr lang="en-US" sz="2000" dirty="0"/>
              <a:t> </a:t>
            </a:r>
            <a:r>
              <a:rPr lang="en-US" sz="2000" dirty="0" err="1"/>
              <a:t>balstītu</a:t>
            </a:r>
            <a:r>
              <a:rPr lang="en-US" sz="2000" dirty="0"/>
              <a:t> </a:t>
            </a:r>
            <a:r>
              <a:rPr lang="en-US" sz="2000" dirty="0" err="1"/>
              <a:t>viedokli</a:t>
            </a:r>
            <a:r>
              <a:rPr lang="en-US" sz="2000" dirty="0"/>
              <a:t>.</a:t>
            </a:r>
            <a:endParaRPr lang="lv-LV" sz="2000" dirty="0"/>
          </a:p>
          <a:p>
            <a:endParaRPr lang="en-GB" dirty="0"/>
          </a:p>
        </p:txBody>
      </p:sp>
      <p:sp>
        <p:nvSpPr>
          <p:cNvPr id="2" name="Title 1"/>
          <p:cNvSpPr>
            <a:spLocks noGrp="1"/>
          </p:cNvSpPr>
          <p:nvPr>
            <p:ph type="title"/>
          </p:nvPr>
        </p:nvSpPr>
        <p:spPr>
          <a:xfrm>
            <a:off x="457200" y="279209"/>
            <a:ext cx="8229600" cy="1143000"/>
          </a:xfrm>
        </p:spPr>
        <p:txBody>
          <a:bodyPr>
            <a:normAutofit/>
          </a:bodyPr>
          <a:lstStyle/>
          <a:p>
            <a:pPr algn="ctr"/>
            <a:r>
              <a:rPr lang="lv-LV" sz="2800" dirty="0">
                <a:solidFill>
                  <a:srgbClr val="00B050"/>
                </a:solidFill>
              </a:rPr>
              <a:t>V</a:t>
            </a:r>
            <a:r>
              <a:rPr lang="en-US" sz="2800" dirty="0"/>
              <a:t>ides </a:t>
            </a:r>
            <a:r>
              <a:rPr lang="en-US" sz="2800" dirty="0" err="1">
                <a:solidFill>
                  <a:srgbClr val="00B050"/>
                </a:solidFill>
              </a:rPr>
              <a:t>K</a:t>
            </a:r>
            <a:r>
              <a:rPr lang="en-US" sz="2800" dirty="0" err="1"/>
              <a:t>onsultatīvā</a:t>
            </a:r>
            <a:r>
              <a:rPr lang="en-US" sz="2800" dirty="0"/>
              <a:t> </a:t>
            </a:r>
            <a:r>
              <a:rPr lang="lv-LV" sz="2800" dirty="0">
                <a:solidFill>
                  <a:srgbClr val="00B050"/>
                </a:solidFill>
                <a:effectLst/>
              </a:rPr>
              <a:t>P</a:t>
            </a:r>
            <a:r>
              <a:rPr lang="en-US" sz="2800" dirty="0" err="1"/>
              <a:t>adome</a:t>
            </a:r>
            <a:endParaRPr lang="en-GB" sz="2800" dirty="0"/>
          </a:p>
        </p:txBody>
      </p:sp>
      <p:pic>
        <p:nvPicPr>
          <p:cNvPr id="4" name="Picture 3">
            <a:extLst>
              <a:ext uri="{FF2B5EF4-FFF2-40B4-BE49-F238E27FC236}">
                <a16:creationId xmlns:a16="http://schemas.microsoft.com/office/drawing/2014/main" id="{E3A91630-D2A1-449A-97CA-E3635CF781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89674"/>
            <a:ext cx="5256584" cy="3767518"/>
          </a:xfrm>
          <a:prstGeom prst="rect">
            <a:avLst/>
          </a:prstGeom>
        </p:spPr>
      </p:pic>
      <p:sp>
        <p:nvSpPr>
          <p:cNvPr id="5" name="TextBox 4">
            <a:extLst>
              <a:ext uri="{FF2B5EF4-FFF2-40B4-BE49-F238E27FC236}">
                <a16:creationId xmlns:a16="http://schemas.microsoft.com/office/drawing/2014/main" id="{7C6166A0-B65F-49C7-A449-9716C7D3B8A2}"/>
              </a:ext>
            </a:extLst>
          </p:cNvPr>
          <p:cNvSpPr txBox="1"/>
          <p:nvPr/>
        </p:nvSpPr>
        <p:spPr>
          <a:xfrm>
            <a:off x="251520" y="5301208"/>
            <a:ext cx="4464496" cy="261610"/>
          </a:xfrm>
          <a:prstGeom prst="rect">
            <a:avLst/>
          </a:prstGeom>
          <a:noFill/>
        </p:spPr>
        <p:txBody>
          <a:bodyPr wrap="square" rtlCol="0">
            <a:spAutoFit/>
          </a:bodyPr>
          <a:lstStyle/>
          <a:p>
            <a:r>
              <a:rPr lang="en-US" sz="1100" b="1" i="1" dirty="0">
                <a:solidFill>
                  <a:srgbClr val="00FF00"/>
                </a:solidFill>
              </a:rPr>
              <a:t>VKP </a:t>
            </a:r>
            <a:r>
              <a:rPr lang="en-US" sz="1100" i="1" dirty="0" err="1"/>
              <a:t>pieņemšanā</a:t>
            </a:r>
            <a:r>
              <a:rPr lang="en-US" sz="1100" i="1" dirty="0"/>
              <a:t> pie </a:t>
            </a:r>
            <a:r>
              <a:rPr lang="en-US" sz="1100" i="1" dirty="0" err="1"/>
              <a:t>Latvijas</a:t>
            </a:r>
            <a:r>
              <a:rPr lang="en-US" sz="1100" i="1" dirty="0"/>
              <a:t> </a:t>
            </a:r>
            <a:r>
              <a:rPr lang="en-US" sz="1100" i="1" dirty="0" err="1"/>
              <a:t>Valsts</a:t>
            </a:r>
            <a:r>
              <a:rPr lang="en-US" sz="1100" i="1" dirty="0"/>
              <a:t> </a:t>
            </a:r>
            <a:r>
              <a:rPr lang="en-US" sz="1100" i="1" dirty="0" err="1"/>
              <a:t>Prezidenta</a:t>
            </a:r>
            <a:r>
              <a:rPr lang="en-US" sz="1100" i="1" dirty="0"/>
              <a:t> R. </a:t>
            </a:r>
            <a:r>
              <a:rPr lang="en-US" sz="1100" i="1" dirty="0" err="1"/>
              <a:t>Vējoņa</a:t>
            </a:r>
            <a:r>
              <a:rPr lang="en-US" sz="1100" i="1" dirty="0"/>
              <a:t> </a:t>
            </a:r>
            <a:endParaRPr lang="lv-LV" sz="11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FCC1FE-7328-4711-9C0F-00E723921CA3}"/>
              </a:ext>
            </a:extLst>
          </p:cNvPr>
          <p:cNvSpPr>
            <a:spLocks noGrp="1"/>
          </p:cNvSpPr>
          <p:nvPr>
            <p:ph idx="1"/>
          </p:nvPr>
        </p:nvSpPr>
        <p:spPr/>
        <p:txBody>
          <a:bodyPr/>
          <a:lstStyle/>
          <a:p>
            <a:r>
              <a:rPr lang="en-US" dirty="0"/>
              <a:t>2.1. </a:t>
            </a:r>
            <a:r>
              <a:rPr lang="lv-LV" dirty="0"/>
              <a:t>sekmēt normatīvo aktu un politikas plānošanas dokumentu sagatavošanu jautājumos, kas skar vides politiku;</a:t>
            </a:r>
            <a:endParaRPr lang="en-US" dirty="0"/>
          </a:p>
          <a:p>
            <a:r>
              <a:rPr lang="lv-LV" dirty="0"/>
              <a:t>2.2. veicināt sadarbību un informācijas apmaiņu vides jomā starp atsevišķām personām un sabiedrību kopumā, kā arī valsts iestādēm un pašvaldībām. </a:t>
            </a:r>
          </a:p>
        </p:txBody>
      </p:sp>
      <p:sp>
        <p:nvSpPr>
          <p:cNvPr id="3" name="Title 2">
            <a:extLst>
              <a:ext uri="{FF2B5EF4-FFF2-40B4-BE49-F238E27FC236}">
                <a16:creationId xmlns:a16="http://schemas.microsoft.com/office/drawing/2014/main" id="{27A16292-AFAA-42E2-BDAF-0CE7F646A498}"/>
              </a:ext>
            </a:extLst>
          </p:cNvPr>
          <p:cNvSpPr>
            <a:spLocks noGrp="1"/>
          </p:cNvSpPr>
          <p:nvPr>
            <p:ph type="title"/>
          </p:nvPr>
        </p:nvSpPr>
        <p:spPr/>
        <p:txBody>
          <a:bodyPr/>
          <a:lstStyle/>
          <a:p>
            <a:r>
              <a:rPr lang="lv-LV" dirty="0"/>
              <a:t> Padomei ir šādas funkcijas: </a:t>
            </a:r>
          </a:p>
        </p:txBody>
      </p:sp>
    </p:spTree>
    <p:extLst>
      <p:ext uri="{BB962C8B-B14F-4D97-AF65-F5344CB8AC3E}">
        <p14:creationId xmlns:p14="http://schemas.microsoft.com/office/powerpoint/2010/main" val="94642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49733A-8B65-423C-B530-260ECD64F325}"/>
              </a:ext>
            </a:extLst>
          </p:cNvPr>
          <p:cNvSpPr>
            <a:spLocks noGrp="1"/>
          </p:cNvSpPr>
          <p:nvPr>
            <p:ph idx="1"/>
          </p:nvPr>
        </p:nvSpPr>
        <p:spPr/>
        <p:txBody>
          <a:bodyPr>
            <a:normAutofit lnSpcReduction="10000"/>
          </a:bodyPr>
          <a:lstStyle/>
          <a:p>
            <a:r>
              <a:rPr lang="lv-LV" dirty="0"/>
              <a:t>3.1. atbilstoši sabiedrības interesēm sniegt Vides aizsardzības un reģionālās attīstības ministrijai un citām nozaru ministrijām priekšlikumus par normatīvo aktu projektiem un politikas plānošanas dokumentu projektiem, kā arī Eiropas Savienības starptautisko tiesību aktu projektiem, kas skar vides politiku;</a:t>
            </a:r>
            <a:endParaRPr lang="en-US" dirty="0"/>
          </a:p>
          <a:p>
            <a:r>
              <a:rPr lang="lv-LV" dirty="0"/>
              <a:t> 3.2. informēt sabiedrību par aktualitātēm vides jomā, kā arī veicināt vides jautājumu integrēšanu nozaru politikā.</a:t>
            </a:r>
          </a:p>
        </p:txBody>
      </p:sp>
      <p:sp>
        <p:nvSpPr>
          <p:cNvPr id="3" name="Title 2">
            <a:extLst>
              <a:ext uri="{FF2B5EF4-FFF2-40B4-BE49-F238E27FC236}">
                <a16:creationId xmlns:a16="http://schemas.microsoft.com/office/drawing/2014/main" id="{541AA806-7143-4212-A7F6-293773837937}"/>
              </a:ext>
            </a:extLst>
          </p:cNvPr>
          <p:cNvSpPr>
            <a:spLocks noGrp="1"/>
          </p:cNvSpPr>
          <p:nvPr>
            <p:ph type="title"/>
          </p:nvPr>
        </p:nvSpPr>
        <p:spPr/>
        <p:txBody>
          <a:bodyPr/>
          <a:lstStyle/>
          <a:p>
            <a:r>
              <a:rPr lang="lv-LV" dirty="0"/>
              <a:t>3. Padomei ir šādi uzdevumi: </a:t>
            </a:r>
          </a:p>
        </p:txBody>
      </p:sp>
    </p:spTree>
    <p:extLst>
      <p:ext uri="{BB962C8B-B14F-4D97-AF65-F5344CB8AC3E}">
        <p14:creationId xmlns:p14="http://schemas.microsoft.com/office/powerpoint/2010/main" val="399642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9BB548-E550-405E-A584-8852DD4CBBF5}"/>
              </a:ext>
            </a:extLst>
          </p:cNvPr>
          <p:cNvSpPr>
            <a:spLocks noGrp="1"/>
          </p:cNvSpPr>
          <p:nvPr>
            <p:ph idx="1"/>
          </p:nvPr>
        </p:nvSpPr>
        <p:spPr/>
        <p:txBody>
          <a:bodyPr>
            <a:normAutofit fontScale="85000" lnSpcReduction="20000"/>
          </a:bodyPr>
          <a:lstStyle/>
          <a:p>
            <a:r>
              <a:rPr lang="lv-LV" dirty="0"/>
              <a:t>4.1. pieprasīt no Vides aizsardzības un reģionālās attīstības ministrijas un tās padotības iestādēm, kā arī no citām institūcijām padomes darbībai nepieciešamo informāciju; </a:t>
            </a:r>
            <a:endParaRPr lang="en-US" dirty="0"/>
          </a:p>
          <a:p>
            <a:r>
              <a:rPr lang="lv-LV" dirty="0"/>
              <a:t>4.2. veidot darba grupas, lai sagatavotu padomes sēdēs izskatāmos jautājumus un dokumentu projektus, un pieaicināt ekspertus - attiecīgās nozares speciālistus; </a:t>
            </a:r>
            <a:endParaRPr lang="en-US" dirty="0"/>
          </a:p>
          <a:p>
            <a:r>
              <a:rPr lang="lv-LV" dirty="0"/>
              <a:t>4.3. uzaicināt uz padomes sēdēm Vides aizsardzības un reģionālās attīstības ministrijas un citu institūciju amatpersonas, nozaru ekspertus un sabiedrības pārstāvjus; </a:t>
            </a:r>
            <a:endParaRPr lang="en-US" dirty="0"/>
          </a:p>
          <a:p>
            <a:r>
              <a:rPr lang="lv-LV" dirty="0"/>
              <a:t>4.4. pilnvarot padomes pārstāvi paust padomes viedokli valsts un pašvaldību institūcijās;</a:t>
            </a:r>
            <a:endParaRPr lang="en-US" dirty="0"/>
          </a:p>
          <a:p>
            <a:r>
              <a:rPr lang="lv-LV" dirty="0"/>
              <a:t>4.5. informēt sabiedrību par aktualitātēm vides jomā. </a:t>
            </a:r>
          </a:p>
        </p:txBody>
      </p:sp>
      <p:sp>
        <p:nvSpPr>
          <p:cNvPr id="3" name="Title 2">
            <a:extLst>
              <a:ext uri="{FF2B5EF4-FFF2-40B4-BE49-F238E27FC236}">
                <a16:creationId xmlns:a16="http://schemas.microsoft.com/office/drawing/2014/main" id="{1558B1EA-2860-445A-A0C9-523FE8A82E6E}"/>
              </a:ext>
            </a:extLst>
          </p:cNvPr>
          <p:cNvSpPr>
            <a:spLocks noGrp="1"/>
          </p:cNvSpPr>
          <p:nvPr>
            <p:ph type="title"/>
          </p:nvPr>
        </p:nvSpPr>
        <p:spPr/>
        <p:txBody>
          <a:bodyPr/>
          <a:lstStyle/>
          <a:p>
            <a:pPr algn="ctr"/>
            <a:r>
              <a:rPr lang="lv-LV" dirty="0"/>
              <a:t>4. Padomei ir tiesības: </a:t>
            </a:r>
          </a:p>
        </p:txBody>
      </p:sp>
    </p:spTree>
    <p:extLst>
      <p:ext uri="{BB962C8B-B14F-4D97-AF65-F5344CB8AC3E}">
        <p14:creationId xmlns:p14="http://schemas.microsoft.com/office/powerpoint/2010/main" val="13969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024" y="692696"/>
            <a:ext cx="8784976" cy="6552728"/>
          </a:xfrm>
        </p:spPr>
        <p:txBody>
          <a:bodyPr>
            <a:normAutofit fontScale="70000" lnSpcReduction="20000"/>
          </a:bodyPr>
          <a:lstStyle/>
          <a:p>
            <a:r>
              <a:rPr lang="en-US" i="1" dirty="0"/>
              <a:t>P</a:t>
            </a:r>
            <a:r>
              <a:rPr lang="lv-LV" i="1" dirty="0" err="1"/>
              <a:t>riekšsēdētājs</a:t>
            </a:r>
            <a:r>
              <a:rPr lang="lv-LV" dirty="0"/>
              <a:t>: </a:t>
            </a:r>
            <a:r>
              <a:rPr lang="lv-LV" b="1" dirty="0"/>
              <a:t>Juris Jātnieks,</a:t>
            </a:r>
            <a:r>
              <a:rPr lang="lv-LV" dirty="0"/>
              <a:t> nodibinājums „Teiču dabas fonds”;</a:t>
            </a:r>
          </a:p>
          <a:p>
            <a:r>
              <a:rPr lang="en-US" i="1" dirty="0"/>
              <a:t>P</a:t>
            </a:r>
            <a:r>
              <a:rPr lang="lv-LV" i="1" dirty="0" err="1"/>
              <a:t>riekšsēdētāja</a:t>
            </a:r>
            <a:r>
              <a:rPr lang="lv-LV" i="1" dirty="0"/>
              <a:t> vietniece:</a:t>
            </a:r>
            <a:r>
              <a:rPr lang="en-US" i="1" dirty="0"/>
              <a:t> </a:t>
            </a:r>
            <a:r>
              <a:rPr lang="lv-LV" b="1" dirty="0"/>
              <a:t>Jana Simanovska</a:t>
            </a:r>
            <a:r>
              <a:rPr lang="lv-LV" dirty="0"/>
              <a:t>, biedrība „Ekodizaina kompetences centrs</a:t>
            </a:r>
            <a:r>
              <a:rPr lang="en-US" dirty="0"/>
              <a:t>”,</a:t>
            </a:r>
          </a:p>
          <a:p>
            <a:r>
              <a:rPr lang="lv-LV" b="1" dirty="0"/>
              <a:t>Lelde Eņģele, </a:t>
            </a:r>
            <a:r>
              <a:rPr lang="lv-LV" dirty="0"/>
              <a:t>nodibinājums „Latvijas Dabas fonds”;</a:t>
            </a:r>
            <a:r>
              <a:rPr lang="lv-LV" b="1" dirty="0"/>
              <a:t> </a:t>
            </a:r>
            <a:r>
              <a:rPr lang="lv-LV" dirty="0"/>
              <a:t> </a:t>
            </a:r>
          </a:p>
          <a:p>
            <a:r>
              <a:rPr lang="lv-LV" b="1" dirty="0"/>
              <a:t>Viesturs Ķerus</a:t>
            </a:r>
            <a:r>
              <a:rPr lang="lv-LV" dirty="0"/>
              <a:t>, biedrība „Latvijas Ornitoloģijas biedrība</a:t>
            </a:r>
            <a:r>
              <a:rPr lang="en-US" dirty="0"/>
              <a:t>”;</a:t>
            </a:r>
            <a:endParaRPr lang="lv-LV" dirty="0"/>
          </a:p>
          <a:p>
            <a:pPr lvl="0"/>
            <a:r>
              <a:rPr lang="lv-LV" b="1" dirty="0"/>
              <a:t>Alvis Birkovs</a:t>
            </a:r>
            <a:r>
              <a:rPr lang="lv-LV" dirty="0"/>
              <a:t>, biedrība „Latvijas Makšķernieku asociācija”;</a:t>
            </a:r>
          </a:p>
          <a:p>
            <a:pPr lvl="0"/>
            <a:r>
              <a:rPr lang="lv-LV" b="1" dirty="0"/>
              <a:t>Anitra Tooma</a:t>
            </a:r>
            <a:r>
              <a:rPr lang="lv-LV" dirty="0"/>
              <a:t>, biedrība „Vides Vārds”;</a:t>
            </a:r>
          </a:p>
          <a:p>
            <a:pPr lvl="0"/>
            <a:r>
              <a:rPr lang="en-US" b="1" dirty="0"/>
              <a:t>Evija </a:t>
            </a:r>
            <a:r>
              <a:rPr lang="en-US" b="1" dirty="0" err="1"/>
              <a:t>Pudāne</a:t>
            </a:r>
            <a:r>
              <a:rPr lang="lv-LV" dirty="0"/>
              <a:t>, </a:t>
            </a:r>
            <a:r>
              <a:rPr lang="en-US" dirty="0"/>
              <a:t>b</a:t>
            </a:r>
            <a:r>
              <a:rPr lang="lv-LV" dirty="0" err="1"/>
              <a:t>iedrība</a:t>
            </a:r>
            <a:r>
              <a:rPr lang="lv-LV" dirty="0"/>
              <a:t> “</a:t>
            </a:r>
            <a:r>
              <a:rPr lang="lv-LV" dirty="0" err="1"/>
              <a:t>Cleantech</a:t>
            </a:r>
            <a:r>
              <a:rPr lang="lv-LV" dirty="0"/>
              <a:t> Latvia”</a:t>
            </a:r>
            <a:r>
              <a:rPr lang="en-US" dirty="0"/>
              <a:t>;</a:t>
            </a:r>
            <a:endParaRPr lang="lv-LV" dirty="0"/>
          </a:p>
          <a:p>
            <a:pPr lvl="0"/>
            <a:r>
              <a:rPr lang="lv-LV" b="1" dirty="0"/>
              <a:t>Elita Kalniņa</a:t>
            </a:r>
            <a:r>
              <a:rPr lang="lv-LV" dirty="0"/>
              <a:t>, biedrība „Vides aizsardzības klubs”;</a:t>
            </a:r>
            <a:endParaRPr lang="en-US" dirty="0"/>
          </a:p>
          <a:p>
            <a:pPr lvl="0"/>
            <a:r>
              <a:rPr lang="en-US" b="1" dirty="0"/>
              <a:t>Mairita </a:t>
            </a:r>
            <a:r>
              <a:rPr lang="en-US" b="1" dirty="0" err="1"/>
              <a:t>Lūse</a:t>
            </a:r>
            <a:r>
              <a:rPr lang="en-US" b="1" dirty="0"/>
              <a:t>, </a:t>
            </a:r>
            <a:r>
              <a:rPr lang="en-US" dirty="0"/>
              <a:t>b</a:t>
            </a:r>
            <a:r>
              <a:rPr lang="lv-LV" dirty="0" err="1"/>
              <a:t>iedrība</a:t>
            </a:r>
            <a:r>
              <a:rPr lang="lv-LV" dirty="0"/>
              <a:t> “Zero Waste Latvija”</a:t>
            </a:r>
            <a:r>
              <a:rPr lang="en-US" dirty="0"/>
              <a:t>;</a:t>
            </a:r>
            <a:endParaRPr lang="lv-LV" dirty="0"/>
          </a:p>
          <a:p>
            <a:pPr lvl="0"/>
            <a:r>
              <a:rPr lang="en-US" b="1" dirty="0"/>
              <a:t>Dace Āriņa</a:t>
            </a:r>
            <a:r>
              <a:rPr lang="lv-LV" dirty="0"/>
              <a:t>, biedrība „ Latvijas Atkritumu saimniecības asociācija”;</a:t>
            </a:r>
            <a:endParaRPr lang="en-US" dirty="0"/>
          </a:p>
          <a:p>
            <a:pPr lvl="0"/>
            <a:r>
              <a:rPr lang="lv-LV" b="1" dirty="0"/>
              <a:t>Andis Mizišs</a:t>
            </a:r>
            <a:r>
              <a:rPr lang="lv-LV" dirty="0"/>
              <a:t>, biedrība “Vides fakti”</a:t>
            </a:r>
            <a:r>
              <a:rPr lang="en-US" dirty="0"/>
              <a:t>;</a:t>
            </a:r>
            <a:endParaRPr lang="lv-LV" dirty="0"/>
          </a:p>
          <a:p>
            <a:pPr lvl="0"/>
            <a:r>
              <a:rPr lang="en-US" b="1" dirty="0"/>
              <a:t>Jānis Rozītis</a:t>
            </a:r>
            <a:r>
              <a:rPr lang="lv-LV" dirty="0"/>
              <a:t>, nodibinājums „Pasaules Dabas fonds”;</a:t>
            </a:r>
            <a:endParaRPr lang="en-US" dirty="0"/>
          </a:p>
          <a:p>
            <a:pPr lvl="0"/>
            <a:r>
              <a:rPr lang="en-US" b="1" dirty="0"/>
              <a:t>Andis Liepa, </a:t>
            </a:r>
            <a:r>
              <a:rPr lang="lv-LV" dirty="0"/>
              <a:t>Nodibinājuma “Ķemeru nacionālā parka fonds”</a:t>
            </a:r>
            <a:r>
              <a:rPr lang="en-US" dirty="0"/>
              <a:t>;</a:t>
            </a:r>
          </a:p>
          <a:p>
            <a:pPr lvl="0"/>
            <a:r>
              <a:rPr lang="en-US" b="1" dirty="0"/>
              <a:t>Jānis Ulme, </a:t>
            </a:r>
            <a:r>
              <a:rPr lang="lv-LV" dirty="0"/>
              <a:t>Nodibinājums „Vides Izglītības fonds”</a:t>
            </a:r>
          </a:p>
          <a:p>
            <a:pPr lvl="0"/>
            <a:r>
              <a:rPr lang="lv-LV" b="1" dirty="0"/>
              <a:t>Līgas </a:t>
            </a:r>
            <a:r>
              <a:rPr lang="lv-LV" b="1" dirty="0" err="1"/>
              <a:t>Brūniņa</a:t>
            </a:r>
            <a:r>
              <a:rPr lang="lv-LV" b="1" dirty="0"/>
              <a:t>, </a:t>
            </a:r>
            <a:r>
              <a:rPr lang="lv-LV" dirty="0"/>
              <a:t>Biedrība “Baltijas krasti”</a:t>
            </a:r>
            <a:endParaRPr lang="en-US" dirty="0"/>
          </a:p>
          <a:p>
            <a:pPr lvl="0"/>
            <a:r>
              <a:rPr lang="lv-LV" b="1" dirty="0"/>
              <a:t>Jānis Brizga</a:t>
            </a:r>
            <a:r>
              <a:rPr lang="lv-LV" dirty="0"/>
              <a:t>,</a:t>
            </a:r>
            <a:r>
              <a:rPr lang="lv-LV" b="1" dirty="0"/>
              <a:t> </a:t>
            </a:r>
            <a:r>
              <a:rPr lang="lv-LV" dirty="0"/>
              <a:t>biedrība „ Zaļā brīvība”;</a:t>
            </a:r>
          </a:p>
          <a:p>
            <a:pPr lvl="0"/>
            <a:r>
              <a:rPr lang="lv-LV" b="1" dirty="0"/>
              <a:t>Jānis Sprūds</a:t>
            </a:r>
            <a:r>
              <a:rPr lang="lv-LV" dirty="0"/>
              <a:t>, biedrība „Latvijas ezeri”;</a:t>
            </a:r>
          </a:p>
          <a:p>
            <a:pPr lvl="0"/>
            <a:r>
              <a:rPr lang="lv-LV" b="1" dirty="0"/>
              <a:t>Kristīna Veidemane</a:t>
            </a:r>
            <a:r>
              <a:rPr lang="lv-LV" dirty="0"/>
              <a:t>, biedrība „Baltijas Vides forums”;</a:t>
            </a:r>
          </a:p>
          <a:p>
            <a:pPr lvl="0"/>
            <a:r>
              <a:rPr lang="lv-LV" b="1" dirty="0"/>
              <a:t>Līga Strazdiņa,</a:t>
            </a:r>
            <a:r>
              <a:rPr lang="lv-LV" dirty="0"/>
              <a:t> biedrība „Latvijas Botāniķu biedrība”;</a:t>
            </a:r>
          </a:p>
          <a:p>
            <a:pPr lvl="0"/>
            <a:r>
              <a:rPr lang="en-US" b="1" dirty="0"/>
              <a:t>Olga </a:t>
            </a:r>
            <a:r>
              <a:rPr lang="en-US" b="1" dirty="0" err="1"/>
              <a:t>Melničenko</a:t>
            </a:r>
            <a:r>
              <a:rPr lang="lv-LV" dirty="0"/>
              <a:t>,</a:t>
            </a:r>
            <a:r>
              <a:rPr lang="lv-LV" b="1" dirty="0"/>
              <a:t> </a:t>
            </a:r>
            <a:r>
              <a:rPr lang="lv-LV" dirty="0"/>
              <a:t>biedrība „Latvijas Vides pārvaldības asociācija”;</a:t>
            </a:r>
            <a:endParaRPr lang="en-US" dirty="0"/>
          </a:p>
          <a:p>
            <a:pPr lvl="0"/>
            <a:endParaRPr lang="lv-LV" dirty="0"/>
          </a:p>
          <a:p>
            <a:endParaRPr lang="en-GB" dirty="0"/>
          </a:p>
        </p:txBody>
      </p:sp>
      <p:sp>
        <p:nvSpPr>
          <p:cNvPr id="2" name="Title 1"/>
          <p:cNvSpPr>
            <a:spLocks noGrp="1"/>
          </p:cNvSpPr>
          <p:nvPr>
            <p:ph type="title"/>
          </p:nvPr>
        </p:nvSpPr>
        <p:spPr>
          <a:xfrm>
            <a:off x="467544" y="0"/>
            <a:ext cx="8229600" cy="836712"/>
          </a:xfrm>
        </p:spPr>
        <p:txBody>
          <a:bodyPr/>
          <a:lstStyle/>
          <a:p>
            <a:r>
              <a:rPr lang="lv-LV" dirty="0"/>
              <a:t>VKP sastāvs</a:t>
            </a:r>
            <a:r>
              <a:rPr lang="en-US" dirty="0"/>
              <a:t> 2020:</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199EFE-6045-4F06-9A8D-84CE5E54694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t="8036" r="8833"/>
          <a:stretch/>
        </p:blipFill>
        <p:spPr>
          <a:xfrm>
            <a:off x="251520" y="3487632"/>
            <a:ext cx="5685690" cy="3226172"/>
          </a:xfrm>
        </p:spPr>
      </p:pic>
      <p:sp>
        <p:nvSpPr>
          <p:cNvPr id="3" name="Title 2">
            <a:extLst>
              <a:ext uri="{FF2B5EF4-FFF2-40B4-BE49-F238E27FC236}">
                <a16:creationId xmlns:a16="http://schemas.microsoft.com/office/drawing/2014/main" id="{2D87DE95-D376-4E37-8FC2-6CA0FB7751F9}"/>
              </a:ext>
            </a:extLst>
          </p:cNvPr>
          <p:cNvSpPr>
            <a:spLocks noGrp="1"/>
          </p:cNvSpPr>
          <p:nvPr>
            <p:ph type="title"/>
          </p:nvPr>
        </p:nvSpPr>
        <p:spPr>
          <a:xfrm>
            <a:off x="6209929" y="3996925"/>
            <a:ext cx="2476871" cy="2207586"/>
          </a:xfrm>
        </p:spPr>
        <p:txBody>
          <a:bodyPr>
            <a:noAutofit/>
          </a:bodyPr>
          <a:lstStyle/>
          <a:p>
            <a:r>
              <a:rPr lang="en-US" sz="1400" dirty="0" err="1"/>
              <a:t>Vienīgā</a:t>
            </a:r>
            <a:r>
              <a:rPr lang="en-US" sz="1400" dirty="0"/>
              <a:t> </a:t>
            </a:r>
            <a:r>
              <a:rPr lang="en-US" sz="1400" dirty="0" err="1"/>
              <a:t>klātienes</a:t>
            </a:r>
            <a:r>
              <a:rPr lang="en-US" sz="1400" dirty="0"/>
              <a:t>, </a:t>
            </a:r>
            <a:r>
              <a:rPr lang="en-US" sz="1400" dirty="0" err="1"/>
              <a:t>turklāt</a:t>
            </a:r>
            <a:r>
              <a:rPr lang="en-US" sz="1400" dirty="0"/>
              <a:t> </a:t>
            </a:r>
            <a:r>
              <a:rPr lang="en-US" sz="1400" dirty="0" err="1"/>
              <a:t>izbraukuma</a:t>
            </a:r>
            <a:r>
              <a:rPr lang="en-US" sz="1400" dirty="0"/>
              <a:t> </a:t>
            </a:r>
            <a:r>
              <a:rPr lang="en-US" sz="1400" dirty="0" err="1"/>
              <a:t>sanāksme</a:t>
            </a:r>
            <a:r>
              <a:rPr lang="en-US" sz="1400" dirty="0"/>
              <a:t> pie </a:t>
            </a:r>
            <a:r>
              <a:rPr lang="en-US" sz="1400" dirty="0" err="1"/>
              <a:t>Dambjapurva</a:t>
            </a:r>
            <a:r>
              <a:rPr lang="en-US" sz="1400" dirty="0"/>
              <a:t> </a:t>
            </a:r>
            <a:r>
              <a:rPr lang="en-US" sz="1400" dirty="0" err="1"/>
              <a:t>ezera</a:t>
            </a:r>
            <a:r>
              <a:rPr lang="en-US" sz="1400" dirty="0"/>
              <a:t>, </a:t>
            </a:r>
            <a:r>
              <a:rPr lang="en-US" sz="1400" dirty="0" err="1"/>
              <a:t>Rīgā</a:t>
            </a:r>
            <a:br>
              <a:rPr lang="en-US" sz="1400" dirty="0"/>
            </a:br>
            <a:r>
              <a:rPr lang="en-US" sz="1400" dirty="0"/>
              <a:t>(</a:t>
            </a:r>
            <a:r>
              <a:rPr lang="en-US" sz="1400" i="1" dirty="0" err="1"/>
              <a:t>Paldies</a:t>
            </a:r>
            <a:r>
              <a:rPr lang="en-US" sz="1400" i="1" dirty="0"/>
              <a:t> </a:t>
            </a:r>
            <a:r>
              <a:rPr lang="en-US" sz="1400" i="1" dirty="0" err="1"/>
              <a:t>Jānim</a:t>
            </a:r>
            <a:r>
              <a:rPr lang="en-US" sz="1400" i="1" dirty="0"/>
              <a:t> S. un </a:t>
            </a:r>
            <a:r>
              <a:rPr lang="en-US" sz="1400" i="1" dirty="0" err="1"/>
              <a:t>Gitai</a:t>
            </a:r>
            <a:r>
              <a:rPr lang="en-US" sz="1400" i="1" dirty="0"/>
              <a:t> </a:t>
            </a:r>
            <a:r>
              <a:rPr lang="en-US" sz="1400" i="1" dirty="0" err="1"/>
              <a:t>Strodei</a:t>
            </a:r>
            <a:r>
              <a:rPr lang="en-US" sz="1400" i="1" dirty="0"/>
              <a:t> (DAP)</a:t>
            </a:r>
            <a:endParaRPr lang="lv-LV" sz="1400" i="1" dirty="0"/>
          </a:p>
        </p:txBody>
      </p:sp>
      <p:sp>
        <p:nvSpPr>
          <p:cNvPr id="6" name="Content Placeholder 1">
            <a:extLst>
              <a:ext uri="{FF2B5EF4-FFF2-40B4-BE49-F238E27FC236}">
                <a16:creationId xmlns:a16="http://schemas.microsoft.com/office/drawing/2014/main" id="{7529B53A-414A-44E6-961B-828395479F1A}"/>
              </a:ext>
            </a:extLst>
          </p:cNvPr>
          <p:cNvSpPr txBox="1">
            <a:spLocks/>
          </p:cNvSpPr>
          <p:nvPr/>
        </p:nvSpPr>
        <p:spPr>
          <a:xfrm>
            <a:off x="395536" y="1423926"/>
            <a:ext cx="8229599" cy="1786824"/>
          </a:xfrm>
          <a:prstGeom prst="rect">
            <a:avLst/>
          </a:prstGeom>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lv-LV" sz="2800" b="1" dirty="0">
                <a:latin typeface="Arial" panose="020B0604020202020204" pitchFamily="34" charset="0"/>
                <a:cs typeface="Arial" panose="020B0604020202020204" pitchFamily="34" charset="0"/>
              </a:rPr>
              <a:t>Sagatavotas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nosūtītas</a:t>
            </a:r>
            <a:r>
              <a:rPr lang="lv-LV" sz="2800" b="1" dirty="0">
                <a:latin typeface="Arial" panose="020B0604020202020204" pitchFamily="34" charset="0"/>
                <a:cs typeface="Arial" panose="020B0604020202020204" pitchFamily="34" charset="0"/>
              </a:rPr>
              <a:t> 2</a:t>
            </a:r>
            <a:r>
              <a:rPr lang="en-US" sz="2800" b="1" dirty="0">
                <a:latin typeface="Arial" panose="020B0604020202020204" pitchFamily="34" charset="0"/>
                <a:cs typeface="Arial" panose="020B0604020202020204" pitchFamily="34" charset="0"/>
              </a:rPr>
              <a:t>3</a:t>
            </a:r>
            <a:r>
              <a:rPr lang="lv-LV" sz="2800" b="1" dirty="0">
                <a:latin typeface="Arial" panose="020B0604020202020204" pitchFamily="34" charset="0"/>
                <a:cs typeface="Arial" panose="020B0604020202020204" pitchFamily="34" charset="0"/>
              </a:rPr>
              <a:t> vēstules</a:t>
            </a:r>
            <a:r>
              <a:rPr lang="en-US" sz="2800" b="1" dirty="0">
                <a:latin typeface="Arial" panose="020B0604020202020204" pitchFamily="34" charset="0"/>
                <a:cs typeface="Arial" panose="020B0604020202020204" pitchFamily="34" charset="0"/>
              </a:rPr>
              <a:t>,</a:t>
            </a:r>
          </a:p>
          <a:p>
            <a:r>
              <a:rPr lang="en-US" sz="2800" b="1" dirty="0" err="1">
                <a:latin typeface="Arial" panose="020B0604020202020204" pitchFamily="34" charset="0"/>
                <a:cs typeface="Arial" panose="020B0604020202020204" pitchFamily="34" charset="0"/>
              </a:rPr>
              <a:t>Notikušas</a:t>
            </a:r>
            <a:r>
              <a:rPr lang="en-US" sz="2800" b="1" dirty="0">
                <a:latin typeface="Arial" panose="020B0604020202020204" pitchFamily="34" charset="0"/>
                <a:cs typeface="Arial" panose="020B0604020202020204" pitchFamily="34" charset="0"/>
              </a:rPr>
              <a:t> 12 VKP </a:t>
            </a:r>
            <a:r>
              <a:rPr lang="en-US" sz="2800" b="1" dirty="0" err="1">
                <a:latin typeface="Arial" panose="020B0604020202020204" pitchFamily="34" charset="0"/>
                <a:cs typeface="Arial" panose="020B0604020202020204" pitchFamily="34" charset="0"/>
              </a:rPr>
              <a:t>sanāksmes</a:t>
            </a:r>
            <a:r>
              <a:rPr lang="en-US" sz="2800" b="1" dirty="0">
                <a:latin typeface="Arial" panose="020B0604020202020204" pitchFamily="34" charset="0"/>
                <a:cs typeface="Arial" panose="020B0604020202020204" pitchFamily="34" charset="0"/>
              </a:rPr>
              <a:t>,</a:t>
            </a:r>
          </a:p>
          <a:p>
            <a:r>
              <a:rPr lang="en-US" sz="2800" b="1" dirty="0" err="1">
                <a:latin typeface="Arial" panose="020B0604020202020204" pitchFamily="34" charset="0"/>
                <a:cs typeface="Arial" panose="020B0604020202020204" pitchFamily="34" charset="0"/>
              </a:rPr>
              <a:t>Vismaz</a:t>
            </a:r>
            <a:r>
              <a:rPr lang="en-US" sz="2800" b="1" dirty="0">
                <a:latin typeface="Arial" panose="020B0604020202020204" pitchFamily="34" charset="0"/>
                <a:cs typeface="Arial" panose="020B0604020202020204" pitchFamily="34" charset="0"/>
              </a:rPr>
              <a:t> 10 </a:t>
            </a:r>
            <a:r>
              <a:rPr lang="en-US" sz="2800" b="1" dirty="0" err="1">
                <a:latin typeface="Arial" panose="020B0604020202020204" pitchFamily="34" charset="0"/>
                <a:cs typeface="Arial" panose="020B0604020202020204" pitchFamily="34" charset="0"/>
              </a:rPr>
              <a:t>relīzes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ziņas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intervijas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plašsaziņas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līdzekļiem</a:t>
            </a:r>
            <a:r>
              <a:rPr lang="en-US" sz="2800" b="1" dirty="0">
                <a:latin typeface="Arial" panose="020B0604020202020204" pitchFamily="34" charset="0"/>
                <a:cs typeface="Arial" panose="020B0604020202020204" pitchFamily="34" charset="0"/>
              </a:rPr>
              <a:t>,</a:t>
            </a:r>
            <a:endParaRPr lang="lv-LV" sz="2800" b="1" dirty="0">
              <a:latin typeface="Arial" panose="020B0604020202020204" pitchFamily="34" charset="0"/>
              <a:cs typeface="Arial" panose="020B0604020202020204" pitchFamily="34" charset="0"/>
            </a:endParaRPr>
          </a:p>
          <a:p>
            <a:r>
              <a:rPr lang="lv-LV" sz="2800" dirty="0">
                <a:latin typeface="Arial" panose="020B0604020202020204" pitchFamily="34" charset="0"/>
                <a:cs typeface="Arial" panose="020B0604020202020204" pitchFamily="34" charset="0"/>
              </a:rPr>
              <a:t>Sniegti viedokļi, atzinumi un vairāk kā </a:t>
            </a:r>
            <a:r>
              <a:rPr lang="en-US" sz="2800" dirty="0">
                <a:latin typeface="Arial" panose="020B0604020202020204" pitchFamily="34" charset="0"/>
                <a:cs typeface="Arial" panose="020B0604020202020204" pitchFamily="34" charset="0"/>
              </a:rPr>
              <a:t>30</a:t>
            </a:r>
            <a:r>
              <a:rPr lang="lv-LV" sz="2800" dirty="0">
                <a:latin typeface="Arial" panose="020B0604020202020204" pitchFamily="34" charset="0"/>
                <a:cs typeface="Arial" panose="020B0604020202020204" pitchFamily="34" charset="0"/>
              </a:rPr>
              <a:t> priekšlikumi, vērtējumi un ieteikumi Latvijas valsts un VARAM pozīcijām;</a:t>
            </a:r>
          </a:p>
          <a:p>
            <a:endParaRPr lang="lv-LV" dirty="0"/>
          </a:p>
        </p:txBody>
      </p:sp>
      <p:sp>
        <p:nvSpPr>
          <p:cNvPr id="7" name="Title 2">
            <a:extLst>
              <a:ext uri="{FF2B5EF4-FFF2-40B4-BE49-F238E27FC236}">
                <a16:creationId xmlns:a16="http://schemas.microsoft.com/office/drawing/2014/main" id="{4622AC78-2B75-493C-A26D-1C246DFE8A59}"/>
              </a:ext>
            </a:extLst>
          </p:cNvPr>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	</a:t>
            </a:r>
            <a:r>
              <a:rPr lang="en-US" dirty="0" err="1"/>
              <a:t>Paveiktais</a:t>
            </a:r>
            <a:r>
              <a:rPr lang="en-US" dirty="0"/>
              <a:t> 2020</a:t>
            </a:r>
            <a:endParaRPr lang="lv-LV" dirty="0"/>
          </a:p>
        </p:txBody>
      </p:sp>
    </p:spTree>
    <p:extLst>
      <p:ext uri="{BB962C8B-B14F-4D97-AF65-F5344CB8AC3E}">
        <p14:creationId xmlns:p14="http://schemas.microsoft.com/office/powerpoint/2010/main" val="47420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435280" cy="5589240"/>
          </a:xfrm>
        </p:spPr>
        <p:txBody>
          <a:bodyPr>
            <a:normAutofit fontScale="70000" lnSpcReduction="20000"/>
          </a:bodyPr>
          <a:lstStyle/>
          <a:p>
            <a:pPr lvl="0"/>
            <a:r>
              <a:rPr lang="lv-LV" dirty="0"/>
              <a:t>Par  </a:t>
            </a:r>
            <a:r>
              <a:rPr lang="lv-LV" dirty="0" err="1"/>
              <a:t>J.Pūc</a:t>
            </a:r>
            <a:r>
              <a:rPr lang="en-US" dirty="0"/>
              <a:t>es </a:t>
            </a:r>
            <a:r>
              <a:rPr lang="en-US" dirty="0" err="1"/>
              <a:t>ieceri</a:t>
            </a:r>
            <a:r>
              <a:rPr lang="en-US" dirty="0"/>
              <a:t> </a:t>
            </a:r>
            <a:r>
              <a:rPr lang="en-US" b="1" dirty="0" err="1"/>
              <a:t>apvienot</a:t>
            </a:r>
            <a:r>
              <a:rPr lang="en-US" b="1" dirty="0"/>
              <a:t> </a:t>
            </a:r>
            <a:r>
              <a:rPr lang="lv-LV" b="1" dirty="0"/>
              <a:t>Dabas aizsardzības </a:t>
            </a:r>
            <a:r>
              <a:rPr lang="lv-LV" b="1" dirty="0" err="1"/>
              <a:t>pārvald</a:t>
            </a:r>
            <a:r>
              <a:rPr lang="en-US" b="1" dirty="0" err="1"/>
              <a:t>i</a:t>
            </a:r>
            <a:r>
              <a:rPr lang="lv-LV" b="1" dirty="0"/>
              <a:t> un Vides valsts dienest</a:t>
            </a:r>
            <a:r>
              <a:rPr lang="en-US" b="1" dirty="0"/>
              <a:t>u</a:t>
            </a:r>
            <a:r>
              <a:rPr lang="en-US" dirty="0"/>
              <a:t> (&gt;3 </a:t>
            </a:r>
            <a:r>
              <a:rPr lang="en-US" dirty="0" err="1"/>
              <a:t>sanāksmēs</a:t>
            </a:r>
            <a:r>
              <a:rPr lang="en-US" dirty="0"/>
              <a:t>); </a:t>
            </a:r>
            <a:r>
              <a:rPr lang="lv-LV" dirty="0"/>
              <a:t>Tikšanās ar VARAM ministru;</a:t>
            </a:r>
            <a:endParaRPr lang="en-US" dirty="0"/>
          </a:p>
          <a:p>
            <a:pPr lvl="0"/>
            <a:r>
              <a:rPr lang="lv-LV" dirty="0"/>
              <a:t>Par Kūdras ilgtspējīgas izmantošanas </a:t>
            </a:r>
            <a:r>
              <a:rPr lang="lv-LV" dirty="0" err="1"/>
              <a:t>pamatnostād</a:t>
            </a:r>
            <a:r>
              <a:rPr lang="en-US" dirty="0" err="1"/>
              <a:t>nēm</a:t>
            </a:r>
            <a:r>
              <a:rPr lang="lv-LV" dirty="0"/>
              <a:t> 2020. – 2030. gadam p</a:t>
            </a:r>
            <a:r>
              <a:rPr lang="en-US" dirty="0" err="1"/>
              <a:t>rojektu</a:t>
            </a:r>
            <a:r>
              <a:rPr lang="en-US" dirty="0"/>
              <a:t>.</a:t>
            </a:r>
          </a:p>
          <a:p>
            <a:pPr lvl="0"/>
            <a:r>
              <a:rPr lang="en-US" dirty="0"/>
              <a:t>2 t</a:t>
            </a:r>
            <a:r>
              <a:rPr lang="lv-LV" dirty="0" err="1"/>
              <a:t>ikšanās</a:t>
            </a:r>
            <a:r>
              <a:rPr lang="lv-LV" dirty="0"/>
              <a:t> ar VVD  - </a:t>
            </a:r>
            <a:r>
              <a:rPr lang="lv-LV" b="1" dirty="0"/>
              <a:t>Depozīta sistēmas operatora izvēles </a:t>
            </a:r>
            <a:r>
              <a:rPr lang="lv-LV" b="1" dirty="0" err="1"/>
              <a:t>konkurs</a:t>
            </a:r>
            <a:r>
              <a:rPr lang="en-US" b="1" dirty="0"/>
              <a:t>s</a:t>
            </a:r>
            <a:r>
              <a:rPr lang="lv-LV" b="1" dirty="0"/>
              <a:t>  </a:t>
            </a:r>
            <a:r>
              <a:rPr lang="lv-LV" dirty="0"/>
              <a:t>VKP </a:t>
            </a:r>
            <a:r>
              <a:rPr lang="lv-LV" dirty="0" err="1"/>
              <a:t>vēstul</a:t>
            </a:r>
            <a:r>
              <a:rPr lang="en-US" dirty="0"/>
              <a:t>e</a:t>
            </a:r>
            <a:r>
              <a:rPr lang="lv-LV" dirty="0"/>
              <a:t> </a:t>
            </a:r>
            <a:r>
              <a:rPr lang="en-US" dirty="0"/>
              <a:t>un </a:t>
            </a:r>
            <a:r>
              <a:rPr lang="en-US" dirty="0" err="1"/>
              <a:t>dalība</a:t>
            </a:r>
            <a:r>
              <a:rPr lang="lv-LV" dirty="0"/>
              <a:t> procesa </a:t>
            </a:r>
            <a:r>
              <a:rPr lang="lv-LV" dirty="0" err="1"/>
              <a:t>novērošan</a:t>
            </a:r>
            <a:r>
              <a:rPr lang="en-US" dirty="0"/>
              <a:t>ā</a:t>
            </a:r>
            <a:r>
              <a:rPr lang="lv-LV" dirty="0"/>
              <a:t>; VVD darbs kontroles un atļauju kvalitātes </a:t>
            </a:r>
            <a:r>
              <a:rPr lang="lv-LV" dirty="0" err="1"/>
              <a:t>īstenoša</a:t>
            </a:r>
            <a:r>
              <a:rPr lang="en-US" dirty="0" err="1"/>
              <a:t>nā</a:t>
            </a:r>
            <a:r>
              <a:rPr lang="en-US" dirty="0"/>
              <a:t> (12 gadi </a:t>
            </a:r>
            <a:r>
              <a:rPr lang="en-US" dirty="0" err="1"/>
              <a:t>nelikumību</a:t>
            </a:r>
            <a:r>
              <a:rPr lang="en-US" dirty="0"/>
              <a:t> </a:t>
            </a:r>
            <a:r>
              <a:rPr lang="en-US" dirty="0" err="1"/>
              <a:t>Rēzeknes</a:t>
            </a:r>
            <a:r>
              <a:rPr lang="en-US" dirty="0"/>
              <a:t> </a:t>
            </a:r>
            <a:r>
              <a:rPr lang="en-US" dirty="0" err="1"/>
              <a:t>upē</a:t>
            </a:r>
            <a:r>
              <a:rPr lang="en-US" dirty="0"/>
              <a:t>)</a:t>
            </a:r>
          </a:p>
          <a:p>
            <a:pPr lvl="0"/>
            <a:r>
              <a:rPr lang="lv-LV" dirty="0"/>
              <a:t>ES atveseļošanās un noturības mehānisma </a:t>
            </a:r>
            <a:r>
              <a:rPr lang="lv-LV" dirty="0" err="1"/>
              <a:t>plans</a:t>
            </a:r>
            <a:r>
              <a:rPr lang="en-US" dirty="0"/>
              <a:t> – VKP </a:t>
            </a:r>
            <a:r>
              <a:rPr lang="en-US" dirty="0" err="1"/>
              <a:t>pārstāvība</a:t>
            </a:r>
            <a:r>
              <a:rPr lang="en-US" dirty="0"/>
              <a:t> </a:t>
            </a:r>
            <a:r>
              <a:rPr lang="en-US" dirty="0" err="1"/>
              <a:t>darba</a:t>
            </a:r>
            <a:r>
              <a:rPr lang="en-US" dirty="0"/>
              <a:t> </a:t>
            </a:r>
            <a:r>
              <a:rPr lang="en-US" dirty="0" err="1"/>
              <a:t>grupās</a:t>
            </a:r>
            <a:r>
              <a:rPr lang="en-US" dirty="0"/>
              <a:t>, </a:t>
            </a:r>
            <a:r>
              <a:rPr lang="en-US" dirty="0" err="1"/>
              <a:t>sabiedriskajās</a:t>
            </a:r>
            <a:r>
              <a:rPr lang="en-US" dirty="0"/>
              <a:t> </a:t>
            </a:r>
            <a:r>
              <a:rPr lang="en-US" dirty="0" err="1"/>
              <a:t>apspriešanās</a:t>
            </a:r>
            <a:r>
              <a:rPr lang="en-US" dirty="0"/>
              <a:t> (</a:t>
            </a:r>
            <a:r>
              <a:rPr lang="en-US" dirty="0" err="1"/>
              <a:t>vismaz</a:t>
            </a:r>
            <a:r>
              <a:rPr lang="en-US" dirty="0"/>
              <a:t> 3 </a:t>
            </a:r>
            <a:r>
              <a:rPr lang="en-US" dirty="0" err="1"/>
              <a:t>sanāksmēs</a:t>
            </a:r>
            <a:r>
              <a:rPr lang="en-US" dirty="0"/>
              <a:t>),</a:t>
            </a:r>
          </a:p>
          <a:p>
            <a:pPr lvl="0"/>
            <a:r>
              <a:rPr lang="pt-BR" dirty="0"/>
              <a:t> “Atkritumu apsaimniekošanas plāns “2021.-2028.gadam”.</a:t>
            </a:r>
            <a:endParaRPr lang="lv-LV" dirty="0"/>
          </a:p>
          <a:p>
            <a:pPr lvl="0"/>
            <a:r>
              <a:rPr lang="en-US" b="1" dirty="0" err="1"/>
              <a:t>Latvijas</a:t>
            </a:r>
            <a:r>
              <a:rPr lang="en-US" b="1" dirty="0"/>
              <a:t> </a:t>
            </a:r>
            <a:r>
              <a:rPr lang="en-US" b="1" dirty="0" err="1"/>
              <a:t>pozīcijas</a:t>
            </a:r>
            <a:r>
              <a:rPr lang="en-US" b="1" dirty="0"/>
              <a:t> ES </a:t>
            </a:r>
            <a:r>
              <a:rPr lang="en-US" b="1" dirty="0" err="1"/>
              <a:t>Stratēģijām</a:t>
            </a:r>
            <a:r>
              <a:rPr lang="en-US" b="1" dirty="0"/>
              <a:t> </a:t>
            </a:r>
            <a:r>
              <a:rPr lang="en-US" dirty="0"/>
              <a:t>“No </a:t>
            </a:r>
            <a:r>
              <a:rPr lang="en-US" dirty="0" err="1"/>
              <a:t>lauka</a:t>
            </a:r>
            <a:r>
              <a:rPr lang="en-US" dirty="0"/>
              <a:t> </a:t>
            </a:r>
            <a:r>
              <a:rPr lang="en-US" dirty="0" err="1"/>
              <a:t>līdz</a:t>
            </a:r>
            <a:r>
              <a:rPr lang="en-US" dirty="0"/>
              <a:t> </a:t>
            </a:r>
            <a:r>
              <a:rPr lang="en-US" dirty="0" err="1"/>
              <a:t>galdam</a:t>
            </a:r>
            <a:r>
              <a:rPr lang="en-US" dirty="0"/>
              <a:t>” un “</a:t>
            </a:r>
            <a:r>
              <a:rPr lang="en-US" dirty="0" err="1"/>
              <a:t>Bioloģiskās</a:t>
            </a:r>
            <a:r>
              <a:rPr lang="en-US" dirty="0"/>
              <a:t> </a:t>
            </a:r>
            <a:r>
              <a:rPr lang="en-US" dirty="0" err="1"/>
              <a:t>daudzveidības</a:t>
            </a:r>
            <a:r>
              <a:rPr lang="en-US" dirty="0"/>
              <a:t> </a:t>
            </a:r>
            <a:r>
              <a:rPr lang="en-US" dirty="0" err="1"/>
              <a:t>stratēģija</a:t>
            </a:r>
            <a:r>
              <a:rPr lang="en-US" dirty="0"/>
              <a:t>” – 3 </a:t>
            </a:r>
            <a:r>
              <a:rPr lang="en-US" dirty="0" err="1"/>
              <a:t>atzinumi</a:t>
            </a:r>
            <a:r>
              <a:rPr lang="en-US" dirty="0"/>
              <a:t>.</a:t>
            </a:r>
            <a:endParaRPr lang="lv-LV" dirty="0"/>
          </a:p>
          <a:p>
            <a:pPr lvl="0"/>
            <a:r>
              <a:rPr lang="en-US" dirty="0" err="1"/>
              <a:t>Lielkangaru</a:t>
            </a:r>
            <a:r>
              <a:rPr lang="en-US" dirty="0"/>
              <a:t> </a:t>
            </a:r>
            <a:r>
              <a:rPr lang="en-US" dirty="0" err="1"/>
              <a:t>ceļa</a:t>
            </a:r>
            <a:r>
              <a:rPr lang="en-US" dirty="0"/>
              <a:t> IVN un </a:t>
            </a:r>
            <a:r>
              <a:rPr lang="en-US" dirty="0" err="1"/>
              <a:t>alternatīvu</a:t>
            </a:r>
            <a:r>
              <a:rPr lang="en-US" dirty="0"/>
              <a:t> </a:t>
            </a:r>
            <a:r>
              <a:rPr lang="en-US" dirty="0" err="1"/>
              <a:t>risinājumu</a:t>
            </a:r>
            <a:r>
              <a:rPr lang="en-US" dirty="0"/>
              <a:t> </a:t>
            </a:r>
            <a:r>
              <a:rPr lang="en-US" dirty="0" err="1"/>
              <a:t>priekšlikumi</a:t>
            </a:r>
            <a:r>
              <a:rPr lang="en-US" dirty="0"/>
              <a:t>.</a:t>
            </a:r>
            <a:endParaRPr lang="lv-LV" dirty="0"/>
          </a:p>
          <a:p>
            <a:pPr lvl="0"/>
            <a:r>
              <a:rPr lang="en-US" dirty="0"/>
              <a:t>VKP </a:t>
            </a:r>
            <a:r>
              <a:rPr lang="en-US" dirty="0" err="1"/>
              <a:t>organizāciju</a:t>
            </a:r>
            <a:r>
              <a:rPr lang="en-US" dirty="0"/>
              <a:t> </a:t>
            </a:r>
            <a:r>
              <a:rPr lang="en-US" dirty="0" err="1"/>
              <a:t>iesaiste</a:t>
            </a:r>
            <a:r>
              <a:rPr lang="en-US" dirty="0"/>
              <a:t> </a:t>
            </a:r>
            <a:r>
              <a:rPr lang="lv-LV" b="1" dirty="0"/>
              <a:t>Vides </a:t>
            </a:r>
            <a:r>
              <a:rPr lang="en-US" b="1" dirty="0" err="1"/>
              <a:t>Politikas</a:t>
            </a:r>
            <a:r>
              <a:rPr lang="en-US" b="1" dirty="0"/>
              <a:t> </a:t>
            </a:r>
            <a:r>
              <a:rPr lang="en-US" b="1" dirty="0" err="1"/>
              <a:t>Pamatnostādņu</a:t>
            </a:r>
            <a:r>
              <a:rPr lang="en-US" b="1" dirty="0"/>
              <a:t>  </a:t>
            </a:r>
            <a:r>
              <a:rPr lang="en-US" dirty="0" err="1"/>
              <a:t>tematiskajās</a:t>
            </a:r>
            <a:r>
              <a:rPr lang="en-US" dirty="0"/>
              <a:t> </a:t>
            </a:r>
            <a:r>
              <a:rPr lang="en-US" dirty="0" err="1"/>
              <a:t>darba</a:t>
            </a:r>
            <a:r>
              <a:rPr lang="en-US" dirty="0"/>
              <a:t> </a:t>
            </a:r>
            <a:r>
              <a:rPr lang="en-US" dirty="0" err="1"/>
              <a:t>grupās</a:t>
            </a:r>
            <a:r>
              <a:rPr lang="en-US" dirty="0"/>
              <a:t> – </a:t>
            </a:r>
            <a:r>
              <a:rPr lang="en-US" dirty="0" err="1"/>
              <a:t>vismaz</a:t>
            </a:r>
            <a:r>
              <a:rPr lang="en-US" dirty="0"/>
              <a:t> 5 </a:t>
            </a:r>
            <a:r>
              <a:rPr lang="en-US" dirty="0" err="1"/>
              <a:t>darba</a:t>
            </a:r>
            <a:r>
              <a:rPr lang="en-US" dirty="0"/>
              <a:t> gr. </a:t>
            </a:r>
            <a:r>
              <a:rPr lang="en-US" dirty="0" err="1"/>
              <a:t>sanāksmes</a:t>
            </a:r>
            <a:r>
              <a:rPr lang="en-US" dirty="0"/>
              <a:t>.</a:t>
            </a:r>
          </a:p>
          <a:p>
            <a:pPr lvl="0"/>
            <a:r>
              <a:rPr lang="en-US" dirty="0" err="1"/>
              <a:t>Lūšu</a:t>
            </a:r>
            <a:r>
              <a:rPr lang="en-US" dirty="0"/>
              <a:t> </a:t>
            </a:r>
            <a:r>
              <a:rPr lang="en-US" dirty="0" err="1"/>
              <a:t>aizstāvība</a:t>
            </a:r>
            <a:r>
              <a:rPr lang="en-US" dirty="0"/>
              <a:t>, </a:t>
            </a:r>
            <a:r>
              <a:rPr lang="en-US" dirty="0" err="1"/>
              <a:t>jeb</a:t>
            </a:r>
            <a:r>
              <a:rPr lang="en-US" dirty="0"/>
              <a:t> “0” </a:t>
            </a:r>
            <a:r>
              <a:rPr lang="en-US" dirty="0" err="1"/>
              <a:t>limita</a:t>
            </a:r>
            <a:r>
              <a:rPr lang="en-US" dirty="0"/>
              <a:t> </a:t>
            </a:r>
            <a:r>
              <a:rPr lang="en-US" dirty="0" err="1"/>
              <a:t>pamatojums</a:t>
            </a:r>
            <a:r>
              <a:rPr lang="en-US" dirty="0"/>
              <a:t> -2 </a:t>
            </a:r>
            <a:r>
              <a:rPr lang="en-US" dirty="0" err="1"/>
              <a:t>vēstules</a:t>
            </a:r>
            <a:r>
              <a:rPr lang="en-US" dirty="0"/>
              <a:t> un </a:t>
            </a:r>
            <a:r>
              <a:rPr lang="en-US" dirty="0" err="1"/>
              <a:t>sanāksmes</a:t>
            </a:r>
            <a:endParaRPr lang="en-US" dirty="0"/>
          </a:p>
          <a:p>
            <a:r>
              <a:rPr lang="lv-LV" dirty="0"/>
              <a:t>“Par Rīgas „zaļo vīziju”</a:t>
            </a:r>
            <a:r>
              <a:rPr lang="en-US" dirty="0"/>
              <a:t> – 2 t</a:t>
            </a:r>
            <a:r>
              <a:rPr lang="lv-LV" dirty="0" err="1"/>
              <a:t>ikšanās</a:t>
            </a:r>
            <a:r>
              <a:rPr lang="lv-LV" dirty="0"/>
              <a:t> ar Rīgas domes pārstāvjiem</a:t>
            </a:r>
            <a:r>
              <a:rPr lang="en-US" dirty="0"/>
              <a:t>,</a:t>
            </a:r>
          </a:p>
          <a:p>
            <a:r>
              <a:rPr lang="en-US" dirty="0"/>
              <a:t>VKP </a:t>
            </a:r>
            <a:r>
              <a:rPr lang="en-US" dirty="0" err="1"/>
              <a:t>priekšlikumi</a:t>
            </a:r>
            <a:r>
              <a:rPr lang="en-US" dirty="0"/>
              <a:t> un </a:t>
            </a:r>
            <a:r>
              <a:rPr lang="en-US" b="1" dirty="0" err="1"/>
              <a:t>redzējums</a:t>
            </a:r>
            <a:r>
              <a:rPr lang="en-US" b="1" dirty="0"/>
              <a:t> par vides </a:t>
            </a:r>
            <a:r>
              <a:rPr lang="en-US" b="1" dirty="0" err="1"/>
              <a:t>nodokļiem</a:t>
            </a:r>
            <a:r>
              <a:rPr lang="en-US" b="1" dirty="0"/>
              <a:t> </a:t>
            </a:r>
            <a:r>
              <a:rPr lang="en-US" dirty="0"/>
              <a:t>– </a:t>
            </a:r>
            <a:r>
              <a:rPr lang="en-US" dirty="0" err="1"/>
              <a:t>pieskārāmies</a:t>
            </a:r>
            <a:r>
              <a:rPr lang="en-US" dirty="0"/>
              <a:t> </a:t>
            </a:r>
            <a:r>
              <a:rPr lang="en-US" dirty="0" err="1"/>
              <a:t>vairākkārt</a:t>
            </a:r>
            <a:r>
              <a:rPr lang="en-US" dirty="0"/>
              <a:t>, </a:t>
            </a:r>
            <a:r>
              <a:rPr lang="en-US" dirty="0" err="1"/>
              <a:t>paliek</a:t>
            </a:r>
            <a:r>
              <a:rPr lang="en-US" dirty="0"/>
              <a:t> </a:t>
            </a:r>
            <a:r>
              <a:rPr lang="en-US" dirty="0" err="1"/>
              <a:t>nākamajam</a:t>
            </a:r>
            <a:r>
              <a:rPr lang="en-US" dirty="0"/>
              <a:t> </a:t>
            </a:r>
            <a:r>
              <a:rPr lang="en-US" dirty="0" err="1"/>
              <a:t>gadam</a:t>
            </a:r>
            <a:r>
              <a:rPr lang="en-US" dirty="0"/>
              <a:t>.</a:t>
            </a:r>
            <a:endParaRPr lang="en-GB" dirty="0"/>
          </a:p>
        </p:txBody>
      </p:sp>
      <p:sp>
        <p:nvSpPr>
          <p:cNvPr id="2" name="Title 1"/>
          <p:cNvSpPr>
            <a:spLocks noGrp="1"/>
          </p:cNvSpPr>
          <p:nvPr>
            <p:ph type="title"/>
          </p:nvPr>
        </p:nvSpPr>
        <p:spPr>
          <a:xfrm>
            <a:off x="457200" y="274638"/>
            <a:ext cx="8291264" cy="994122"/>
          </a:xfrm>
        </p:spPr>
        <p:txBody>
          <a:bodyPr>
            <a:normAutofit fontScale="90000"/>
          </a:bodyPr>
          <a:lstStyle/>
          <a:p>
            <a:pPr algn="ctr"/>
            <a:r>
              <a:rPr lang="lv-LV" dirty="0"/>
              <a:t>Galvenās tēmas 20</a:t>
            </a:r>
            <a:r>
              <a:rPr lang="en-US" dirty="0"/>
              <a:t>20</a:t>
            </a:r>
            <a:br>
              <a:rPr lang="en-US" sz="2000" i="1" dirty="0">
                <a:effectLst/>
              </a:rPr>
            </a:br>
            <a:r>
              <a:rPr lang="en-US" sz="2000" i="1" dirty="0">
                <a:effectLst/>
              </a:rPr>
              <a:t>(</a:t>
            </a:r>
            <a:r>
              <a:rPr lang="en-US" sz="2000" i="1" dirty="0" err="1">
                <a:effectLst/>
              </a:rPr>
              <a:t>vismaz</a:t>
            </a:r>
            <a:r>
              <a:rPr lang="en-US" sz="2000" i="1" dirty="0">
                <a:effectLst/>
              </a:rPr>
              <a:t> 2 </a:t>
            </a:r>
            <a:r>
              <a:rPr lang="en-US" sz="2000" i="1" dirty="0" err="1">
                <a:effectLst/>
              </a:rPr>
              <a:t>reizes</a:t>
            </a:r>
            <a:r>
              <a:rPr lang="en-US" sz="2000" i="1" dirty="0">
                <a:effectLst/>
              </a:rPr>
              <a:t> </a:t>
            </a:r>
            <a:r>
              <a:rPr lang="en-US" sz="2000" i="1" dirty="0" err="1">
                <a:effectLst/>
              </a:rPr>
              <a:t>skatīts</a:t>
            </a:r>
            <a:r>
              <a:rPr lang="en-US" sz="2000" i="1" dirty="0">
                <a:effectLst/>
              </a:rPr>
              <a:t> </a:t>
            </a:r>
            <a:r>
              <a:rPr lang="en-US" sz="2000" i="1" dirty="0" err="1">
                <a:effectLst/>
              </a:rPr>
              <a:t>sanāksmēs</a:t>
            </a:r>
            <a:r>
              <a:rPr lang="en-US" sz="2000" i="1" dirty="0">
                <a:effectLst/>
              </a:rPr>
              <a:t>, </a:t>
            </a:r>
            <a:r>
              <a:rPr lang="en-US" sz="2000" i="1" dirty="0" err="1">
                <a:effectLst/>
              </a:rPr>
              <a:t>sagatavoti</a:t>
            </a:r>
            <a:r>
              <a:rPr lang="en-US" sz="2000" i="1" dirty="0">
                <a:effectLst/>
              </a:rPr>
              <a:t> </a:t>
            </a:r>
            <a:r>
              <a:rPr lang="en-US" sz="2000" i="1" dirty="0" err="1">
                <a:effectLst/>
              </a:rPr>
              <a:t>viedokļi</a:t>
            </a:r>
            <a:r>
              <a:rPr lang="en-US" sz="2000" i="1" dirty="0">
                <a:effectLst/>
              </a:rPr>
              <a:t> un </a:t>
            </a:r>
            <a:r>
              <a:rPr lang="en-US" sz="2000" i="1" dirty="0" err="1">
                <a:effectLst/>
              </a:rPr>
              <a:t>vēstules</a:t>
            </a:r>
            <a:r>
              <a:rPr lang="en-US" sz="2000" i="1" dirty="0">
                <a:effectLst/>
              </a:rPr>
              <a:t>) </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556792"/>
            <a:ext cx="7200800" cy="4525963"/>
          </a:xfrm>
        </p:spPr>
        <p:txBody>
          <a:bodyPr>
            <a:normAutofit/>
          </a:bodyPr>
          <a:lstStyle/>
          <a:p>
            <a:r>
              <a:rPr lang="lv-LV" b="1" dirty="0">
                <a:solidFill>
                  <a:schemeClr val="accent2">
                    <a:lumMod val="60000"/>
                    <a:lumOff val="40000"/>
                  </a:schemeClr>
                </a:solidFill>
                <a:latin typeface="Arial" pitchFamily="34" charset="0"/>
                <a:cs typeface="Arial" pitchFamily="34" charset="0"/>
              </a:rPr>
              <a:t>Pesticīdi Latvijas laukos,</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ķimikālijas</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cilvēku</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asinsritē</a:t>
            </a:r>
            <a:r>
              <a:rPr lang="en-US" b="1" dirty="0">
                <a:solidFill>
                  <a:schemeClr val="accent2">
                    <a:lumMod val="60000"/>
                    <a:lumOff val="40000"/>
                  </a:schemeClr>
                </a:solidFill>
                <a:latin typeface="Arial" pitchFamily="34" charset="0"/>
                <a:cs typeface="Arial" pitchFamily="34" charset="0"/>
              </a:rPr>
              <a:t>,</a:t>
            </a:r>
          </a:p>
          <a:p>
            <a:r>
              <a:rPr lang="en-US" b="1" dirty="0" err="1">
                <a:solidFill>
                  <a:schemeClr val="accent2">
                    <a:lumMod val="60000"/>
                    <a:lumOff val="40000"/>
                  </a:schemeClr>
                </a:solidFill>
                <a:latin typeface="Arial" pitchFamily="34" charset="0"/>
                <a:cs typeface="Arial" pitchFamily="34" charset="0"/>
              </a:rPr>
              <a:t>Nepārdomātu</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reorganizāciju</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ieceres</a:t>
            </a:r>
            <a:r>
              <a:rPr lang="en-US" b="1" dirty="0">
                <a:solidFill>
                  <a:schemeClr val="accent2">
                    <a:lumMod val="60000"/>
                    <a:lumOff val="40000"/>
                  </a:schemeClr>
                </a:solidFill>
                <a:latin typeface="Arial" pitchFamily="34" charset="0"/>
                <a:cs typeface="Arial" pitchFamily="34" charset="0"/>
              </a:rPr>
              <a:t>,</a:t>
            </a:r>
            <a:endParaRPr lang="lv-LV" b="1" dirty="0">
              <a:solidFill>
                <a:schemeClr val="accent2">
                  <a:lumMod val="60000"/>
                  <a:lumOff val="40000"/>
                </a:schemeClr>
              </a:solidFill>
              <a:latin typeface="Arial" pitchFamily="34" charset="0"/>
              <a:cs typeface="Arial" pitchFamily="34" charset="0"/>
            </a:endParaRPr>
          </a:p>
          <a:p>
            <a:r>
              <a:rPr lang="en-US" b="1" dirty="0" err="1">
                <a:solidFill>
                  <a:schemeClr val="accent2">
                    <a:lumMod val="60000"/>
                    <a:lumOff val="40000"/>
                  </a:schemeClr>
                </a:solidFill>
                <a:latin typeface="Arial" pitchFamily="34" charset="0"/>
                <a:cs typeface="Arial" pitchFamily="34" charset="0"/>
              </a:rPr>
              <a:t>Pēc</a:t>
            </a:r>
            <a:r>
              <a:rPr lang="en-US" b="1" dirty="0">
                <a:solidFill>
                  <a:schemeClr val="accent2">
                    <a:lumMod val="60000"/>
                    <a:lumOff val="40000"/>
                  </a:schemeClr>
                </a:solidFill>
                <a:latin typeface="Arial" pitchFamily="34" charset="0"/>
                <a:cs typeface="Arial" pitchFamily="34" charset="0"/>
              </a:rPr>
              <a:t> 15 </a:t>
            </a:r>
            <a:r>
              <a:rPr lang="en-US" b="1" dirty="0" err="1">
                <a:solidFill>
                  <a:schemeClr val="accent2">
                    <a:lumMod val="60000"/>
                    <a:lumOff val="40000"/>
                  </a:schemeClr>
                </a:solidFill>
                <a:latin typeface="Arial" pitchFamily="34" charset="0"/>
                <a:cs typeface="Arial" pitchFamily="34" charset="0"/>
              </a:rPr>
              <a:t>gadu</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investīcijām</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arvien</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vēl</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neattīrīti</a:t>
            </a:r>
            <a:r>
              <a:rPr lang="en-US" b="1" dirty="0">
                <a:solidFill>
                  <a:schemeClr val="accent2">
                    <a:lumMod val="60000"/>
                    <a:lumOff val="40000"/>
                  </a:schemeClr>
                </a:solidFill>
                <a:latin typeface="Arial" pitchFamily="34" charset="0"/>
                <a:cs typeface="Arial" pitchFamily="34" charset="0"/>
              </a:rPr>
              <a:t> &gt; 60% </a:t>
            </a:r>
            <a:r>
              <a:rPr lang="en-US" b="1" dirty="0" err="1">
                <a:solidFill>
                  <a:schemeClr val="accent2">
                    <a:lumMod val="60000"/>
                    <a:lumOff val="40000"/>
                  </a:schemeClr>
                </a:solidFill>
                <a:latin typeface="Arial" pitchFamily="34" charset="0"/>
                <a:cs typeface="Arial" pitchFamily="34" charset="0"/>
              </a:rPr>
              <a:t>komunālo</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notekūdņu</a:t>
            </a:r>
            <a:r>
              <a:rPr lang="en-US" b="1" dirty="0">
                <a:solidFill>
                  <a:schemeClr val="accent2">
                    <a:lumMod val="60000"/>
                    <a:lumOff val="40000"/>
                  </a:schemeClr>
                </a:solidFill>
                <a:latin typeface="Arial" pitchFamily="34" charset="0"/>
                <a:cs typeface="Arial" pitchFamily="34" charset="0"/>
              </a:rPr>
              <a:t>,</a:t>
            </a:r>
          </a:p>
          <a:p>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Investīcijas</a:t>
            </a:r>
            <a:r>
              <a:rPr lang="en-US" b="1" dirty="0">
                <a:solidFill>
                  <a:schemeClr val="accent2">
                    <a:lumMod val="60000"/>
                    <a:lumOff val="40000"/>
                  </a:schemeClr>
                </a:solidFill>
                <a:latin typeface="Arial" pitchFamily="34" charset="0"/>
                <a:cs typeface="Arial" pitchFamily="34" charset="0"/>
              </a:rPr>
              <a:t> a</a:t>
            </a:r>
            <a:r>
              <a:rPr lang="lv-LV" b="1" dirty="0" err="1">
                <a:solidFill>
                  <a:schemeClr val="accent2">
                    <a:lumMod val="60000"/>
                    <a:lumOff val="40000"/>
                  </a:schemeClr>
                </a:solidFill>
                <a:latin typeface="Arial" pitchFamily="34" charset="0"/>
                <a:cs typeface="Arial" pitchFamily="34" charset="0"/>
              </a:rPr>
              <a:t>tkritumu</a:t>
            </a:r>
            <a:r>
              <a:rPr lang="lv-LV"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apsaimniekošanā</a:t>
            </a:r>
            <a:r>
              <a:rPr lang="en-US" b="1" dirty="0">
                <a:solidFill>
                  <a:schemeClr val="accent2">
                    <a:lumMod val="60000"/>
                    <a:lumOff val="40000"/>
                  </a:schemeClr>
                </a:solidFill>
                <a:latin typeface="Arial" pitchFamily="34" charset="0"/>
                <a:cs typeface="Arial" pitchFamily="34" charset="0"/>
              </a:rPr>
              <a:t>, </a:t>
            </a:r>
            <a:r>
              <a:rPr lang="en-US" b="1" dirty="0">
                <a:latin typeface="Arial" pitchFamily="34" charset="0"/>
                <a:cs typeface="Arial" pitchFamily="34" charset="0"/>
              </a:rPr>
              <a:t>VS</a:t>
            </a:r>
            <a:r>
              <a:rPr lang="en-US" b="1" dirty="0">
                <a:solidFill>
                  <a:schemeClr val="accent2">
                    <a:lumMod val="60000"/>
                    <a:lumOff val="40000"/>
                  </a:schemeClr>
                </a:solidFill>
                <a:latin typeface="Arial" pitchFamily="34" charset="0"/>
                <a:cs typeface="Arial" pitchFamily="34" charset="0"/>
              </a:rPr>
              <a:t> to </a:t>
            </a:r>
            <a:r>
              <a:rPr lang="lv-LV" b="1" dirty="0" err="1">
                <a:solidFill>
                  <a:schemeClr val="accent2">
                    <a:lumMod val="60000"/>
                    <a:lumOff val="40000"/>
                  </a:schemeClr>
                </a:solidFill>
                <a:latin typeface="Arial" pitchFamily="34" charset="0"/>
                <a:cs typeface="Arial" pitchFamily="34" charset="0"/>
              </a:rPr>
              <a:t>neradīšan</a:t>
            </a:r>
            <a:r>
              <a:rPr lang="en-US" b="1" dirty="0">
                <a:solidFill>
                  <a:schemeClr val="accent2">
                    <a:lumMod val="60000"/>
                    <a:lumOff val="40000"/>
                  </a:schemeClr>
                </a:solidFill>
                <a:latin typeface="Arial" pitchFamily="34" charset="0"/>
                <a:cs typeface="Arial" pitchFamily="34" charset="0"/>
              </a:rPr>
              <a:t>ā,</a:t>
            </a:r>
          </a:p>
          <a:p>
            <a:r>
              <a:rPr lang="lv-LV" b="1" dirty="0">
                <a:solidFill>
                  <a:schemeClr val="accent2">
                    <a:lumMod val="60000"/>
                    <a:lumOff val="40000"/>
                  </a:schemeClr>
                </a:solidFill>
                <a:latin typeface="Arial" pitchFamily="34" charset="0"/>
                <a:cs typeface="Arial" pitchFamily="34" charset="0"/>
              </a:rPr>
              <a:t>Dūmojoši dīzeļi,</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skursteņi</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u.c.</a:t>
            </a:r>
            <a:r>
              <a:rPr lang="en-US" b="1" dirty="0">
                <a:solidFill>
                  <a:schemeClr val="accent2">
                    <a:lumMod val="60000"/>
                    <a:lumOff val="40000"/>
                  </a:schemeClr>
                </a:solidFill>
                <a:latin typeface="Arial" pitchFamily="34" charset="0"/>
                <a:cs typeface="Arial" pitchFamily="34" charset="0"/>
              </a:rPr>
              <a:t> </a:t>
            </a:r>
            <a:r>
              <a:rPr lang="en-US" b="1" dirty="0">
                <a:latin typeface="Arial" pitchFamily="34" charset="0"/>
                <a:cs typeface="Arial" pitchFamily="34" charset="0"/>
              </a:rPr>
              <a:t>VS</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bezizmešu</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risinājumi</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transportā</a:t>
            </a:r>
            <a:r>
              <a:rPr lang="en-US" b="1" dirty="0">
                <a:solidFill>
                  <a:schemeClr val="accent2">
                    <a:lumMod val="60000"/>
                    <a:lumOff val="40000"/>
                  </a:schemeClr>
                </a:solidFill>
                <a:latin typeface="Arial" pitchFamily="34" charset="0"/>
                <a:cs typeface="Arial" pitchFamily="34" charset="0"/>
              </a:rPr>
              <a:t> un </a:t>
            </a:r>
            <a:r>
              <a:rPr lang="en-US" b="1" dirty="0" err="1">
                <a:solidFill>
                  <a:schemeClr val="accent2">
                    <a:lumMod val="60000"/>
                    <a:lumOff val="40000"/>
                  </a:schemeClr>
                </a:solidFill>
                <a:latin typeface="Arial" pitchFamily="34" charset="0"/>
                <a:cs typeface="Arial" pitchFamily="34" charset="0"/>
              </a:rPr>
              <a:t>mājsaimniecību</a:t>
            </a:r>
            <a:r>
              <a:rPr lang="en-US" b="1" dirty="0">
                <a:solidFill>
                  <a:schemeClr val="accent2">
                    <a:lumMod val="60000"/>
                    <a:lumOff val="40000"/>
                  </a:schemeClr>
                </a:solidFill>
                <a:latin typeface="Arial" pitchFamily="34" charset="0"/>
                <a:cs typeface="Arial" pitchFamily="34" charset="0"/>
              </a:rPr>
              <a:t> </a:t>
            </a:r>
            <a:r>
              <a:rPr lang="en-US" b="1" dirty="0" err="1">
                <a:solidFill>
                  <a:schemeClr val="accent2">
                    <a:lumMod val="60000"/>
                    <a:lumOff val="40000"/>
                  </a:schemeClr>
                </a:solidFill>
                <a:latin typeface="Arial" pitchFamily="34" charset="0"/>
                <a:cs typeface="Arial" pitchFamily="34" charset="0"/>
              </a:rPr>
              <a:t>sektorā</a:t>
            </a:r>
            <a:r>
              <a:rPr lang="en-US" b="1" dirty="0">
                <a:solidFill>
                  <a:schemeClr val="accent2">
                    <a:lumMod val="60000"/>
                    <a:lumOff val="40000"/>
                  </a:schemeClr>
                </a:solidFill>
                <a:latin typeface="Arial" pitchFamily="34" charset="0"/>
                <a:cs typeface="Arial" pitchFamily="34" charset="0"/>
              </a:rPr>
              <a:t>.</a:t>
            </a:r>
            <a:endParaRPr lang="lv-LV" dirty="0"/>
          </a:p>
          <a:p>
            <a:pPr>
              <a:buNone/>
            </a:pPr>
            <a:endParaRPr lang="lv-LV" dirty="0"/>
          </a:p>
        </p:txBody>
      </p:sp>
      <p:sp>
        <p:nvSpPr>
          <p:cNvPr id="2" name="Title 1"/>
          <p:cNvSpPr>
            <a:spLocks noGrp="1"/>
          </p:cNvSpPr>
          <p:nvPr>
            <p:ph type="title"/>
          </p:nvPr>
        </p:nvSpPr>
        <p:spPr/>
        <p:txBody>
          <a:bodyPr/>
          <a:lstStyle/>
          <a:p>
            <a:r>
              <a:rPr lang="en-US" dirty="0" err="1"/>
              <a:t>Daudzgadu</a:t>
            </a:r>
            <a:r>
              <a:rPr lang="lv-LV" dirty="0"/>
              <a:t> sāpes, jeb NElietas</a:t>
            </a:r>
            <a:endParaRPr lang="en-GB"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3|2.|2.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1271</TotalTime>
  <Words>1139</Words>
  <Application>Microsoft Office PowerPoint</Application>
  <PresentationFormat>On-screen Show (4:3)</PresentationFormat>
  <Paragraphs>95</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Calibri</vt:lpstr>
      <vt:lpstr>Lucida Sans Unicode</vt:lpstr>
      <vt:lpstr>Verdana</vt:lpstr>
      <vt:lpstr>Wingdings 2</vt:lpstr>
      <vt:lpstr>Wingdings 3</vt:lpstr>
      <vt:lpstr>Concourse</vt:lpstr>
      <vt:lpstr>Vides konsultatīvā padome  2020 </vt:lpstr>
      <vt:lpstr>Vides Konsultatīvā Padome</vt:lpstr>
      <vt:lpstr> Padomei ir šādas funkcijas: </vt:lpstr>
      <vt:lpstr>3. Padomei ir šādi uzdevumi: </vt:lpstr>
      <vt:lpstr>4. Padomei ir tiesības: </vt:lpstr>
      <vt:lpstr>VKP sastāvs 2020:</vt:lpstr>
      <vt:lpstr>Vienīgā klātienes, turklāt izbraukuma sanāksme pie Dambjapurva ezera, Rīgā (Paldies Jānim S. un Gitai Strodei (DAP)</vt:lpstr>
      <vt:lpstr>Galvenās tēmas 2020 (vismaz 2 reizes skatīts sanāksmēs, sagatavoti viedokļi un vēstules) </vt:lpstr>
      <vt:lpstr>Daudzgadu sāpes, jeb NElietas</vt:lpstr>
      <vt:lpstr>Veiksmīgi un nozīmīgi 2020:</vt:lpstr>
      <vt:lpstr>Turpmākie darbi 2021</vt:lpstr>
      <vt:lpstr>VKP  vērtības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Vides konsultatīvā padome  2016. gadā</dc:title>
  <dc:creator>Juris</dc:creator>
  <cp:lastModifiedBy>Lita Trakina</cp:lastModifiedBy>
  <cp:revision>54</cp:revision>
  <dcterms:created xsi:type="dcterms:W3CDTF">2017-01-09T18:40:05Z</dcterms:created>
  <dcterms:modified xsi:type="dcterms:W3CDTF">2021-02-16T13:12:39Z</dcterms:modified>
</cp:coreProperties>
</file>