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61"/>
  </p:notesMasterIdLst>
  <p:handoutMasterIdLst>
    <p:handoutMasterId r:id="rId62"/>
  </p:handoutMasterIdLst>
  <p:sldIdLst>
    <p:sldId id="259" r:id="rId6"/>
    <p:sldId id="301" r:id="rId7"/>
    <p:sldId id="318" r:id="rId8"/>
    <p:sldId id="317" r:id="rId9"/>
    <p:sldId id="264" r:id="rId10"/>
    <p:sldId id="319" r:id="rId11"/>
    <p:sldId id="343" r:id="rId12"/>
    <p:sldId id="296" r:id="rId13"/>
    <p:sldId id="261" r:id="rId14"/>
    <p:sldId id="382" r:id="rId15"/>
    <p:sldId id="366" r:id="rId16"/>
    <p:sldId id="367" r:id="rId17"/>
    <p:sldId id="383" r:id="rId18"/>
    <p:sldId id="368" r:id="rId19"/>
    <p:sldId id="385" r:id="rId20"/>
    <p:sldId id="369" r:id="rId21"/>
    <p:sldId id="323" r:id="rId22"/>
    <p:sldId id="390" r:id="rId23"/>
    <p:sldId id="370" r:id="rId24"/>
    <p:sldId id="386" r:id="rId25"/>
    <p:sldId id="387" r:id="rId26"/>
    <p:sldId id="379" r:id="rId27"/>
    <p:sldId id="380" r:id="rId28"/>
    <p:sldId id="389" r:id="rId29"/>
    <p:sldId id="372" r:id="rId30"/>
    <p:sldId id="371" r:id="rId31"/>
    <p:sldId id="378" r:id="rId32"/>
    <p:sldId id="346" r:id="rId33"/>
    <p:sldId id="391" r:id="rId34"/>
    <p:sldId id="377" r:id="rId35"/>
    <p:sldId id="392" r:id="rId36"/>
    <p:sldId id="329" r:id="rId37"/>
    <p:sldId id="327" r:id="rId38"/>
    <p:sldId id="326" r:id="rId39"/>
    <p:sldId id="365" r:id="rId40"/>
    <p:sldId id="341" r:id="rId41"/>
    <p:sldId id="347" r:id="rId42"/>
    <p:sldId id="340" r:id="rId43"/>
    <p:sldId id="344" r:id="rId44"/>
    <p:sldId id="331" r:id="rId45"/>
    <p:sldId id="332" r:id="rId46"/>
    <p:sldId id="345" r:id="rId47"/>
    <p:sldId id="333" r:id="rId48"/>
    <p:sldId id="334" r:id="rId49"/>
    <p:sldId id="335" r:id="rId50"/>
    <p:sldId id="336" r:id="rId51"/>
    <p:sldId id="357" r:id="rId52"/>
    <p:sldId id="373" r:id="rId53"/>
    <p:sldId id="359" r:id="rId54"/>
    <p:sldId id="374" r:id="rId55"/>
    <p:sldId id="360" r:id="rId56"/>
    <p:sldId id="375" r:id="rId57"/>
    <p:sldId id="376" r:id="rId58"/>
    <p:sldId id="363" r:id="rId59"/>
    <p:sldId id="284" r:id="rId60"/>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nts Felsbergs" initials="IF" lastIdx="28" clrIdx="0"/>
  <p:cmAuthor id="1" name="Jānis Dzalbe" initials="JD"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D1ED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01" autoAdjust="0"/>
    <p:restoredTop sz="85593" autoAdjust="0"/>
  </p:normalViewPr>
  <p:slideViewPr>
    <p:cSldViewPr>
      <p:cViewPr>
        <p:scale>
          <a:sx n="59" d="100"/>
          <a:sy n="59" d="100"/>
        </p:scale>
        <p:origin x="-1116" y="-66"/>
      </p:cViewPr>
      <p:guideLst>
        <p:guide orient="horz" pos="2381"/>
        <p:guide pos="3175"/>
      </p:guideLst>
    </p:cSldViewPr>
  </p:slideViewPr>
  <p:outlineViewPr>
    <p:cViewPr>
      <p:scale>
        <a:sx n="25" d="100"/>
        <a:sy n="25" d="100"/>
      </p:scale>
      <p:origin x="0" y="3036"/>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21E0A-3FB3-41E1-B599-65AD4CA8A6A2}" type="doc">
      <dgm:prSet loTypeId="urn:microsoft.com/office/officeart/2005/8/layout/pyramid1" loCatId="pyramid" qsTypeId="urn:microsoft.com/office/officeart/2005/8/quickstyle/simple3" qsCatId="simple" csTypeId="urn:microsoft.com/office/officeart/2005/8/colors/accent0_3" csCatId="mainScheme" phldr="1"/>
      <dgm:spPr/>
      <dgm:t>
        <a:bodyPr/>
        <a:lstStyle/>
        <a:p>
          <a:endParaRPr lang="lv-LV"/>
        </a:p>
      </dgm:t>
    </dgm:pt>
    <dgm:pt modelId="{D0221645-CC5C-4F79-A564-1902A7195B75}">
      <dgm:prSet phldrT="[Text]"/>
      <dgm:spPr/>
      <dgm:t>
        <a:bodyPr/>
        <a:lstStyle/>
        <a:p>
          <a:endParaRPr lang="lv-LV" b="0" dirty="0" smtClean="0"/>
        </a:p>
        <a:p>
          <a:r>
            <a:rPr lang="lv-LV" b="0" dirty="0" smtClean="0"/>
            <a:t>5. Koordinācija</a:t>
          </a:r>
        </a:p>
      </dgm:t>
    </dgm:pt>
    <dgm:pt modelId="{EA7DBB88-05CE-4321-BEDF-0F6F4CB6F335}" type="parTrans" cxnId="{279DD540-6148-4D5D-8BEA-FBB7D6A2A068}">
      <dgm:prSet/>
      <dgm:spPr/>
      <dgm:t>
        <a:bodyPr/>
        <a:lstStyle/>
        <a:p>
          <a:endParaRPr lang="lv-LV"/>
        </a:p>
      </dgm:t>
    </dgm:pt>
    <dgm:pt modelId="{93025F52-BCB7-4344-8409-8BB1E97BE558}" type="sibTrans" cxnId="{279DD540-6148-4D5D-8BEA-FBB7D6A2A068}">
      <dgm:prSet/>
      <dgm:spPr/>
      <dgm:t>
        <a:bodyPr/>
        <a:lstStyle/>
        <a:p>
          <a:endParaRPr lang="lv-LV"/>
        </a:p>
      </dgm:t>
    </dgm:pt>
    <dgm:pt modelId="{EB124EBB-0EF7-405C-97A7-FF86F1FA1DC0}">
      <dgm:prSet phldrT="[Text]" custT="1"/>
      <dgm:spPr/>
      <dgm:t>
        <a:bodyPr/>
        <a:lstStyle/>
        <a:p>
          <a:r>
            <a:rPr lang="lv-LV" sz="2000" b="0" dirty="0" smtClean="0"/>
            <a:t>4. Finansēšanas kārtības noteikšana</a:t>
          </a:r>
        </a:p>
      </dgm:t>
    </dgm:pt>
    <dgm:pt modelId="{C393752D-D6D6-499A-BD8D-F2BEE739D08B}" type="parTrans" cxnId="{74842E3C-CDFD-45D3-8483-2B90BEB551D5}">
      <dgm:prSet/>
      <dgm:spPr/>
      <dgm:t>
        <a:bodyPr/>
        <a:lstStyle/>
        <a:p>
          <a:endParaRPr lang="lv-LV"/>
        </a:p>
      </dgm:t>
    </dgm:pt>
    <dgm:pt modelId="{18BF1B8E-ADA7-4401-AD78-369719D236E3}" type="sibTrans" cxnId="{74842E3C-CDFD-45D3-8483-2B90BEB551D5}">
      <dgm:prSet/>
      <dgm:spPr/>
      <dgm:t>
        <a:bodyPr/>
        <a:lstStyle/>
        <a:p>
          <a:endParaRPr lang="lv-LV"/>
        </a:p>
      </dgm:t>
    </dgm:pt>
    <dgm:pt modelId="{C9C6E5B9-690E-4D17-9F10-CD0053ECE373}">
      <dgm:prSet phldrT="[Text]" custT="1"/>
      <dgm:spPr/>
      <dgm:t>
        <a:bodyPr/>
        <a:lstStyle/>
        <a:p>
          <a:r>
            <a:rPr lang="lv-LV" sz="2000" b="1" dirty="0" smtClean="0"/>
            <a:t>3. Valsts vienota klientu apkalpošanas centru tīkla izveide</a:t>
          </a:r>
          <a:endParaRPr lang="lv-LV" sz="2000" dirty="0"/>
        </a:p>
      </dgm:t>
    </dgm:pt>
    <dgm:pt modelId="{944D061F-CBCB-4645-A0D8-4E6FCD9151DE}" type="parTrans" cxnId="{7639CAD5-E1A0-4910-B506-950CED474D04}">
      <dgm:prSet/>
      <dgm:spPr/>
      <dgm:t>
        <a:bodyPr/>
        <a:lstStyle/>
        <a:p>
          <a:endParaRPr lang="lv-LV"/>
        </a:p>
      </dgm:t>
    </dgm:pt>
    <dgm:pt modelId="{FAF41BEC-0EEF-42D6-A9C3-CAD2DBA1D33C}" type="sibTrans" cxnId="{7639CAD5-E1A0-4910-B506-950CED474D04}">
      <dgm:prSet/>
      <dgm:spPr/>
      <dgm:t>
        <a:bodyPr/>
        <a:lstStyle/>
        <a:p>
          <a:endParaRPr lang="lv-LV"/>
        </a:p>
      </dgm:t>
    </dgm:pt>
    <dgm:pt modelId="{A6DDE425-9CA4-4DE4-9469-4D32CB966E86}">
      <dgm:prSet phldrT="[Text]" custT="1"/>
      <dgm:spPr/>
      <dgm:t>
        <a:bodyPr/>
        <a:lstStyle/>
        <a:p>
          <a:r>
            <a:rPr lang="lv-LV" sz="2200" b="0" dirty="0" smtClean="0"/>
            <a:t>1. Vienots normatīvais un metodiskais ietvars</a:t>
          </a:r>
          <a:endParaRPr lang="lv-LV" sz="2200" b="0" dirty="0"/>
        </a:p>
      </dgm:t>
    </dgm:pt>
    <dgm:pt modelId="{E63DD96B-8C18-4C25-83AE-7C05D6D5F270}" type="parTrans" cxnId="{565967B2-508E-4E0C-BCA8-C85C2841D96F}">
      <dgm:prSet/>
      <dgm:spPr/>
      <dgm:t>
        <a:bodyPr/>
        <a:lstStyle/>
        <a:p>
          <a:endParaRPr lang="lv-LV"/>
        </a:p>
      </dgm:t>
    </dgm:pt>
    <dgm:pt modelId="{C9FAE4D8-D254-4B6A-9D60-4628B548E3AD}" type="sibTrans" cxnId="{565967B2-508E-4E0C-BCA8-C85C2841D96F}">
      <dgm:prSet/>
      <dgm:spPr/>
      <dgm:t>
        <a:bodyPr/>
        <a:lstStyle/>
        <a:p>
          <a:endParaRPr lang="lv-LV"/>
        </a:p>
      </dgm:t>
    </dgm:pt>
    <dgm:pt modelId="{4188A493-F764-468D-9B49-81DB688453A8}">
      <dgm:prSet phldrT="[Text]" custT="1"/>
      <dgm:spPr/>
      <dgm:t>
        <a:bodyPr/>
        <a:lstStyle/>
        <a:p>
          <a:r>
            <a:rPr lang="lv-LV" sz="2000" b="0" dirty="0" smtClean="0"/>
            <a:t>2. Pakalpojumu elektronizācija izmantojot IKT iespējas/ pakalpojumu pārbūve</a:t>
          </a:r>
          <a:endParaRPr lang="lv-LV" sz="2000" b="0" dirty="0"/>
        </a:p>
      </dgm:t>
    </dgm:pt>
    <dgm:pt modelId="{DFA8C751-E11D-44D4-911C-99D36A8C8A68}" type="parTrans" cxnId="{7665FBF2-E173-4637-8BCA-9163B6F61CF7}">
      <dgm:prSet/>
      <dgm:spPr/>
      <dgm:t>
        <a:bodyPr/>
        <a:lstStyle/>
        <a:p>
          <a:endParaRPr lang="lv-LV"/>
        </a:p>
      </dgm:t>
    </dgm:pt>
    <dgm:pt modelId="{AC977A8E-B882-4A62-B786-01F0FCFC6A5B}" type="sibTrans" cxnId="{7665FBF2-E173-4637-8BCA-9163B6F61CF7}">
      <dgm:prSet/>
      <dgm:spPr/>
      <dgm:t>
        <a:bodyPr/>
        <a:lstStyle/>
        <a:p>
          <a:endParaRPr lang="lv-LV"/>
        </a:p>
      </dgm:t>
    </dgm:pt>
    <dgm:pt modelId="{B5BE9240-9BA7-4EF6-A553-4C67FA9D1BEA}" type="pres">
      <dgm:prSet presAssocID="{1A421E0A-3FB3-41E1-B599-65AD4CA8A6A2}" presName="Name0" presStyleCnt="0">
        <dgm:presLayoutVars>
          <dgm:dir/>
          <dgm:animLvl val="lvl"/>
          <dgm:resizeHandles val="exact"/>
        </dgm:presLayoutVars>
      </dgm:prSet>
      <dgm:spPr/>
      <dgm:t>
        <a:bodyPr/>
        <a:lstStyle/>
        <a:p>
          <a:endParaRPr lang="lv-LV"/>
        </a:p>
      </dgm:t>
    </dgm:pt>
    <dgm:pt modelId="{0801064D-4D74-4828-96C7-9EA9DF040FF6}" type="pres">
      <dgm:prSet presAssocID="{D0221645-CC5C-4F79-A564-1902A7195B75}" presName="Name8" presStyleCnt="0"/>
      <dgm:spPr/>
      <dgm:t>
        <a:bodyPr/>
        <a:lstStyle/>
        <a:p>
          <a:endParaRPr lang="lv-LV"/>
        </a:p>
      </dgm:t>
    </dgm:pt>
    <dgm:pt modelId="{787D6086-B7CD-470D-ABC5-813DD0812BB8}" type="pres">
      <dgm:prSet presAssocID="{D0221645-CC5C-4F79-A564-1902A7195B75}" presName="level" presStyleLbl="node1" presStyleIdx="0" presStyleCnt="5">
        <dgm:presLayoutVars>
          <dgm:chMax val="1"/>
          <dgm:bulletEnabled val="1"/>
        </dgm:presLayoutVars>
      </dgm:prSet>
      <dgm:spPr/>
      <dgm:t>
        <a:bodyPr/>
        <a:lstStyle/>
        <a:p>
          <a:endParaRPr lang="lv-LV"/>
        </a:p>
      </dgm:t>
    </dgm:pt>
    <dgm:pt modelId="{3D542157-F1BB-4CA7-BAC4-1D925B0776BA}" type="pres">
      <dgm:prSet presAssocID="{D0221645-CC5C-4F79-A564-1902A7195B75}" presName="levelTx" presStyleLbl="revTx" presStyleIdx="0" presStyleCnt="0">
        <dgm:presLayoutVars>
          <dgm:chMax val="1"/>
          <dgm:bulletEnabled val="1"/>
        </dgm:presLayoutVars>
      </dgm:prSet>
      <dgm:spPr/>
      <dgm:t>
        <a:bodyPr/>
        <a:lstStyle/>
        <a:p>
          <a:endParaRPr lang="lv-LV"/>
        </a:p>
      </dgm:t>
    </dgm:pt>
    <dgm:pt modelId="{3BE2F773-30E3-4FD8-B53A-609BE7DE556A}" type="pres">
      <dgm:prSet presAssocID="{EB124EBB-0EF7-405C-97A7-FF86F1FA1DC0}" presName="Name8" presStyleCnt="0"/>
      <dgm:spPr/>
      <dgm:t>
        <a:bodyPr/>
        <a:lstStyle/>
        <a:p>
          <a:endParaRPr lang="lv-LV"/>
        </a:p>
      </dgm:t>
    </dgm:pt>
    <dgm:pt modelId="{D26AA77F-EFE3-4E94-A3BE-18D9D62F2199}" type="pres">
      <dgm:prSet presAssocID="{EB124EBB-0EF7-405C-97A7-FF86F1FA1DC0}" presName="level" presStyleLbl="node1" presStyleIdx="1" presStyleCnt="5">
        <dgm:presLayoutVars>
          <dgm:chMax val="1"/>
          <dgm:bulletEnabled val="1"/>
        </dgm:presLayoutVars>
      </dgm:prSet>
      <dgm:spPr/>
      <dgm:t>
        <a:bodyPr/>
        <a:lstStyle/>
        <a:p>
          <a:endParaRPr lang="lv-LV"/>
        </a:p>
      </dgm:t>
    </dgm:pt>
    <dgm:pt modelId="{330B87D6-7E48-47D5-9FA5-5AD66E378213}" type="pres">
      <dgm:prSet presAssocID="{EB124EBB-0EF7-405C-97A7-FF86F1FA1DC0}" presName="levelTx" presStyleLbl="revTx" presStyleIdx="0" presStyleCnt="0">
        <dgm:presLayoutVars>
          <dgm:chMax val="1"/>
          <dgm:bulletEnabled val="1"/>
        </dgm:presLayoutVars>
      </dgm:prSet>
      <dgm:spPr/>
      <dgm:t>
        <a:bodyPr/>
        <a:lstStyle/>
        <a:p>
          <a:endParaRPr lang="lv-LV"/>
        </a:p>
      </dgm:t>
    </dgm:pt>
    <dgm:pt modelId="{E9215DCD-C0EE-4DFB-ADC7-C8BDB694D77E}" type="pres">
      <dgm:prSet presAssocID="{C9C6E5B9-690E-4D17-9F10-CD0053ECE373}" presName="Name8" presStyleCnt="0"/>
      <dgm:spPr/>
      <dgm:t>
        <a:bodyPr/>
        <a:lstStyle/>
        <a:p>
          <a:endParaRPr lang="lv-LV"/>
        </a:p>
      </dgm:t>
    </dgm:pt>
    <dgm:pt modelId="{C760EDC8-43B2-4D55-9FEE-60BAA6A8F9CF}" type="pres">
      <dgm:prSet presAssocID="{C9C6E5B9-690E-4D17-9F10-CD0053ECE373}" presName="level" presStyleLbl="node1" presStyleIdx="2" presStyleCnt="5">
        <dgm:presLayoutVars>
          <dgm:chMax val="1"/>
          <dgm:bulletEnabled val="1"/>
        </dgm:presLayoutVars>
      </dgm:prSet>
      <dgm:spPr/>
      <dgm:t>
        <a:bodyPr/>
        <a:lstStyle/>
        <a:p>
          <a:endParaRPr lang="lv-LV"/>
        </a:p>
      </dgm:t>
    </dgm:pt>
    <dgm:pt modelId="{1B0C81D7-C4EE-44C3-BF1E-EC63A5285B64}" type="pres">
      <dgm:prSet presAssocID="{C9C6E5B9-690E-4D17-9F10-CD0053ECE373}" presName="levelTx" presStyleLbl="revTx" presStyleIdx="0" presStyleCnt="0">
        <dgm:presLayoutVars>
          <dgm:chMax val="1"/>
          <dgm:bulletEnabled val="1"/>
        </dgm:presLayoutVars>
      </dgm:prSet>
      <dgm:spPr/>
      <dgm:t>
        <a:bodyPr/>
        <a:lstStyle/>
        <a:p>
          <a:endParaRPr lang="lv-LV"/>
        </a:p>
      </dgm:t>
    </dgm:pt>
    <dgm:pt modelId="{AB96BFB3-579A-4898-96B5-CF586D3D52AD}" type="pres">
      <dgm:prSet presAssocID="{4188A493-F764-468D-9B49-81DB688453A8}" presName="Name8" presStyleCnt="0"/>
      <dgm:spPr/>
      <dgm:t>
        <a:bodyPr/>
        <a:lstStyle/>
        <a:p>
          <a:endParaRPr lang="lv-LV"/>
        </a:p>
      </dgm:t>
    </dgm:pt>
    <dgm:pt modelId="{E83CFBF7-8BA2-4228-A95F-958EEE146FBE}" type="pres">
      <dgm:prSet presAssocID="{4188A493-F764-468D-9B49-81DB688453A8}" presName="level" presStyleLbl="node1" presStyleIdx="3" presStyleCnt="5">
        <dgm:presLayoutVars>
          <dgm:chMax val="1"/>
          <dgm:bulletEnabled val="1"/>
        </dgm:presLayoutVars>
      </dgm:prSet>
      <dgm:spPr/>
      <dgm:t>
        <a:bodyPr/>
        <a:lstStyle/>
        <a:p>
          <a:endParaRPr lang="lv-LV"/>
        </a:p>
      </dgm:t>
    </dgm:pt>
    <dgm:pt modelId="{B545C1C8-ECF8-4845-9EE3-D7E61C41DF84}" type="pres">
      <dgm:prSet presAssocID="{4188A493-F764-468D-9B49-81DB688453A8}" presName="levelTx" presStyleLbl="revTx" presStyleIdx="0" presStyleCnt="0">
        <dgm:presLayoutVars>
          <dgm:chMax val="1"/>
          <dgm:bulletEnabled val="1"/>
        </dgm:presLayoutVars>
      </dgm:prSet>
      <dgm:spPr/>
      <dgm:t>
        <a:bodyPr/>
        <a:lstStyle/>
        <a:p>
          <a:endParaRPr lang="lv-LV"/>
        </a:p>
      </dgm:t>
    </dgm:pt>
    <dgm:pt modelId="{8272595F-2AEB-4FE6-A89A-56B859AFB09A}" type="pres">
      <dgm:prSet presAssocID="{A6DDE425-9CA4-4DE4-9469-4D32CB966E86}" presName="Name8" presStyleCnt="0"/>
      <dgm:spPr/>
      <dgm:t>
        <a:bodyPr/>
        <a:lstStyle/>
        <a:p>
          <a:endParaRPr lang="lv-LV"/>
        </a:p>
      </dgm:t>
    </dgm:pt>
    <dgm:pt modelId="{7D41A03F-0552-451D-AE82-576816542F40}" type="pres">
      <dgm:prSet presAssocID="{A6DDE425-9CA4-4DE4-9469-4D32CB966E86}" presName="level" presStyleLbl="node1" presStyleIdx="4" presStyleCnt="5">
        <dgm:presLayoutVars>
          <dgm:chMax val="1"/>
          <dgm:bulletEnabled val="1"/>
        </dgm:presLayoutVars>
      </dgm:prSet>
      <dgm:spPr/>
      <dgm:t>
        <a:bodyPr/>
        <a:lstStyle/>
        <a:p>
          <a:endParaRPr lang="lv-LV"/>
        </a:p>
      </dgm:t>
    </dgm:pt>
    <dgm:pt modelId="{AB7FB001-4249-40FB-A8C9-F2297E0D14BB}" type="pres">
      <dgm:prSet presAssocID="{A6DDE425-9CA4-4DE4-9469-4D32CB966E86}" presName="levelTx" presStyleLbl="revTx" presStyleIdx="0" presStyleCnt="0">
        <dgm:presLayoutVars>
          <dgm:chMax val="1"/>
          <dgm:bulletEnabled val="1"/>
        </dgm:presLayoutVars>
      </dgm:prSet>
      <dgm:spPr/>
      <dgm:t>
        <a:bodyPr/>
        <a:lstStyle/>
        <a:p>
          <a:endParaRPr lang="lv-LV"/>
        </a:p>
      </dgm:t>
    </dgm:pt>
  </dgm:ptLst>
  <dgm:cxnLst>
    <dgm:cxn modelId="{096EC39D-5870-FC41-AE1C-72F4957A2D28}" type="presOf" srcId="{A6DDE425-9CA4-4DE4-9469-4D32CB966E86}" destId="{7D41A03F-0552-451D-AE82-576816542F40}" srcOrd="0" destOrd="0" presId="urn:microsoft.com/office/officeart/2005/8/layout/pyramid1"/>
    <dgm:cxn modelId="{B8757D4F-10EC-5449-B2E2-4E99D20376D8}" type="presOf" srcId="{4188A493-F764-468D-9B49-81DB688453A8}" destId="{E83CFBF7-8BA2-4228-A95F-958EEE146FBE}" srcOrd="0" destOrd="0" presId="urn:microsoft.com/office/officeart/2005/8/layout/pyramid1"/>
    <dgm:cxn modelId="{7665FBF2-E173-4637-8BCA-9163B6F61CF7}" srcId="{1A421E0A-3FB3-41E1-B599-65AD4CA8A6A2}" destId="{4188A493-F764-468D-9B49-81DB688453A8}" srcOrd="3" destOrd="0" parTransId="{DFA8C751-E11D-44D4-911C-99D36A8C8A68}" sibTransId="{AC977A8E-B882-4A62-B786-01F0FCFC6A5B}"/>
    <dgm:cxn modelId="{6AB8F13A-DBB5-244E-B382-37574810AF8A}" type="presOf" srcId="{4188A493-F764-468D-9B49-81DB688453A8}" destId="{B545C1C8-ECF8-4845-9EE3-D7E61C41DF84}" srcOrd="1" destOrd="0" presId="urn:microsoft.com/office/officeart/2005/8/layout/pyramid1"/>
    <dgm:cxn modelId="{192E9DF4-6378-9244-A084-DCC13340A766}" type="presOf" srcId="{D0221645-CC5C-4F79-A564-1902A7195B75}" destId="{3D542157-F1BB-4CA7-BAC4-1D925B0776BA}" srcOrd="1" destOrd="0" presId="urn:microsoft.com/office/officeart/2005/8/layout/pyramid1"/>
    <dgm:cxn modelId="{DFD12D33-DC43-F644-A0A2-AD7391A0AF44}" type="presOf" srcId="{EB124EBB-0EF7-405C-97A7-FF86F1FA1DC0}" destId="{D26AA77F-EFE3-4E94-A3BE-18D9D62F2199}" srcOrd="0" destOrd="0" presId="urn:microsoft.com/office/officeart/2005/8/layout/pyramid1"/>
    <dgm:cxn modelId="{74842E3C-CDFD-45D3-8483-2B90BEB551D5}" srcId="{1A421E0A-3FB3-41E1-B599-65AD4CA8A6A2}" destId="{EB124EBB-0EF7-405C-97A7-FF86F1FA1DC0}" srcOrd="1" destOrd="0" parTransId="{C393752D-D6D6-499A-BD8D-F2BEE739D08B}" sibTransId="{18BF1B8E-ADA7-4401-AD78-369719D236E3}"/>
    <dgm:cxn modelId="{279DD540-6148-4D5D-8BEA-FBB7D6A2A068}" srcId="{1A421E0A-3FB3-41E1-B599-65AD4CA8A6A2}" destId="{D0221645-CC5C-4F79-A564-1902A7195B75}" srcOrd="0" destOrd="0" parTransId="{EA7DBB88-05CE-4321-BEDF-0F6F4CB6F335}" sibTransId="{93025F52-BCB7-4344-8409-8BB1E97BE558}"/>
    <dgm:cxn modelId="{D52CEA67-0454-464E-9D12-EC387C60468E}" type="presOf" srcId="{C9C6E5B9-690E-4D17-9F10-CD0053ECE373}" destId="{C760EDC8-43B2-4D55-9FEE-60BAA6A8F9CF}" srcOrd="0" destOrd="0" presId="urn:microsoft.com/office/officeart/2005/8/layout/pyramid1"/>
    <dgm:cxn modelId="{69372223-F0E1-3F4C-8EC8-42F38E977107}" type="presOf" srcId="{C9C6E5B9-690E-4D17-9F10-CD0053ECE373}" destId="{1B0C81D7-C4EE-44C3-BF1E-EC63A5285B64}" srcOrd="1" destOrd="0" presId="urn:microsoft.com/office/officeart/2005/8/layout/pyramid1"/>
    <dgm:cxn modelId="{7639CAD5-E1A0-4910-B506-950CED474D04}" srcId="{1A421E0A-3FB3-41E1-B599-65AD4CA8A6A2}" destId="{C9C6E5B9-690E-4D17-9F10-CD0053ECE373}" srcOrd="2" destOrd="0" parTransId="{944D061F-CBCB-4645-A0D8-4E6FCD9151DE}" sibTransId="{FAF41BEC-0EEF-42D6-A9C3-CAD2DBA1D33C}"/>
    <dgm:cxn modelId="{CB80A29A-22EA-704D-A1B0-AEF77A01859F}" type="presOf" srcId="{1A421E0A-3FB3-41E1-B599-65AD4CA8A6A2}" destId="{B5BE9240-9BA7-4EF6-A553-4C67FA9D1BEA}" srcOrd="0" destOrd="0" presId="urn:microsoft.com/office/officeart/2005/8/layout/pyramid1"/>
    <dgm:cxn modelId="{0183E367-1349-D445-8540-4A9646ECE875}" type="presOf" srcId="{A6DDE425-9CA4-4DE4-9469-4D32CB966E86}" destId="{AB7FB001-4249-40FB-A8C9-F2297E0D14BB}" srcOrd="1" destOrd="0" presId="urn:microsoft.com/office/officeart/2005/8/layout/pyramid1"/>
    <dgm:cxn modelId="{32CAAB31-5895-0541-A9E5-EB21829C9B4D}" type="presOf" srcId="{D0221645-CC5C-4F79-A564-1902A7195B75}" destId="{787D6086-B7CD-470D-ABC5-813DD0812BB8}" srcOrd="0" destOrd="0" presId="urn:microsoft.com/office/officeart/2005/8/layout/pyramid1"/>
    <dgm:cxn modelId="{E811070E-6215-A741-A500-2C9C6CF7B323}" type="presOf" srcId="{EB124EBB-0EF7-405C-97A7-FF86F1FA1DC0}" destId="{330B87D6-7E48-47D5-9FA5-5AD66E378213}" srcOrd="1" destOrd="0" presId="urn:microsoft.com/office/officeart/2005/8/layout/pyramid1"/>
    <dgm:cxn modelId="{565967B2-508E-4E0C-BCA8-C85C2841D96F}" srcId="{1A421E0A-3FB3-41E1-B599-65AD4CA8A6A2}" destId="{A6DDE425-9CA4-4DE4-9469-4D32CB966E86}" srcOrd="4" destOrd="0" parTransId="{E63DD96B-8C18-4C25-83AE-7C05D6D5F270}" sibTransId="{C9FAE4D8-D254-4B6A-9D60-4628B548E3AD}"/>
    <dgm:cxn modelId="{CB74C4C0-4154-5947-8A02-0B7A68EDBF93}" type="presParOf" srcId="{B5BE9240-9BA7-4EF6-A553-4C67FA9D1BEA}" destId="{0801064D-4D74-4828-96C7-9EA9DF040FF6}" srcOrd="0" destOrd="0" presId="urn:microsoft.com/office/officeart/2005/8/layout/pyramid1"/>
    <dgm:cxn modelId="{E8FC3CD8-73AC-C24B-AE03-52F8C7AC8298}" type="presParOf" srcId="{0801064D-4D74-4828-96C7-9EA9DF040FF6}" destId="{787D6086-B7CD-470D-ABC5-813DD0812BB8}" srcOrd="0" destOrd="0" presId="urn:microsoft.com/office/officeart/2005/8/layout/pyramid1"/>
    <dgm:cxn modelId="{FA49F6F0-C328-8C4D-917B-03DCC18559C0}" type="presParOf" srcId="{0801064D-4D74-4828-96C7-9EA9DF040FF6}" destId="{3D542157-F1BB-4CA7-BAC4-1D925B0776BA}" srcOrd="1" destOrd="0" presId="urn:microsoft.com/office/officeart/2005/8/layout/pyramid1"/>
    <dgm:cxn modelId="{D9CCAA73-E84D-764A-BBDA-4EC7696A090C}" type="presParOf" srcId="{B5BE9240-9BA7-4EF6-A553-4C67FA9D1BEA}" destId="{3BE2F773-30E3-4FD8-B53A-609BE7DE556A}" srcOrd="1" destOrd="0" presId="urn:microsoft.com/office/officeart/2005/8/layout/pyramid1"/>
    <dgm:cxn modelId="{1BD03CCC-3213-0245-8925-ACEB27E2994E}" type="presParOf" srcId="{3BE2F773-30E3-4FD8-B53A-609BE7DE556A}" destId="{D26AA77F-EFE3-4E94-A3BE-18D9D62F2199}" srcOrd="0" destOrd="0" presId="urn:microsoft.com/office/officeart/2005/8/layout/pyramid1"/>
    <dgm:cxn modelId="{57B5C385-7C10-0D45-A8B9-5893677E35C3}" type="presParOf" srcId="{3BE2F773-30E3-4FD8-B53A-609BE7DE556A}" destId="{330B87D6-7E48-47D5-9FA5-5AD66E378213}" srcOrd="1" destOrd="0" presId="urn:microsoft.com/office/officeart/2005/8/layout/pyramid1"/>
    <dgm:cxn modelId="{A2DF04E6-69AE-0945-AB28-910DE6D90235}" type="presParOf" srcId="{B5BE9240-9BA7-4EF6-A553-4C67FA9D1BEA}" destId="{E9215DCD-C0EE-4DFB-ADC7-C8BDB694D77E}" srcOrd="2" destOrd="0" presId="urn:microsoft.com/office/officeart/2005/8/layout/pyramid1"/>
    <dgm:cxn modelId="{FAA487DF-90E9-4648-B899-140F87F956FF}" type="presParOf" srcId="{E9215DCD-C0EE-4DFB-ADC7-C8BDB694D77E}" destId="{C760EDC8-43B2-4D55-9FEE-60BAA6A8F9CF}" srcOrd="0" destOrd="0" presId="urn:microsoft.com/office/officeart/2005/8/layout/pyramid1"/>
    <dgm:cxn modelId="{4894BCEA-CA89-1448-B502-28D3A281C1EE}" type="presParOf" srcId="{E9215DCD-C0EE-4DFB-ADC7-C8BDB694D77E}" destId="{1B0C81D7-C4EE-44C3-BF1E-EC63A5285B64}" srcOrd="1" destOrd="0" presId="urn:microsoft.com/office/officeart/2005/8/layout/pyramid1"/>
    <dgm:cxn modelId="{D031833A-F0B3-7849-A430-8258526F96DD}" type="presParOf" srcId="{B5BE9240-9BA7-4EF6-A553-4C67FA9D1BEA}" destId="{AB96BFB3-579A-4898-96B5-CF586D3D52AD}" srcOrd="3" destOrd="0" presId="urn:microsoft.com/office/officeart/2005/8/layout/pyramid1"/>
    <dgm:cxn modelId="{87C79902-AB96-4A44-8338-2500B1FC0F10}" type="presParOf" srcId="{AB96BFB3-579A-4898-96B5-CF586D3D52AD}" destId="{E83CFBF7-8BA2-4228-A95F-958EEE146FBE}" srcOrd="0" destOrd="0" presId="urn:microsoft.com/office/officeart/2005/8/layout/pyramid1"/>
    <dgm:cxn modelId="{210D2410-FE20-EF4B-AF00-E5F99AA5E68C}" type="presParOf" srcId="{AB96BFB3-579A-4898-96B5-CF586D3D52AD}" destId="{B545C1C8-ECF8-4845-9EE3-D7E61C41DF84}" srcOrd="1" destOrd="0" presId="urn:microsoft.com/office/officeart/2005/8/layout/pyramid1"/>
    <dgm:cxn modelId="{F380064E-AD44-7547-9A9E-2F7D10492847}" type="presParOf" srcId="{B5BE9240-9BA7-4EF6-A553-4C67FA9D1BEA}" destId="{8272595F-2AEB-4FE6-A89A-56B859AFB09A}" srcOrd="4" destOrd="0" presId="urn:microsoft.com/office/officeart/2005/8/layout/pyramid1"/>
    <dgm:cxn modelId="{0ADA9A38-F1BF-FF42-A45C-AF0AAC7FFB1B}" type="presParOf" srcId="{8272595F-2AEB-4FE6-A89A-56B859AFB09A}" destId="{7D41A03F-0552-451D-AE82-576816542F40}" srcOrd="0" destOrd="0" presId="urn:microsoft.com/office/officeart/2005/8/layout/pyramid1"/>
    <dgm:cxn modelId="{60C25871-2EBC-C14C-BEBD-2F92384CBC42}" type="presParOf" srcId="{8272595F-2AEB-4FE6-A89A-56B859AFB09A}" destId="{AB7FB001-4249-40FB-A8C9-F2297E0D14B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0C3DD-5B21-4643-B946-1901E1E9140A}" type="doc">
      <dgm:prSet loTypeId="urn:microsoft.com/office/officeart/2005/8/layout/cycle3" loCatId="cycle" qsTypeId="urn:microsoft.com/office/officeart/2005/8/quickstyle/simple1" qsCatId="simple" csTypeId="urn:microsoft.com/office/officeart/2005/8/colors/accent1_3" csCatId="accent1" phldr="1"/>
      <dgm:spPr/>
      <dgm:t>
        <a:bodyPr/>
        <a:lstStyle/>
        <a:p>
          <a:endParaRPr lang="lv-LV"/>
        </a:p>
      </dgm:t>
    </dgm:pt>
    <dgm:pt modelId="{6BFDFE6D-16C3-4D88-B5A0-D0220FD2965F}">
      <dgm:prSet phldrT="[Text]">
        <dgm:style>
          <a:lnRef idx="3">
            <a:schemeClr val="lt1"/>
          </a:lnRef>
          <a:fillRef idx="1">
            <a:schemeClr val="dk1"/>
          </a:fillRef>
          <a:effectRef idx="1">
            <a:schemeClr val="dk1"/>
          </a:effectRef>
          <a:fontRef idx="minor">
            <a:schemeClr val="lt1"/>
          </a:fontRef>
        </dgm:style>
      </dgm:prSet>
      <dgm:spPr>
        <a:solidFill>
          <a:schemeClr val="tx1">
            <a:lumMod val="75000"/>
            <a:lumOff val="25000"/>
          </a:schemeClr>
        </a:solidFill>
      </dgm:spPr>
      <dgm:t>
        <a:bodyPr/>
        <a:lstStyle/>
        <a:p>
          <a:r>
            <a:rPr lang="lv-LV" b="1" dirty="0" smtClean="0"/>
            <a:t>1. Vadības grāmatvedības uzbūves un </a:t>
          </a:r>
          <a:br>
            <a:rPr lang="lv-LV" b="1" dirty="0" smtClean="0"/>
          </a:br>
          <a:r>
            <a:rPr lang="lv-LV" b="1" dirty="0" smtClean="0"/>
            <a:t>kontroles principu definēšana/precizēšana</a:t>
          </a:r>
          <a:endParaRPr lang="lv-LV" b="1" dirty="0"/>
        </a:p>
      </dgm:t>
    </dgm:pt>
    <dgm:pt modelId="{77790587-9386-4029-B6E4-6890BC681E0F}" type="parTrans" cxnId="{8CDF61E2-A3D6-4D44-B4C0-C5D9D347D0D9}">
      <dgm:prSet/>
      <dgm:spPr/>
      <dgm:t>
        <a:bodyPr/>
        <a:lstStyle/>
        <a:p>
          <a:endParaRPr lang="lv-LV"/>
        </a:p>
      </dgm:t>
    </dgm:pt>
    <dgm:pt modelId="{120E1DD1-573B-447C-96C8-CDD5C906FDAA}" type="sibTrans" cxnId="{8CDF61E2-A3D6-4D44-B4C0-C5D9D347D0D9}">
      <dgm:prSet/>
      <dgm:spPr>
        <a:solidFill>
          <a:schemeClr val="bg1">
            <a:lumMod val="85000"/>
          </a:schemeClr>
        </a:solidFill>
      </dgm:spPr>
      <dgm:t>
        <a:bodyPr/>
        <a:lstStyle/>
        <a:p>
          <a:endParaRPr lang="lv-LV"/>
        </a:p>
      </dgm:t>
    </dgm:pt>
    <dgm:pt modelId="{22C28E07-C3A4-49A6-AC25-576C08A3AF40}">
      <dgm:prSet phldrT="[Text]">
        <dgm:style>
          <a:lnRef idx="3">
            <a:schemeClr val="lt1"/>
          </a:lnRef>
          <a:fillRef idx="1">
            <a:schemeClr val="dk1"/>
          </a:fillRef>
          <a:effectRef idx="1">
            <a:schemeClr val="dk1"/>
          </a:effectRef>
          <a:fontRef idx="minor">
            <a:schemeClr val="lt1"/>
          </a:fontRef>
        </dgm:style>
      </dgm:prSet>
      <dgm:spPr>
        <a:solidFill>
          <a:schemeClr val="tx1">
            <a:lumMod val="65000"/>
            <a:lumOff val="35000"/>
          </a:schemeClr>
        </a:solidFill>
      </dgm:spPr>
      <dgm:t>
        <a:bodyPr/>
        <a:lstStyle/>
        <a:p>
          <a:r>
            <a:rPr lang="lv-LV" b="1" dirty="0" smtClean="0"/>
            <a:t>2.Plānošana</a:t>
          </a:r>
          <a:endParaRPr lang="lv-LV" b="1" dirty="0"/>
        </a:p>
      </dgm:t>
    </dgm:pt>
    <dgm:pt modelId="{5573EC31-184F-4289-B486-55EDCAC003BF}" type="parTrans" cxnId="{AE91F69D-3B32-47EA-B4F7-DE9C3BCC5FBC}">
      <dgm:prSet/>
      <dgm:spPr/>
      <dgm:t>
        <a:bodyPr/>
        <a:lstStyle/>
        <a:p>
          <a:endParaRPr lang="lv-LV"/>
        </a:p>
      </dgm:t>
    </dgm:pt>
    <dgm:pt modelId="{407466D7-A565-4DB2-AF79-42F49EB44E3B}" type="sibTrans" cxnId="{AE91F69D-3B32-47EA-B4F7-DE9C3BCC5FBC}">
      <dgm:prSet/>
      <dgm:spPr/>
      <dgm:t>
        <a:bodyPr/>
        <a:lstStyle/>
        <a:p>
          <a:endParaRPr lang="lv-LV"/>
        </a:p>
      </dgm:t>
    </dgm:pt>
    <dgm:pt modelId="{CBDB44D5-2ED1-419B-BAC4-AB4AAB6EE43E}">
      <dgm:prSet phldrT="[Text]">
        <dgm:style>
          <a:lnRef idx="3">
            <a:schemeClr val="lt1"/>
          </a:lnRef>
          <a:fillRef idx="1">
            <a:schemeClr val="dk1"/>
          </a:fillRef>
          <a:effectRef idx="1">
            <a:schemeClr val="dk1"/>
          </a:effectRef>
          <a:fontRef idx="minor">
            <a:schemeClr val="lt1"/>
          </a:fontRef>
        </dgm:style>
      </dgm:prSet>
      <dgm:spPr>
        <a:solidFill>
          <a:schemeClr val="tx1">
            <a:lumMod val="50000"/>
            <a:lumOff val="50000"/>
          </a:schemeClr>
        </a:solidFill>
      </dgm:spPr>
      <dgm:t>
        <a:bodyPr/>
        <a:lstStyle/>
        <a:p>
          <a:r>
            <a:rPr lang="lv-LV" b="1" dirty="0" smtClean="0"/>
            <a:t>3. Uzskaites veikšana</a:t>
          </a:r>
          <a:endParaRPr lang="lv-LV" b="1" dirty="0"/>
        </a:p>
      </dgm:t>
    </dgm:pt>
    <dgm:pt modelId="{0D138D6D-6438-4267-9070-425CCFE9F6D7}" type="parTrans" cxnId="{21754382-2D1A-4490-9DB1-7EF39569B211}">
      <dgm:prSet/>
      <dgm:spPr/>
      <dgm:t>
        <a:bodyPr/>
        <a:lstStyle/>
        <a:p>
          <a:endParaRPr lang="lv-LV"/>
        </a:p>
      </dgm:t>
    </dgm:pt>
    <dgm:pt modelId="{11C873A9-01B5-41DD-8421-9E09CEF22825}" type="sibTrans" cxnId="{21754382-2D1A-4490-9DB1-7EF39569B211}">
      <dgm:prSet/>
      <dgm:spPr/>
      <dgm:t>
        <a:bodyPr/>
        <a:lstStyle/>
        <a:p>
          <a:endParaRPr lang="lv-LV"/>
        </a:p>
      </dgm:t>
    </dgm:pt>
    <dgm:pt modelId="{BC55AAB1-AE0C-4D72-9226-56AB17A0B00E}">
      <dgm:prSet phldrT="[Text]">
        <dgm:style>
          <a:lnRef idx="3">
            <a:schemeClr val="lt1"/>
          </a:lnRef>
          <a:fillRef idx="1">
            <a:schemeClr val="dk1"/>
          </a:fillRef>
          <a:effectRef idx="1">
            <a:schemeClr val="dk1"/>
          </a:effectRef>
          <a:fontRef idx="minor">
            <a:schemeClr val="lt1"/>
          </a:fontRef>
        </dgm:style>
      </dgm:prSet>
      <dgm:spPr>
        <a:solidFill>
          <a:schemeClr val="bg1">
            <a:lumMod val="65000"/>
          </a:schemeClr>
        </a:solidFill>
      </dgm:spPr>
      <dgm:t>
        <a:bodyPr/>
        <a:lstStyle/>
        <a:p>
          <a:r>
            <a:rPr lang="lv-LV" b="1" dirty="0" smtClean="0">
              <a:solidFill>
                <a:schemeClr val="tx1">
                  <a:lumMod val="95000"/>
                  <a:lumOff val="5000"/>
                </a:schemeClr>
              </a:solidFill>
            </a:rPr>
            <a:t>4. Pārskatu sistēma</a:t>
          </a:r>
          <a:endParaRPr lang="lv-LV" b="1" dirty="0">
            <a:solidFill>
              <a:schemeClr val="tx1">
                <a:lumMod val="95000"/>
                <a:lumOff val="5000"/>
              </a:schemeClr>
            </a:solidFill>
          </a:endParaRPr>
        </a:p>
      </dgm:t>
    </dgm:pt>
    <dgm:pt modelId="{23B98569-0D43-4DE3-AACD-B3A876BC9101}" type="parTrans" cxnId="{5268833A-532D-4B15-8B62-275FAB55D21C}">
      <dgm:prSet/>
      <dgm:spPr/>
      <dgm:t>
        <a:bodyPr/>
        <a:lstStyle/>
        <a:p>
          <a:endParaRPr lang="lv-LV"/>
        </a:p>
      </dgm:t>
    </dgm:pt>
    <dgm:pt modelId="{308AE86A-0713-438F-AC7D-EC69187BE029}" type="sibTrans" cxnId="{5268833A-532D-4B15-8B62-275FAB55D21C}">
      <dgm:prSet/>
      <dgm:spPr/>
      <dgm:t>
        <a:bodyPr/>
        <a:lstStyle/>
        <a:p>
          <a:endParaRPr lang="lv-LV"/>
        </a:p>
      </dgm:t>
    </dgm:pt>
    <dgm:pt modelId="{7E4C6EF7-9DF1-4253-9D43-89CEA6251D6F}">
      <dgm:prSet phldrT="[Text]" custT="1">
        <dgm:style>
          <a:lnRef idx="3">
            <a:schemeClr val="lt1"/>
          </a:lnRef>
          <a:fillRef idx="1">
            <a:schemeClr val="dk1"/>
          </a:fillRef>
          <a:effectRef idx="1">
            <a:schemeClr val="dk1"/>
          </a:effectRef>
          <a:fontRef idx="minor">
            <a:schemeClr val="lt1"/>
          </a:fontRef>
        </dgm:style>
      </dgm:prSet>
      <dgm:spPr>
        <a:solidFill>
          <a:schemeClr val="bg1">
            <a:lumMod val="75000"/>
          </a:schemeClr>
        </a:solidFill>
      </dgm:spPr>
      <dgm:t>
        <a:bodyPr/>
        <a:lstStyle/>
        <a:p>
          <a:pPr algn="ctr"/>
          <a:r>
            <a:rPr lang="lv-LV" sz="1600" b="1" dirty="0" smtClean="0">
              <a:solidFill>
                <a:schemeClr val="tx1">
                  <a:lumMod val="95000"/>
                  <a:lumOff val="5000"/>
                </a:schemeClr>
              </a:solidFill>
            </a:rPr>
            <a:t>5. Izpildes kontrole</a:t>
          </a:r>
        </a:p>
      </dgm:t>
    </dgm:pt>
    <dgm:pt modelId="{7C8108E6-13B5-4040-ADF7-9CD27A04B3BB}" type="parTrans" cxnId="{6AA7D9C1-3950-479E-B219-630AEC698F2D}">
      <dgm:prSet/>
      <dgm:spPr/>
      <dgm:t>
        <a:bodyPr/>
        <a:lstStyle/>
        <a:p>
          <a:endParaRPr lang="lv-LV"/>
        </a:p>
      </dgm:t>
    </dgm:pt>
    <dgm:pt modelId="{03BBE8CD-67B7-4591-BA89-4C43C660001C}" type="sibTrans" cxnId="{6AA7D9C1-3950-479E-B219-630AEC698F2D}">
      <dgm:prSet/>
      <dgm:spPr/>
      <dgm:t>
        <a:bodyPr/>
        <a:lstStyle/>
        <a:p>
          <a:endParaRPr lang="lv-LV"/>
        </a:p>
      </dgm:t>
    </dgm:pt>
    <dgm:pt modelId="{98E14E25-B090-4AE1-B483-E145B2DEF775}" type="pres">
      <dgm:prSet presAssocID="{6900C3DD-5B21-4643-B946-1901E1E9140A}" presName="Name0" presStyleCnt="0">
        <dgm:presLayoutVars>
          <dgm:dir/>
          <dgm:resizeHandles val="exact"/>
        </dgm:presLayoutVars>
      </dgm:prSet>
      <dgm:spPr/>
      <dgm:t>
        <a:bodyPr/>
        <a:lstStyle/>
        <a:p>
          <a:endParaRPr lang="lv-LV"/>
        </a:p>
      </dgm:t>
    </dgm:pt>
    <dgm:pt modelId="{509A4C81-8A49-4AD9-AD84-6155A0E2962B}" type="pres">
      <dgm:prSet presAssocID="{6900C3DD-5B21-4643-B946-1901E1E9140A}" presName="cycle" presStyleCnt="0"/>
      <dgm:spPr/>
    </dgm:pt>
    <dgm:pt modelId="{92C33701-C4E4-4146-B4B2-0ED09BD04341}" type="pres">
      <dgm:prSet presAssocID="{6BFDFE6D-16C3-4D88-B5A0-D0220FD2965F}" presName="nodeFirstNode" presStyleLbl="node1" presStyleIdx="0" presStyleCnt="5">
        <dgm:presLayoutVars>
          <dgm:bulletEnabled val="1"/>
        </dgm:presLayoutVars>
      </dgm:prSet>
      <dgm:spPr/>
      <dgm:t>
        <a:bodyPr/>
        <a:lstStyle/>
        <a:p>
          <a:endParaRPr lang="lv-LV"/>
        </a:p>
      </dgm:t>
    </dgm:pt>
    <dgm:pt modelId="{83A0460A-0A96-4EB9-8D77-808887C2759B}" type="pres">
      <dgm:prSet presAssocID="{120E1DD1-573B-447C-96C8-CDD5C906FDAA}" presName="sibTransFirstNode" presStyleLbl="bgShp" presStyleIdx="0" presStyleCnt="1" custAng="634882"/>
      <dgm:spPr/>
      <dgm:t>
        <a:bodyPr/>
        <a:lstStyle/>
        <a:p>
          <a:endParaRPr lang="lv-LV"/>
        </a:p>
      </dgm:t>
    </dgm:pt>
    <dgm:pt modelId="{6C701743-D994-455A-943E-746EB0BA764F}" type="pres">
      <dgm:prSet presAssocID="{22C28E07-C3A4-49A6-AC25-576C08A3AF40}" presName="nodeFollowingNodes" presStyleLbl="node1" presStyleIdx="1" presStyleCnt="5" custRadScaleRad="108234" custRadScaleInc="2351">
        <dgm:presLayoutVars>
          <dgm:bulletEnabled val="1"/>
        </dgm:presLayoutVars>
      </dgm:prSet>
      <dgm:spPr/>
      <dgm:t>
        <a:bodyPr/>
        <a:lstStyle/>
        <a:p>
          <a:endParaRPr lang="lv-LV"/>
        </a:p>
      </dgm:t>
    </dgm:pt>
    <dgm:pt modelId="{6EBCFC2C-A86D-406E-89EE-BA15616CD638}" type="pres">
      <dgm:prSet presAssocID="{CBDB44D5-2ED1-419B-BAC4-AB4AAB6EE43E}" presName="nodeFollowingNodes" presStyleLbl="node1" presStyleIdx="2" presStyleCnt="5">
        <dgm:presLayoutVars>
          <dgm:bulletEnabled val="1"/>
        </dgm:presLayoutVars>
      </dgm:prSet>
      <dgm:spPr/>
      <dgm:t>
        <a:bodyPr/>
        <a:lstStyle/>
        <a:p>
          <a:endParaRPr lang="lv-LV"/>
        </a:p>
      </dgm:t>
    </dgm:pt>
    <dgm:pt modelId="{3DAF4CDA-92A1-419C-88AF-D18438373B74}" type="pres">
      <dgm:prSet presAssocID="{BC55AAB1-AE0C-4D72-9226-56AB17A0B00E}" presName="nodeFollowingNodes" presStyleLbl="node1" presStyleIdx="3" presStyleCnt="5">
        <dgm:presLayoutVars>
          <dgm:bulletEnabled val="1"/>
        </dgm:presLayoutVars>
      </dgm:prSet>
      <dgm:spPr/>
      <dgm:t>
        <a:bodyPr/>
        <a:lstStyle/>
        <a:p>
          <a:endParaRPr lang="lv-LV"/>
        </a:p>
      </dgm:t>
    </dgm:pt>
    <dgm:pt modelId="{0A32151B-82CA-41F4-8D74-D36C44B61B60}" type="pres">
      <dgm:prSet presAssocID="{7E4C6EF7-9DF1-4253-9D43-89CEA6251D6F}" presName="nodeFollowingNodes" presStyleLbl="node1" presStyleIdx="4" presStyleCnt="5" custRadScaleRad="105638" custRadScaleInc="-1651">
        <dgm:presLayoutVars>
          <dgm:bulletEnabled val="1"/>
        </dgm:presLayoutVars>
      </dgm:prSet>
      <dgm:spPr/>
      <dgm:t>
        <a:bodyPr/>
        <a:lstStyle/>
        <a:p>
          <a:endParaRPr lang="lv-LV"/>
        </a:p>
      </dgm:t>
    </dgm:pt>
  </dgm:ptLst>
  <dgm:cxnLst>
    <dgm:cxn modelId="{AE91F69D-3B32-47EA-B4F7-DE9C3BCC5FBC}" srcId="{6900C3DD-5B21-4643-B946-1901E1E9140A}" destId="{22C28E07-C3A4-49A6-AC25-576C08A3AF40}" srcOrd="1" destOrd="0" parTransId="{5573EC31-184F-4289-B486-55EDCAC003BF}" sibTransId="{407466D7-A565-4DB2-AF79-42F49EB44E3B}"/>
    <dgm:cxn modelId="{50BD40B2-B784-499B-B4BC-6EEEB00298EF}" type="presOf" srcId="{6900C3DD-5B21-4643-B946-1901E1E9140A}" destId="{98E14E25-B090-4AE1-B483-E145B2DEF775}" srcOrd="0" destOrd="0" presId="urn:microsoft.com/office/officeart/2005/8/layout/cycle3"/>
    <dgm:cxn modelId="{9C14CDA8-C5F1-44C5-A270-3DBE011966FC}" type="presOf" srcId="{CBDB44D5-2ED1-419B-BAC4-AB4AAB6EE43E}" destId="{6EBCFC2C-A86D-406E-89EE-BA15616CD638}" srcOrd="0" destOrd="0" presId="urn:microsoft.com/office/officeart/2005/8/layout/cycle3"/>
    <dgm:cxn modelId="{6AA7D9C1-3950-479E-B219-630AEC698F2D}" srcId="{6900C3DD-5B21-4643-B946-1901E1E9140A}" destId="{7E4C6EF7-9DF1-4253-9D43-89CEA6251D6F}" srcOrd="4" destOrd="0" parTransId="{7C8108E6-13B5-4040-ADF7-9CD27A04B3BB}" sibTransId="{03BBE8CD-67B7-4591-BA89-4C43C660001C}"/>
    <dgm:cxn modelId="{21754382-2D1A-4490-9DB1-7EF39569B211}" srcId="{6900C3DD-5B21-4643-B946-1901E1E9140A}" destId="{CBDB44D5-2ED1-419B-BAC4-AB4AAB6EE43E}" srcOrd="2" destOrd="0" parTransId="{0D138D6D-6438-4267-9070-425CCFE9F6D7}" sibTransId="{11C873A9-01B5-41DD-8421-9E09CEF22825}"/>
    <dgm:cxn modelId="{5268833A-532D-4B15-8B62-275FAB55D21C}" srcId="{6900C3DD-5B21-4643-B946-1901E1E9140A}" destId="{BC55AAB1-AE0C-4D72-9226-56AB17A0B00E}" srcOrd="3" destOrd="0" parTransId="{23B98569-0D43-4DE3-AACD-B3A876BC9101}" sibTransId="{308AE86A-0713-438F-AC7D-EC69187BE029}"/>
    <dgm:cxn modelId="{C0EEEE98-8CCE-416F-9889-15331A7C2ED3}" type="presOf" srcId="{7E4C6EF7-9DF1-4253-9D43-89CEA6251D6F}" destId="{0A32151B-82CA-41F4-8D74-D36C44B61B60}" srcOrd="0" destOrd="0" presId="urn:microsoft.com/office/officeart/2005/8/layout/cycle3"/>
    <dgm:cxn modelId="{E95A10F1-837B-4D14-AB83-D4AA1B05F8CC}" type="presOf" srcId="{22C28E07-C3A4-49A6-AC25-576C08A3AF40}" destId="{6C701743-D994-455A-943E-746EB0BA764F}" srcOrd="0" destOrd="0" presId="urn:microsoft.com/office/officeart/2005/8/layout/cycle3"/>
    <dgm:cxn modelId="{8CDF61E2-A3D6-4D44-B4C0-C5D9D347D0D9}" srcId="{6900C3DD-5B21-4643-B946-1901E1E9140A}" destId="{6BFDFE6D-16C3-4D88-B5A0-D0220FD2965F}" srcOrd="0" destOrd="0" parTransId="{77790587-9386-4029-B6E4-6890BC681E0F}" sibTransId="{120E1DD1-573B-447C-96C8-CDD5C906FDAA}"/>
    <dgm:cxn modelId="{C19832D7-E9D6-41A7-81EB-B335690F4444}" type="presOf" srcId="{120E1DD1-573B-447C-96C8-CDD5C906FDAA}" destId="{83A0460A-0A96-4EB9-8D77-808887C2759B}" srcOrd="0" destOrd="0" presId="urn:microsoft.com/office/officeart/2005/8/layout/cycle3"/>
    <dgm:cxn modelId="{73B237C2-B4C1-48C7-B21A-338867AD0602}" type="presOf" srcId="{BC55AAB1-AE0C-4D72-9226-56AB17A0B00E}" destId="{3DAF4CDA-92A1-419C-88AF-D18438373B74}" srcOrd="0" destOrd="0" presId="urn:microsoft.com/office/officeart/2005/8/layout/cycle3"/>
    <dgm:cxn modelId="{85AF567A-4168-40FA-881F-EEB170CF0EE8}" type="presOf" srcId="{6BFDFE6D-16C3-4D88-B5A0-D0220FD2965F}" destId="{92C33701-C4E4-4146-B4B2-0ED09BD04341}" srcOrd="0" destOrd="0" presId="urn:microsoft.com/office/officeart/2005/8/layout/cycle3"/>
    <dgm:cxn modelId="{CBEAA149-1BC7-40D9-8BA8-90FDBBA6D65A}" type="presParOf" srcId="{98E14E25-B090-4AE1-B483-E145B2DEF775}" destId="{509A4C81-8A49-4AD9-AD84-6155A0E2962B}" srcOrd="0" destOrd="0" presId="urn:microsoft.com/office/officeart/2005/8/layout/cycle3"/>
    <dgm:cxn modelId="{92C2A27E-947D-4EA3-A9FD-B06A4CD34A15}" type="presParOf" srcId="{509A4C81-8A49-4AD9-AD84-6155A0E2962B}" destId="{92C33701-C4E4-4146-B4B2-0ED09BD04341}" srcOrd="0" destOrd="0" presId="urn:microsoft.com/office/officeart/2005/8/layout/cycle3"/>
    <dgm:cxn modelId="{B6AF2ABB-1DC6-4785-B6FE-84D4DC288DCF}" type="presParOf" srcId="{509A4C81-8A49-4AD9-AD84-6155A0E2962B}" destId="{83A0460A-0A96-4EB9-8D77-808887C2759B}" srcOrd="1" destOrd="0" presId="urn:microsoft.com/office/officeart/2005/8/layout/cycle3"/>
    <dgm:cxn modelId="{D086F24F-4AD7-4042-B071-D5E56E17AF9B}" type="presParOf" srcId="{509A4C81-8A49-4AD9-AD84-6155A0E2962B}" destId="{6C701743-D994-455A-943E-746EB0BA764F}" srcOrd="2" destOrd="0" presId="urn:microsoft.com/office/officeart/2005/8/layout/cycle3"/>
    <dgm:cxn modelId="{1BDDDED4-650C-45AE-AA28-72A261F5EB05}" type="presParOf" srcId="{509A4C81-8A49-4AD9-AD84-6155A0E2962B}" destId="{6EBCFC2C-A86D-406E-89EE-BA15616CD638}" srcOrd="3" destOrd="0" presId="urn:microsoft.com/office/officeart/2005/8/layout/cycle3"/>
    <dgm:cxn modelId="{EFE0CBDF-4F22-47AA-8C35-D998B969D0BA}" type="presParOf" srcId="{509A4C81-8A49-4AD9-AD84-6155A0E2962B}" destId="{3DAF4CDA-92A1-419C-88AF-D18438373B74}" srcOrd="4" destOrd="0" presId="urn:microsoft.com/office/officeart/2005/8/layout/cycle3"/>
    <dgm:cxn modelId="{CA8156B0-3234-4FFC-A201-05FDDBE85A00}" type="presParOf" srcId="{509A4C81-8A49-4AD9-AD84-6155A0E2962B}" destId="{0A32151B-82CA-41F4-8D74-D36C44B61B6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ED593-03AC-F04C-98DB-446C888214F4}" type="doc">
      <dgm:prSet loTypeId="urn:microsoft.com/office/officeart/2005/8/layout/hChevron3" loCatId="" qsTypeId="urn:microsoft.com/office/officeart/2005/8/quickstyle/simple1" qsCatId="simple" csTypeId="urn:microsoft.com/office/officeart/2005/8/colors/accent1_2" csCatId="accent1" phldr="1"/>
      <dgm:spPr/>
    </dgm:pt>
    <dgm:pt modelId="{5CD53C61-578A-B345-927D-DF04037760A7}">
      <dgm:prSet phldrT="[Text]" custT="1"/>
      <dgm:spPr/>
      <dgm:t>
        <a:bodyPr/>
        <a:lstStyle/>
        <a:p>
          <a:r>
            <a:rPr lang="en-US" sz="1800" dirty="0" smtClean="0"/>
            <a:t>1. </a:t>
          </a:r>
          <a:r>
            <a:rPr lang="en-US" sz="1800" dirty="0" err="1" smtClean="0"/>
            <a:t>Pieteikuma</a:t>
          </a:r>
          <a:r>
            <a:rPr lang="en-US" sz="1800" dirty="0" smtClean="0"/>
            <a:t> </a:t>
          </a:r>
          <a:r>
            <a:rPr lang="en-US" sz="1800" dirty="0" err="1" smtClean="0"/>
            <a:t>izskatīšana</a:t>
          </a:r>
          <a:endParaRPr lang="en-US" sz="1800" dirty="0"/>
        </a:p>
      </dgm:t>
    </dgm:pt>
    <dgm:pt modelId="{790A4E62-BDF9-E342-9736-73BC2146E40F}" type="parTrans" cxnId="{DCF50F5B-B676-2C4E-A90B-88D0015639C8}">
      <dgm:prSet/>
      <dgm:spPr/>
      <dgm:t>
        <a:bodyPr/>
        <a:lstStyle/>
        <a:p>
          <a:endParaRPr lang="en-US" sz="1200"/>
        </a:p>
      </dgm:t>
    </dgm:pt>
    <dgm:pt modelId="{6AD50763-3798-1945-A415-C9FFD7940035}" type="sibTrans" cxnId="{DCF50F5B-B676-2C4E-A90B-88D0015639C8}">
      <dgm:prSet/>
      <dgm:spPr/>
      <dgm:t>
        <a:bodyPr/>
        <a:lstStyle/>
        <a:p>
          <a:endParaRPr lang="en-US" sz="1200"/>
        </a:p>
      </dgm:t>
    </dgm:pt>
    <dgm:pt modelId="{887EE429-FDF7-0D4C-91C9-297FC7EA47EA}">
      <dgm:prSet phldrT="[Text]" custT="1"/>
      <dgm:spPr/>
      <dgm:t>
        <a:bodyPr/>
        <a:lstStyle/>
        <a:p>
          <a:r>
            <a:rPr lang="en-US" sz="1800" dirty="0" smtClean="0"/>
            <a:t>2. </a:t>
          </a:r>
          <a:r>
            <a:rPr lang="en-US" sz="1800" dirty="0" err="1" smtClean="0"/>
            <a:t>Ekspertīze</a:t>
          </a:r>
          <a:endParaRPr lang="en-US" sz="1800" dirty="0"/>
        </a:p>
      </dgm:t>
    </dgm:pt>
    <dgm:pt modelId="{8C91F139-B61B-5D44-990F-110EE9EE4DBC}" type="parTrans" cxnId="{2337AC47-D407-D847-B348-EB8135877262}">
      <dgm:prSet/>
      <dgm:spPr/>
      <dgm:t>
        <a:bodyPr/>
        <a:lstStyle/>
        <a:p>
          <a:endParaRPr lang="en-US" sz="1200"/>
        </a:p>
      </dgm:t>
    </dgm:pt>
    <dgm:pt modelId="{9A5B9895-4913-614E-A0E0-9DA70A8C629D}" type="sibTrans" cxnId="{2337AC47-D407-D847-B348-EB8135877262}">
      <dgm:prSet/>
      <dgm:spPr/>
      <dgm:t>
        <a:bodyPr/>
        <a:lstStyle/>
        <a:p>
          <a:endParaRPr lang="en-US" sz="1200"/>
        </a:p>
      </dgm:t>
    </dgm:pt>
    <dgm:pt modelId="{4DEE92EE-B92F-FE4E-BEF4-8B1F6451680E}">
      <dgm:prSet phldrT="[Text]" custT="1"/>
      <dgm:spPr/>
      <dgm:t>
        <a:bodyPr/>
        <a:lstStyle/>
        <a:p>
          <a:r>
            <a:rPr lang="en-US" sz="1800" dirty="0" smtClean="0"/>
            <a:t>3. </a:t>
          </a:r>
          <a:r>
            <a:rPr lang="en-US" sz="1800" dirty="0" err="1" smtClean="0"/>
            <a:t>Invaliditātes</a:t>
          </a:r>
          <a:r>
            <a:rPr lang="en-US" sz="1800" dirty="0" smtClean="0"/>
            <a:t> </a:t>
          </a:r>
          <a:r>
            <a:rPr lang="en-US" sz="1800" dirty="0" err="1" smtClean="0"/>
            <a:t>piešķiršana</a:t>
          </a:r>
          <a:endParaRPr lang="en-US" sz="1800" dirty="0"/>
        </a:p>
      </dgm:t>
    </dgm:pt>
    <dgm:pt modelId="{78925535-2C78-5049-AF85-EA0C42E5E7CE}" type="parTrans" cxnId="{C3D2BB61-7301-9647-8459-32D77785AD12}">
      <dgm:prSet/>
      <dgm:spPr/>
      <dgm:t>
        <a:bodyPr/>
        <a:lstStyle/>
        <a:p>
          <a:endParaRPr lang="en-US" sz="1200"/>
        </a:p>
      </dgm:t>
    </dgm:pt>
    <dgm:pt modelId="{118424B4-B7A9-084A-A5C8-BDF92CB8628B}" type="sibTrans" cxnId="{C3D2BB61-7301-9647-8459-32D77785AD12}">
      <dgm:prSet/>
      <dgm:spPr/>
      <dgm:t>
        <a:bodyPr/>
        <a:lstStyle/>
        <a:p>
          <a:endParaRPr lang="en-US" sz="1200"/>
        </a:p>
      </dgm:t>
    </dgm:pt>
    <dgm:pt modelId="{95DCAB48-9AE6-6E4E-B260-E7E320BCE614}" type="pres">
      <dgm:prSet presAssocID="{8DFED593-03AC-F04C-98DB-446C888214F4}" presName="Name0" presStyleCnt="0">
        <dgm:presLayoutVars>
          <dgm:dir/>
          <dgm:resizeHandles val="exact"/>
        </dgm:presLayoutVars>
      </dgm:prSet>
      <dgm:spPr/>
    </dgm:pt>
    <dgm:pt modelId="{4C395865-A8BB-F74E-AC71-ABDCA6B124EC}" type="pres">
      <dgm:prSet presAssocID="{5CD53C61-578A-B345-927D-DF04037760A7}" presName="parTxOnly" presStyleLbl="node1" presStyleIdx="0" presStyleCnt="3">
        <dgm:presLayoutVars>
          <dgm:bulletEnabled val="1"/>
        </dgm:presLayoutVars>
      </dgm:prSet>
      <dgm:spPr/>
      <dgm:t>
        <a:bodyPr/>
        <a:lstStyle/>
        <a:p>
          <a:endParaRPr lang="en-US"/>
        </a:p>
      </dgm:t>
    </dgm:pt>
    <dgm:pt modelId="{85EB1415-6619-B84C-AA31-C52134F6BEA9}" type="pres">
      <dgm:prSet presAssocID="{6AD50763-3798-1945-A415-C9FFD7940035}" presName="parSpace" presStyleCnt="0"/>
      <dgm:spPr/>
    </dgm:pt>
    <dgm:pt modelId="{671C3134-8B8F-1C45-AC29-01CA96C2A19A}" type="pres">
      <dgm:prSet presAssocID="{887EE429-FDF7-0D4C-91C9-297FC7EA47EA}" presName="parTxOnly" presStyleLbl="node1" presStyleIdx="1" presStyleCnt="3">
        <dgm:presLayoutVars>
          <dgm:bulletEnabled val="1"/>
        </dgm:presLayoutVars>
      </dgm:prSet>
      <dgm:spPr/>
      <dgm:t>
        <a:bodyPr/>
        <a:lstStyle/>
        <a:p>
          <a:endParaRPr lang="en-US"/>
        </a:p>
      </dgm:t>
    </dgm:pt>
    <dgm:pt modelId="{27D9C34A-8DAF-5F40-BF3A-06291106BD39}" type="pres">
      <dgm:prSet presAssocID="{9A5B9895-4913-614E-A0E0-9DA70A8C629D}" presName="parSpace" presStyleCnt="0"/>
      <dgm:spPr/>
    </dgm:pt>
    <dgm:pt modelId="{A131A5E9-A1CD-B949-A973-09267CA3567C}" type="pres">
      <dgm:prSet presAssocID="{4DEE92EE-B92F-FE4E-BEF4-8B1F6451680E}" presName="parTxOnly" presStyleLbl="node1" presStyleIdx="2" presStyleCnt="3">
        <dgm:presLayoutVars>
          <dgm:bulletEnabled val="1"/>
        </dgm:presLayoutVars>
      </dgm:prSet>
      <dgm:spPr/>
      <dgm:t>
        <a:bodyPr/>
        <a:lstStyle/>
        <a:p>
          <a:endParaRPr lang="en-US"/>
        </a:p>
      </dgm:t>
    </dgm:pt>
  </dgm:ptLst>
  <dgm:cxnLst>
    <dgm:cxn modelId="{DBDAA71B-87F2-1340-935A-401DDDF3CC32}" type="presOf" srcId="{887EE429-FDF7-0D4C-91C9-297FC7EA47EA}" destId="{671C3134-8B8F-1C45-AC29-01CA96C2A19A}" srcOrd="0" destOrd="0" presId="urn:microsoft.com/office/officeart/2005/8/layout/hChevron3"/>
    <dgm:cxn modelId="{2337AC47-D407-D847-B348-EB8135877262}" srcId="{8DFED593-03AC-F04C-98DB-446C888214F4}" destId="{887EE429-FDF7-0D4C-91C9-297FC7EA47EA}" srcOrd="1" destOrd="0" parTransId="{8C91F139-B61B-5D44-990F-110EE9EE4DBC}" sibTransId="{9A5B9895-4913-614E-A0E0-9DA70A8C629D}"/>
    <dgm:cxn modelId="{D9103745-5DDA-4048-8FA0-70291CE9877E}" type="presOf" srcId="{4DEE92EE-B92F-FE4E-BEF4-8B1F6451680E}" destId="{A131A5E9-A1CD-B949-A973-09267CA3567C}" srcOrd="0" destOrd="0" presId="urn:microsoft.com/office/officeart/2005/8/layout/hChevron3"/>
    <dgm:cxn modelId="{DCF50F5B-B676-2C4E-A90B-88D0015639C8}" srcId="{8DFED593-03AC-F04C-98DB-446C888214F4}" destId="{5CD53C61-578A-B345-927D-DF04037760A7}" srcOrd="0" destOrd="0" parTransId="{790A4E62-BDF9-E342-9736-73BC2146E40F}" sibTransId="{6AD50763-3798-1945-A415-C9FFD7940035}"/>
    <dgm:cxn modelId="{42FE0D44-58F0-3C46-A88A-19522F749D29}" type="presOf" srcId="{5CD53C61-578A-B345-927D-DF04037760A7}" destId="{4C395865-A8BB-F74E-AC71-ABDCA6B124EC}" srcOrd="0" destOrd="0" presId="urn:microsoft.com/office/officeart/2005/8/layout/hChevron3"/>
    <dgm:cxn modelId="{C3D2BB61-7301-9647-8459-32D77785AD12}" srcId="{8DFED593-03AC-F04C-98DB-446C888214F4}" destId="{4DEE92EE-B92F-FE4E-BEF4-8B1F6451680E}" srcOrd="2" destOrd="0" parTransId="{78925535-2C78-5049-AF85-EA0C42E5E7CE}" sibTransId="{118424B4-B7A9-084A-A5C8-BDF92CB8628B}"/>
    <dgm:cxn modelId="{5D809593-EA63-014F-97A4-723D0EAC9967}" type="presOf" srcId="{8DFED593-03AC-F04C-98DB-446C888214F4}" destId="{95DCAB48-9AE6-6E4E-B260-E7E320BCE614}" srcOrd="0" destOrd="0" presId="urn:microsoft.com/office/officeart/2005/8/layout/hChevron3"/>
    <dgm:cxn modelId="{D33A16DE-D885-1541-80B4-C4BD304F480B}" type="presParOf" srcId="{95DCAB48-9AE6-6E4E-B260-E7E320BCE614}" destId="{4C395865-A8BB-F74E-AC71-ABDCA6B124EC}" srcOrd="0" destOrd="0" presId="urn:microsoft.com/office/officeart/2005/8/layout/hChevron3"/>
    <dgm:cxn modelId="{623CC75D-5EEB-2D4C-8ED4-6B22D3500C98}" type="presParOf" srcId="{95DCAB48-9AE6-6E4E-B260-E7E320BCE614}" destId="{85EB1415-6619-B84C-AA31-C52134F6BEA9}" srcOrd="1" destOrd="0" presId="urn:microsoft.com/office/officeart/2005/8/layout/hChevron3"/>
    <dgm:cxn modelId="{CE195477-02D6-A847-9538-8C219BF2F89F}" type="presParOf" srcId="{95DCAB48-9AE6-6E4E-B260-E7E320BCE614}" destId="{671C3134-8B8F-1C45-AC29-01CA96C2A19A}" srcOrd="2" destOrd="0" presId="urn:microsoft.com/office/officeart/2005/8/layout/hChevron3"/>
    <dgm:cxn modelId="{6FEE03B2-3B24-9C47-9781-5C3384A86415}" type="presParOf" srcId="{95DCAB48-9AE6-6E4E-B260-E7E320BCE614}" destId="{27D9C34A-8DAF-5F40-BF3A-06291106BD39}" srcOrd="3" destOrd="0" presId="urn:microsoft.com/office/officeart/2005/8/layout/hChevron3"/>
    <dgm:cxn modelId="{C5044041-7C50-6049-AE69-CA1CC14240B0}" type="presParOf" srcId="{95DCAB48-9AE6-6E4E-B260-E7E320BCE614}" destId="{A131A5E9-A1CD-B949-A973-09267CA3567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05D2AD-04A2-134B-98DC-3B00C190026E}"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FAE6DB29-DE8D-3749-8983-0DA79A6A90CF}">
      <dgm:prSet phldrT="[Text]"/>
      <dgm:spPr/>
      <dgm:t>
        <a:bodyPr/>
        <a:lstStyle/>
        <a:p>
          <a:r>
            <a:rPr lang="en-US" dirty="0" smtClean="0"/>
            <a:t>SOLIS 2</a:t>
          </a:r>
          <a:endParaRPr lang="en-US" dirty="0"/>
        </a:p>
      </dgm:t>
    </dgm:pt>
    <dgm:pt modelId="{94678E0A-D171-A748-BB1D-CB1EA39B0F17}" type="parTrans" cxnId="{84680AE8-EAB0-8345-A9BF-95C48AC05D68}">
      <dgm:prSet/>
      <dgm:spPr/>
      <dgm:t>
        <a:bodyPr/>
        <a:lstStyle/>
        <a:p>
          <a:endParaRPr lang="en-US"/>
        </a:p>
      </dgm:t>
    </dgm:pt>
    <dgm:pt modelId="{00CCE133-F2C1-ED43-9777-438CC96553EC}" type="sibTrans" cxnId="{84680AE8-EAB0-8345-A9BF-95C48AC05D68}">
      <dgm:prSet/>
      <dgm:spPr/>
      <dgm:t>
        <a:bodyPr/>
        <a:lstStyle/>
        <a:p>
          <a:r>
            <a:rPr lang="en-US" dirty="0" smtClean="0"/>
            <a:t>SOLIS 1</a:t>
          </a:r>
          <a:endParaRPr lang="en-US" dirty="0"/>
        </a:p>
      </dgm:t>
    </dgm:pt>
    <dgm:pt modelId="{4324E128-F53B-0D43-B604-93A118B8A141}">
      <dgm:prSet phldrT="[Text]"/>
      <dgm:spPr/>
      <dgm:t>
        <a:bodyPr/>
        <a:lstStyle/>
        <a:p>
          <a:r>
            <a:rPr lang="en-US" dirty="0" smtClean="0"/>
            <a:t>SOLIS 3</a:t>
          </a:r>
          <a:endParaRPr lang="en-US" dirty="0"/>
        </a:p>
      </dgm:t>
    </dgm:pt>
    <dgm:pt modelId="{70939918-7D5A-E146-BDC0-2F21354AEE53}" type="parTrans" cxnId="{69AF6571-59B5-A34E-AFB7-6BB79105AA83}">
      <dgm:prSet/>
      <dgm:spPr/>
      <dgm:t>
        <a:bodyPr/>
        <a:lstStyle/>
        <a:p>
          <a:endParaRPr lang="en-US"/>
        </a:p>
      </dgm:t>
    </dgm:pt>
    <dgm:pt modelId="{F93DCDC5-F9E9-7F4B-84C8-2F6DEA1CFD90}" type="sibTrans" cxnId="{69AF6571-59B5-A34E-AFB7-6BB79105AA83}">
      <dgm:prSet/>
      <dgm:spPr/>
      <dgm:t>
        <a:bodyPr/>
        <a:lstStyle/>
        <a:p>
          <a:endParaRPr lang="en-US"/>
        </a:p>
      </dgm:t>
    </dgm:pt>
    <dgm:pt modelId="{CD9D6095-78B7-204A-AB93-D7F3E56DEDFA}">
      <dgm:prSet phldrT="[Text]"/>
      <dgm:spPr/>
      <dgm:t>
        <a:bodyPr/>
        <a:lstStyle/>
        <a:p>
          <a:r>
            <a:rPr lang="en-US" dirty="0" smtClean="0"/>
            <a:t>SOLIS N</a:t>
          </a:r>
          <a:endParaRPr lang="en-US" dirty="0"/>
        </a:p>
      </dgm:t>
    </dgm:pt>
    <dgm:pt modelId="{0B7A8DC1-AD35-244D-87BE-0E971552BF56}" type="parTrans" cxnId="{A17290CD-CE90-8F42-B09E-6B15DFA7230C}">
      <dgm:prSet/>
      <dgm:spPr/>
      <dgm:t>
        <a:bodyPr/>
        <a:lstStyle/>
        <a:p>
          <a:endParaRPr lang="en-US"/>
        </a:p>
      </dgm:t>
    </dgm:pt>
    <dgm:pt modelId="{0F1DB0F7-4C8B-6846-A448-4FD1040583C5}" type="sibTrans" cxnId="{A17290CD-CE90-8F42-B09E-6B15DFA7230C}">
      <dgm:prSet/>
      <dgm:spPr/>
      <dgm:t>
        <a:bodyPr/>
        <a:lstStyle/>
        <a:p>
          <a:endParaRPr lang="en-US"/>
        </a:p>
      </dgm:t>
    </dgm:pt>
    <dgm:pt modelId="{9C57C1AD-530C-4742-8693-A370C2CC48F2}" type="pres">
      <dgm:prSet presAssocID="{7005D2AD-04A2-134B-98DC-3B00C190026E}" presName="Name0" presStyleCnt="0">
        <dgm:presLayoutVars>
          <dgm:chMax/>
          <dgm:chPref/>
          <dgm:dir/>
          <dgm:animLvl val="lvl"/>
        </dgm:presLayoutVars>
      </dgm:prSet>
      <dgm:spPr/>
      <dgm:t>
        <a:bodyPr/>
        <a:lstStyle/>
        <a:p>
          <a:endParaRPr lang="en-US"/>
        </a:p>
      </dgm:t>
    </dgm:pt>
    <dgm:pt modelId="{45CCA306-DA39-8743-A55A-246355EA884C}" type="pres">
      <dgm:prSet presAssocID="{FAE6DB29-DE8D-3749-8983-0DA79A6A90CF}" presName="composite" presStyleCnt="0"/>
      <dgm:spPr/>
    </dgm:pt>
    <dgm:pt modelId="{D7F6BE58-54DF-EC4B-8299-58F82BE7DFD8}" type="pres">
      <dgm:prSet presAssocID="{FAE6DB29-DE8D-3749-8983-0DA79A6A90CF}" presName="Parent1" presStyleLbl="node1" presStyleIdx="0" presStyleCnt="6">
        <dgm:presLayoutVars>
          <dgm:chMax val="1"/>
          <dgm:chPref val="1"/>
          <dgm:bulletEnabled val="1"/>
        </dgm:presLayoutVars>
      </dgm:prSet>
      <dgm:spPr/>
      <dgm:t>
        <a:bodyPr/>
        <a:lstStyle/>
        <a:p>
          <a:endParaRPr lang="en-US"/>
        </a:p>
      </dgm:t>
    </dgm:pt>
    <dgm:pt modelId="{45E6FAFD-4D4B-D74F-8865-48084B9FFA0C}" type="pres">
      <dgm:prSet presAssocID="{FAE6DB29-DE8D-3749-8983-0DA79A6A90CF}" presName="Childtext1" presStyleLbl="revTx" presStyleIdx="0" presStyleCnt="3">
        <dgm:presLayoutVars>
          <dgm:chMax val="0"/>
          <dgm:chPref val="0"/>
          <dgm:bulletEnabled val="1"/>
        </dgm:presLayoutVars>
      </dgm:prSet>
      <dgm:spPr/>
      <dgm:t>
        <a:bodyPr/>
        <a:lstStyle/>
        <a:p>
          <a:endParaRPr lang="en-US"/>
        </a:p>
      </dgm:t>
    </dgm:pt>
    <dgm:pt modelId="{FBB5EE2D-F8F4-084F-8CFC-2504B815DB45}" type="pres">
      <dgm:prSet presAssocID="{FAE6DB29-DE8D-3749-8983-0DA79A6A90CF}" presName="BalanceSpacing" presStyleCnt="0"/>
      <dgm:spPr/>
    </dgm:pt>
    <dgm:pt modelId="{4FAD93EC-38A6-2547-B945-FDFC04B47410}" type="pres">
      <dgm:prSet presAssocID="{FAE6DB29-DE8D-3749-8983-0DA79A6A90CF}" presName="BalanceSpacing1" presStyleCnt="0"/>
      <dgm:spPr/>
    </dgm:pt>
    <dgm:pt modelId="{2C0BA15B-C6D3-754F-A296-59B1E9266C9C}" type="pres">
      <dgm:prSet presAssocID="{00CCE133-F2C1-ED43-9777-438CC96553EC}" presName="Accent1Text" presStyleLbl="node1" presStyleIdx="1" presStyleCnt="6"/>
      <dgm:spPr/>
      <dgm:t>
        <a:bodyPr/>
        <a:lstStyle/>
        <a:p>
          <a:endParaRPr lang="en-US"/>
        </a:p>
      </dgm:t>
    </dgm:pt>
    <dgm:pt modelId="{CF821D69-0A5D-6F4A-9E93-7DAEB2F6D574}" type="pres">
      <dgm:prSet presAssocID="{00CCE133-F2C1-ED43-9777-438CC96553EC}" presName="spaceBetweenRectangles" presStyleCnt="0"/>
      <dgm:spPr/>
    </dgm:pt>
    <dgm:pt modelId="{EE1CEFCE-0153-E84E-B5B0-DAC484598B5E}" type="pres">
      <dgm:prSet presAssocID="{4324E128-F53B-0D43-B604-93A118B8A141}" presName="composite" presStyleCnt="0"/>
      <dgm:spPr/>
    </dgm:pt>
    <dgm:pt modelId="{49E9DA75-FA14-F64A-B92D-BC69AED3D4FD}" type="pres">
      <dgm:prSet presAssocID="{4324E128-F53B-0D43-B604-93A118B8A141}" presName="Parent1" presStyleLbl="node1" presStyleIdx="2" presStyleCnt="6">
        <dgm:presLayoutVars>
          <dgm:chMax val="1"/>
          <dgm:chPref val="1"/>
          <dgm:bulletEnabled val="1"/>
        </dgm:presLayoutVars>
      </dgm:prSet>
      <dgm:spPr/>
      <dgm:t>
        <a:bodyPr/>
        <a:lstStyle/>
        <a:p>
          <a:endParaRPr lang="en-US"/>
        </a:p>
      </dgm:t>
    </dgm:pt>
    <dgm:pt modelId="{78D1FDF1-D552-A549-9879-0F5762E2F2C8}" type="pres">
      <dgm:prSet presAssocID="{4324E128-F53B-0D43-B604-93A118B8A141}" presName="Childtext1" presStyleLbl="revTx" presStyleIdx="1" presStyleCnt="3">
        <dgm:presLayoutVars>
          <dgm:chMax val="0"/>
          <dgm:chPref val="0"/>
          <dgm:bulletEnabled val="1"/>
        </dgm:presLayoutVars>
      </dgm:prSet>
      <dgm:spPr/>
      <dgm:t>
        <a:bodyPr/>
        <a:lstStyle/>
        <a:p>
          <a:endParaRPr lang="en-US"/>
        </a:p>
      </dgm:t>
    </dgm:pt>
    <dgm:pt modelId="{0D20D2DB-E2C4-7640-A7C7-B5A01124E684}" type="pres">
      <dgm:prSet presAssocID="{4324E128-F53B-0D43-B604-93A118B8A141}" presName="BalanceSpacing" presStyleCnt="0"/>
      <dgm:spPr/>
    </dgm:pt>
    <dgm:pt modelId="{0665EB6D-B800-E545-90D3-E202AA0B9A91}" type="pres">
      <dgm:prSet presAssocID="{4324E128-F53B-0D43-B604-93A118B8A141}" presName="BalanceSpacing1" presStyleCnt="0"/>
      <dgm:spPr/>
    </dgm:pt>
    <dgm:pt modelId="{92DD5139-2B4C-2E47-AAFB-A284F4873C8D}" type="pres">
      <dgm:prSet presAssocID="{F93DCDC5-F9E9-7F4B-84C8-2F6DEA1CFD90}" presName="Accent1Text" presStyleLbl="node1" presStyleIdx="3" presStyleCnt="6"/>
      <dgm:spPr/>
      <dgm:t>
        <a:bodyPr/>
        <a:lstStyle/>
        <a:p>
          <a:endParaRPr lang="en-US"/>
        </a:p>
      </dgm:t>
    </dgm:pt>
    <dgm:pt modelId="{8B73BD37-3477-9343-A504-DC6A266ADE7B}" type="pres">
      <dgm:prSet presAssocID="{F93DCDC5-F9E9-7F4B-84C8-2F6DEA1CFD90}" presName="spaceBetweenRectangles" presStyleCnt="0"/>
      <dgm:spPr/>
    </dgm:pt>
    <dgm:pt modelId="{5AB329B7-801F-C34B-A3E6-45E2EC7DFFC4}" type="pres">
      <dgm:prSet presAssocID="{CD9D6095-78B7-204A-AB93-D7F3E56DEDFA}" presName="composite" presStyleCnt="0"/>
      <dgm:spPr/>
    </dgm:pt>
    <dgm:pt modelId="{1796E4A9-6756-7548-8AA4-285BAB4B1E64}" type="pres">
      <dgm:prSet presAssocID="{CD9D6095-78B7-204A-AB93-D7F3E56DEDFA}" presName="Parent1" presStyleLbl="node1" presStyleIdx="4" presStyleCnt="6">
        <dgm:presLayoutVars>
          <dgm:chMax val="1"/>
          <dgm:chPref val="1"/>
          <dgm:bulletEnabled val="1"/>
        </dgm:presLayoutVars>
      </dgm:prSet>
      <dgm:spPr/>
      <dgm:t>
        <a:bodyPr/>
        <a:lstStyle/>
        <a:p>
          <a:endParaRPr lang="en-US"/>
        </a:p>
      </dgm:t>
    </dgm:pt>
    <dgm:pt modelId="{88B402A2-648A-5947-8A50-6A5337DEFBB0}" type="pres">
      <dgm:prSet presAssocID="{CD9D6095-78B7-204A-AB93-D7F3E56DEDFA}" presName="Childtext1" presStyleLbl="revTx" presStyleIdx="2" presStyleCnt="3">
        <dgm:presLayoutVars>
          <dgm:chMax val="0"/>
          <dgm:chPref val="0"/>
          <dgm:bulletEnabled val="1"/>
        </dgm:presLayoutVars>
      </dgm:prSet>
      <dgm:spPr/>
      <dgm:t>
        <a:bodyPr/>
        <a:lstStyle/>
        <a:p>
          <a:endParaRPr lang="en-US"/>
        </a:p>
      </dgm:t>
    </dgm:pt>
    <dgm:pt modelId="{BABD97F2-1464-FF44-8ADF-20D3107F6429}" type="pres">
      <dgm:prSet presAssocID="{CD9D6095-78B7-204A-AB93-D7F3E56DEDFA}" presName="BalanceSpacing" presStyleCnt="0"/>
      <dgm:spPr/>
    </dgm:pt>
    <dgm:pt modelId="{6CB1D5C1-FD8F-3F47-BD6C-2A0699C878BE}" type="pres">
      <dgm:prSet presAssocID="{CD9D6095-78B7-204A-AB93-D7F3E56DEDFA}" presName="BalanceSpacing1" presStyleCnt="0"/>
      <dgm:spPr/>
    </dgm:pt>
    <dgm:pt modelId="{A5761534-C828-4543-B879-AABF947F1762}" type="pres">
      <dgm:prSet presAssocID="{0F1DB0F7-4C8B-6846-A448-4FD1040583C5}" presName="Accent1Text" presStyleLbl="node1" presStyleIdx="5" presStyleCnt="6"/>
      <dgm:spPr/>
      <dgm:t>
        <a:bodyPr/>
        <a:lstStyle/>
        <a:p>
          <a:endParaRPr lang="en-US"/>
        </a:p>
      </dgm:t>
    </dgm:pt>
  </dgm:ptLst>
  <dgm:cxnLst>
    <dgm:cxn modelId="{7318DE40-25B7-0D46-A58C-2646630FCB39}" type="presOf" srcId="{00CCE133-F2C1-ED43-9777-438CC96553EC}" destId="{2C0BA15B-C6D3-754F-A296-59B1E9266C9C}" srcOrd="0" destOrd="0" presId="urn:microsoft.com/office/officeart/2008/layout/AlternatingHexagons"/>
    <dgm:cxn modelId="{84680AE8-EAB0-8345-A9BF-95C48AC05D68}" srcId="{7005D2AD-04A2-134B-98DC-3B00C190026E}" destId="{FAE6DB29-DE8D-3749-8983-0DA79A6A90CF}" srcOrd="0" destOrd="0" parTransId="{94678E0A-D171-A748-BB1D-CB1EA39B0F17}" sibTransId="{00CCE133-F2C1-ED43-9777-438CC96553EC}"/>
    <dgm:cxn modelId="{97139612-239F-CB40-8F3C-9B1F32060F21}" type="presOf" srcId="{CD9D6095-78B7-204A-AB93-D7F3E56DEDFA}" destId="{1796E4A9-6756-7548-8AA4-285BAB4B1E64}" srcOrd="0" destOrd="0" presId="urn:microsoft.com/office/officeart/2008/layout/AlternatingHexagons"/>
    <dgm:cxn modelId="{5E393420-D409-904D-8C24-9F413C1AFE85}" type="presOf" srcId="{0F1DB0F7-4C8B-6846-A448-4FD1040583C5}" destId="{A5761534-C828-4543-B879-AABF947F1762}" srcOrd="0" destOrd="0" presId="urn:microsoft.com/office/officeart/2008/layout/AlternatingHexagons"/>
    <dgm:cxn modelId="{1759A01F-4826-6B41-BE66-9277C82D640B}" type="presOf" srcId="{4324E128-F53B-0D43-B604-93A118B8A141}" destId="{49E9DA75-FA14-F64A-B92D-BC69AED3D4FD}" srcOrd="0" destOrd="0" presId="urn:microsoft.com/office/officeart/2008/layout/AlternatingHexagons"/>
    <dgm:cxn modelId="{BA8B6579-5933-C34F-98E2-1A16338EFA9C}" type="presOf" srcId="{7005D2AD-04A2-134B-98DC-3B00C190026E}" destId="{9C57C1AD-530C-4742-8693-A370C2CC48F2}" srcOrd="0" destOrd="0" presId="urn:microsoft.com/office/officeart/2008/layout/AlternatingHexagons"/>
    <dgm:cxn modelId="{C9B656D8-322A-214B-B2AC-CC3FB90A6815}" type="presOf" srcId="{FAE6DB29-DE8D-3749-8983-0DA79A6A90CF}" destId="{D7F6BE58-54DF-EC4B-8299-58F82BE7DFD8}" srcOrd="0" destOrd="0" presId="urn:microsoft.com/office/officeart/2008/layout/AlternatingHexagons"/>
    <dgm:cxn modelId="{69AF6571-59B5-A34E-AFB7-6BB79105AA83}" srcId="{7005D2AD-04A2-134B-98DC-3B00C190026E}" destId="{4324E128-F53B-0D43-B604-93A118B8A141}" srcOrd="1" destOrd="0" parTransId="{70939918-7D5A-E146-BDC0-2F21354AEE53}" sibTransId="{F93DCDC5-F9E9-7F4B-84C8-2F6DEA1CFD90}"/>
    <dgm:cxn modelId="{A17290CD-CE90-8F42-B09E-6B15DFA7230C}" srcId="{7005D2AD-04A2-134B-98DC-3B00C190026E}" destId="{CD9D6095-78B7-204A-AB93-D7F3E56DEDFA}" srcOrd="2" destOrd="0" parTransId="{0B7A8DC1-AD35-244D-87BE-0E971552BF56}" sibTransId="{0F1DB0F7-4C8B-6846-A448-4FD1040583C5}"/>
    <dgm:cxn modelId="{9D2E21E0-2ACB-834D-B544-3BCD09AA2B9B}" type="presOf" srcId="{F93DCDC5-F9E9-7F4B-84C8-2F6DEA1CFD90}" destId="{92DD5139-2B4C-2E47-AAFB-A284F4873C8D}" srcOrd="0" destOrd="0" presId="urn:microsoft.com/office/officeart/2008/layout/AlternatingHexagons"/>
    <dgm:cxn modelId="{EE91A630-C558-EF44-9FDD-B421D534114C}" type="presParOf" srcId="{9C57C1AD-530C-4742-8693-A370C2CC48F2}" destId="{45CCA306-DA39-8743-A55A-246355EA884C}" srcOrd="0" destOrd="0" presId="urn:microsoft.com/office/officeart/2008/layout/AlternatingHexagons"/>
    <dgm:cxn modelId="{4E50D5FD-11EA-C940-BC48-BCA232BD88BE}" type="presParOf" srcId="{45CCA306-DA39-8743-A55A-246355EA884C}" destId="{D7F6BE58-54DF-EC4B-8299-58F82BE7DFD8}" srcOrd="0" destOrd="0" presId="urn:microsoft.com/office/officeart/2008/layout/AlternatingHexagons"/>
    <dgm:cxn modelId="{9241AFA6-BB75-944D-A25E-3840AD6E943D}" type="presParOf" srcId="{45CCA306-DA39-8743-A55A-246355EA884C}" destId="{45E6FAFD-4D4B-D74F-8865-48084B9FFA0C}" srcOrd="1" destOrd="0" presId="urn:microsoft.com/office/officeart/2008/layout/AlternatingHexagons"/>
    <dgm:cxn modelId="{23326D1C-BCAD-2940-95EC-A082C970A84D}" type="presParOf" srcId="{45CCA306-DA39-8743-A55A-246355EA884C}" destId="{FBB5EE2D-F8F4-084F-8CFC-2504B815DB45}" srcOrd="2" destOrd="0" presId="urn:microsoft.com/office/officeart/2008/layout/AlternatingHexagons"/>
    <dgm:cxn modelId="{1C17C889-82FF-204E-A7AD-CE9A509B1599}" type="presParOf" srcId="{45CCA306-DA39-8743-A55A-246355EA884C}" destId="{4FAD93EC-38A6-2547-B945-FDFC04B47410}" srcOrd="3" destOrd="0" presId="urn:microsoft.com/office/officeart/2008/layout/AlternatingHexagons"/>
    <dgm:cxn modelId="{F7427E61-2FCE-FA46-B994-23288A36565A}" type="presParOf" srcId="{45CCA306-DA39-8743-A55A-246355EA884C}" destId="{2C0BA15B-C6D3-754F-A296-59B1E9266C9C}" srcOrd="4" destOrd="0" presId="urn:microsoft.com/office/officeart/2008/layout/AlternatingHexagons"/>
    <dgm:cxn modelId="{77736949-E08B-8345-84DB-E3E221A6453C}" type="presParOf" srcId="{9C57C1AD-530C-4742-8693-A370C2CC48F2}" destId="{CF821D69-0A5D-6F4A-9E93-7DAEB2F6D574}" srcOrd="1" destOrd="0" presId="urn:microsoft.com/office/officeart/2008/layout/AlternatingHexagons"/>
    <dgm:cxn modelId="{6B8A8B35-D836-6D48-BAC0-32C8943DF5AF}" type="presParOf" srcId="{9C57C1AD-530C-4742-8693-A370C2CC48F2}" destId="{EE1CEFCE-0153-E84E-B5B0-DAC484598B5E}" srcOrd="2" destOrd="0" presId="urn:microsoft.com/office/officeart/2008/layout/AlternatingHexagons"/>
    <dgm:cxn modelId="{DD7735C1-D0D9-A042-806C-FD9EDA0380FB}" type="presParOf" srcId="{EE1CEFCE-0153-E84E-B5B0-DAC484598B5E}" destId="{49E9DA75-FA14-F64A-B92D-BC69AED3D4FD}" srcOrd="0" destOrd="0" presId="urn:microsoft.com/office/officeart/2008/layout/AlternatingHexagons"/>
    <dgm:cxn modelId="{CD83C512-EF07-3249-B7DD-5034EC7B7616}" type="presParOf" srcId="{EE1CEFCE-0153-E84E-B5B0-DAC484598B5E}" destId="{78D1FDF1-D552-A549-9879-0F5762E2F2C8}" srcOrd="1" destOrd="0" presId="urn:microsoft.com/office/officeart/2008/layout/AlternatingHexagons"/>
    <dgm:cxn modelId="{963DED51-6114-CB48-8307-F6E2EF345D8E}" type="presParOf" srcId="{EE1CEFCE-0153-E84E-B5B0-DAC484598B5E}" destId="{0D20D2DB-E2C4-7640-A7C7-B5A01124E684}" srcOrd="2" destOrd="0" presId="urn:microsoft.com/office/officeart/2008/layout/AlternatingHexagons"/>
    <dgm:cxn modelId="{E0461E1E-8773-BF4E-8375-D1883589750A}" type="presParOf" srcId="{EE1CEFCE-0153-E84E-B5B0-DAC484598B5E}" destId="{0665EB6D-B800-E545-90D3-E202AA0B9A91}" srcOrd="3" destOrd="0" presId="urn:microsoft.com/office/officeart/2008/layout/AlternatingHexagons"/>
    <dgm:cxn modelId="{7BB1F514-0CA2-D540-8073-60B697EF5257}" type="presParOf" srcId="{EE1CEFCE-0153-E84E-B5B0-DAC484598B5E}" destId="{92DD5139-2B4C-2E47-AAFB-A284F4873C8D}" srcOrd="4" destOrd="0" presId="urn:microsoft.com/office/officeart/2008/layout/AlternatingHexagons"/>
    <dgm:cxn modelId="{06D33575-5E26-3F44-B35C-76067A47DB9D}" type="presParOf" srcId="{9C57C1AD-530C-4742-8693-A370C2CC48F2}" destId="{8B73BD37-3477-9343-A504-DC6A266ADE7B}" srcOrd="3" destOrd="0" presId="urn:microsoft.com/office/officeart/2008/layout/AlternatingHexagons"/>
    <dgm:cxn modelId="{C6D72897-E83C-994A-8750-2510F3D8AC91}" type="presParOf" srcId="{9C57C1AD-530C-4742-8693-A370C2CC48F2}" destId="{5AB329B7-801F-C34B-A3E6-45E2EC7DFFC4}" srcOrd="4" destOrd="0" presId="urn:microsoft.com/office/officeart/2008/layout/AlternatingHexagons"/>
    <dgm:cxn modelId="{FB0E27F8-350C-B54E-A0EE-DF74501E1486}" type="presParOf" srcId="{5AB329B7-801F-C34B-A3E6-45E2EC7DFFC4}" destId="{1796E4A9-6756-7548-8AA4-285BAB4B1E64}" srcOrd="0" destOrd="0" presId="urn:microsoft.com/office/officeart/2008/layout/AlternatingHexagons"/>
    <dgm:cxn modelId="{1B38133B-59C5-7C4F-A690-08D8249D5EA4}" type="presParOf" srcId="{5AB329B7-801F-C34B-A3E6-45E2EC7DFFC4}" destId="{88B402A2-648A-5947-8A50-6A5337DEFBB0}" srcOrd="1" destOrd="0" presId="urn:microsoft.com/office/officeart/2008/layout/AlternatingHexagons"/>
    <dgm:cxn modelId="{C2F89B47-93A0-A045-8172-BC807AABD04A}" type="presParOf" srcId="{5AB329B7-801F-C34B-A3E6-45E2EC7DFFC4}" destId="{BABD97F2-1464-FF44-8ADF-20D3107F6429}" srcOrd="2" destOrd="0" presId="urn:microsoft.com/office/officeart/2008/layout/AlternatingHexagons"/>
    <dgm:cxn modelId="{DB76D90E-EBE1-CA40-8F58-00C5D817E2A9}" type="presParOf" srcId="{5AB329B7-801F-C34B-A3E6-45E2EC7DFFC4}" destId="{6CB1D5C1-FD8F-3F47-BD6C-2A0699C878BE}" srcOrd="3" destOrd="0" presId="urn:microsoft.com/office/officeart/2008/layout/AlternatingHexagons"/>
    <dgm:cxn modelId="{87EC2E08-700A-1641-9D60-8E8F35BFFEFB}" type="presParOf" srcId="{5AB329B7-801F-C34B-A3E6-45E2EC7DFFC4}" destId="{A5761534-C828-4543-B879-AABF947F1762}"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05D2AD-04A2-134B-98DC-3B00C190026E}"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FAE6DB29-DE8D-3749-8983-0DA79A6A90CF}">
      <dgm:prSet phldrT="[Text]"/>
      <dgm:spPr/>
      <dgm:t>
        <a:bodyPr/>
        <a:lstStyle/>
        <a:p>
          <a:r>
            <a:rPr lang="en-US" dirty="0" smtClean="0"/>
            <a:t>SOLIS 2</a:t>
          </a:r>
          <a:endParaRPr lang="en-US" dirty="0"/>
        </a:p>
      </dgm:t>
    </dgm:pt>
    <dgm:pt modelId="{94678E0A-D171-A748-BB1D-CB1EA39B0F17}" type="parTrans" cxnId="{84680AE8-EAB0-8345-A9BF-95C48AC05D68}">
      <dgm:prSet/>
      <dgm:spPr/>
      <dgm:t>
        <a:bodyPr/>
        <a:lstStyle/>
        <a:p>
          <a:endParaRPr lang="en-US"/>
        </a:p>
      </dgm:t>
    </dgm:pt>
    <dgm:pt modelId="{00CCE133-F2C1-ED43-9777-438CC96553EC}" type="sibTrans" cxnId="{84680AE8-EAB0-8345-A9BF-95C48AC05D68}">
      <dgm:prSet/>
      <dgm:spPr/>
      <dgm:t>
        <a:bodyPr/>
        <a:lstStyle/>
        <a:p>
          <a:r>
            <a:rPr lang="en-US" dirty="0" smtClean="0"/>
            <a:t>SOLIS 1</a:t>
          </a:r>
          <a:endParaRPr lang="en-US" dirty="0"/>
        </a:p>
      </dgm:t>
    </dgm:pt>
    <dgm:pt modelId="{4324E128-F53B-0D43-B604-93A118B8A141}">
      <dgm:prSet phldrT="[Text]"/>
      <dgm:spPr/>
      <dgm:t>
        <a:bodyPr/>
        <a:lstStyle/>
        <a:p>
          <a:r>
            <a:rPr lang="en-US" dirty="0" smtClean="0"/>
            <a:t>SOLIS 3</a:t>
          </a:r>
          <a:endParaRPr lang="en-US" dirty="0"/>
        </a:p>
      </dgm:t>
    </dgm:pt>
    <dgm:pt modelId="{70939918-7D5A-E146-BDC0-2F21354AEE53}" type="parTrans" cxnId="{69AF6571-59B5-A34E-AFB7-6BB79105AA83}">
      <dgm:prSet/>
      <dgm:spPr/>
      <dgm:t>
        <a:bodyPr/>
        <a:lstStyle/>
        <a:p>
          <a:endParaRPr lang="en-US"/>
        </a:p>
      </dgm:t>
    </dgm:pt>
    <dgm:pt modelId="{F93DCDC5-F9E9-7F4B-84C8-2F6DEA1CFD90}" type="sibTrans" cxnId="{69AF6571-59B5-A34E-AFB7-6BB79105AA83}">
      <dgm:prSet/>
      <dgm:spPr/>
      <dgm:t>
        <a:bodyPr/>
        <a:lstStyle/>
        <a:p>
          <a:endParaRPr lang="en-US"/>
        </a:p>
      </dgm:t>
    </dgm:pt>
    <dgm:pt modelId="{CD9D6095-78B7-204A-AB93-D7F3E56DEDFA}">
      <dgm:prSet phldrT="[Text]"/>
      <dgm:spPr/>
      <dgm:t>
        <a:bodyPr/>
        <a:lstStyle/>
        <a:p>
          <a:r>
            <a:rPr lang="en-US" dirty="0" smtClean="0"/>
            <a:t>SOLIS N</a:t>
          </a:r>
          <a:endParaRPr lang="en-US" dirty="0"/>
        </a:p>
      </dgm:t>
    </dgm:pt>
    <dgm:pt modelId="{0B7A8DC1-AD35-244D-87BE-0E971552BF56}" type="parTrans" cxnId="{A17290CD-CE90-8F42-B09E-6B15DFA7230C}">
      <dgm:prSet/>
      <dgm:spPr/>
      <dgm:t>
        <a:bodyPr/>
        <a:lstStyle/>
        <a:p>
          <a:endParaRPr lang="en-US"/>
        </a:p>
      </dgm:t>
    </dgm:pt>
    <dgm:pt modelId="{0F1DB0F7-4C8B-6846-A448-4FD1040583C5}" type="sibTrans" cxnId="{A17290CD-CE90-8F42-B09E-6B15DFA7230C}">
      <dgm:prSet/>
      <dgm:spPr/>
      <dgm:t>
        <a:bodyPr/>
        <a:lstStyle/>
        <a:p>
          <a:endParaRPr lang="en-US"/>
        </a:p>
      </dgm:t>
    </dgm:pt>
    <dgm:pt modelId="{5F0C2E40-0729-A846-8AE6-D6C785A263E4}">
      <dgm:prSet phldrT="[Text]"/>
      <dgm:spPr/>
      <dgm:t>
        <a:bodyPr/>
        <a:lstStyle/>
        <a:p>
          <a:r>
            <a:rPr lang="en-US" dirty="0" smtClean="0"/>
            <a:t>LVL</a:t>
          </a:r>
          <a:endParaRPr lang="en-US" dirty="0"/>
        </a:p>
      </dgm:t>
    </dgm:pt>
    <dgm:pt modelId="{5B677CA8-83C3-FB4B-8B7A-DC63C9DB6BDE}" type="parTrans" cxnId="{B23104CD-51C4-2C47-BDE1-BF6ED02F7A2E}">
      <dgm:prSet/>
      <dgm:spPr/>
      <dgm:t>
        <a:bodyPr/>
        <a:lstStyle/>
        <a:p>
          <a:endParaRPr lang="en-US"/>
        </a:p>
      </dgm:t>
    </dgm:pt>
    <dgm:pt modelId="{82A61FD2-E6CE-424F-8149-0FB8AA9C86A5}" type="sibTrans" cxnId="{B23104CD-51C4-2C47-BDE1-BF6ED02F7A2E}">
      <dgm:prSet/>
      <dgm:spPr/>
      <dgm:t>
        <a:bodyPr/>
        <a:lstStyle/>
        <a:p>
          <a:endParaRPr lang="en-US"/>
        </a:p>
      </dgm:t>
    </dgm:pt>
    <dgm:pt modelId="{7C4B3ACD-8294-B24D-97FE-7E0B30520B0C}">
      <dgm:prSet phldrT="[Text]"/>
      <dgm:spPr/>
      <dgm:t>
        <a:bodyPr/>
        <a:lstStyle/>
        <a:p>
          <a:r>
            <a:rPr lang="en-US" dirty="0" smtClean="0"/>
            <a:t>LVL</a:t>
          </a:r>
          <a:endParaRPr lang="en-US" dirty="0"/>
        </a:p>
      </dgm:t>
    </dgm:pt>
    <dgm:pt modelId="{C8567ECB-E89C-6743-B816-DF2C1D39AA80}" type="parTrans" cxnId="{FC22DE58-3BAC-194A-ABAF-746CE685B9FA}">
      <dgm:prSet/>
      <dgm:spPr/>
      <dgm:t>
        <a:bodyPr/>
        <a:lstStyle/>
        <a:p>
          <a:endParaRPr lang="en-US"/>
        </a:p>
      </dgm:t>
    </dgm:pt>
    <dgm:pt modelId="{424D0681-0F3C-6541-9E1A-ACC285E936A4}" type="sibTrans" cxnId="{FC22DE58-3BAC-194A-ABAF-746CE685B9FA}">
      <dgm:prSet/>
      <dgm:spPr/>
      <dgm:t>
        <a:bodyPr/>
        <a:lstStyle/>
        <a:p>
          <a:endParaRPr lang="en-US"/>
        </a:p>
      </dgm:t>
    </dgm:pt>
    <dgm:pt modelId="{FF42D8B0-4992-7B48-979B-C347CFAFE7BB}">
      <dgm:prSet phldrT="[Text]"/>
      <dgm:spPr/>
      <dgm:t>
        <a:bodyPr/>
        <a:lstStyle/>
        <a:p>
          <a:r>
            <a:rPr lang="en-US" dirty="0" smtClean="0"/>
            <a:t>LVL</a:t>
          </a:r>
          <a:endParaRPr lang="en-US" dirty="0"/>
        </a:p>
      </dgm:t>
    </dgm:pt>
    <dgm:pt modelId="{694E7148-A286-2643-884F-850B086F3608}" type="parTrans" cxnId="{A48B9F93-56F8-114C-95B7-923D5914EE07}">
      <dgm:prSet/>
      <dgm:spPr/>
      <dgm:t>
        <a:bodyPr/>
        <a:lstStyle/>
        <a:p>
          <a:endParaRPr lang="en-US"/>
        </a:p>
      </dgm:t>
    </dgm:pt>
    <dgm:pt modelId="{7D6F735F-85AB-B343-AEBF-6756835C6980}" type="sibTrans" cxnId="{A48B9F93-56F8-114C-95B7-923D5914EE07}">
      <dgm:prSet/>
      <dgm:spPr/>
      <dgm:t>
        <a:bodyPr/>
        <a:lstStyle/>
        <a:p>
          <a:endParaRPr lang="en-US"/>
        </a:p>
      </dgm:t>
    </dgm:pt>
    <dgm:pt modelId="{9C57C1AD-530C-4742-8693-A370C2CC48F2}" type="pres">
      <dgm:prSet presAssocID="{7005D2AD-04A2-134B-98DC-3B00C190026E}" presName="Name0" presStyleCnt="0">
        <dgm:presLayoutVars>
          <dgm:chMax/>
          <dgm:chPref/>
          <dgm:dir/>
          <dgm:animLvl val="lvl"/>
        </dgm:presLayoutVars>
      </dgm:prSet>
      <dgm:spPr/>
      <dgm:t>
        <a:bodyPr/>
        <a:lstStyle/>
        <a:p>
          <a:endParaRPr lang="en-US"/>
        </a:p>
      </dgm:t>
    </dgm:pt>
    <dgm:pt modelId="{45CCA306-DA39-8743-A55A-246355EA884C}" type="pres">
      <dgm:prSet presAssocID="{FAE6DB29-DE8D-3749-8983-0DA79A6A90CF}" presName="composite" presStyleCnt="0"/>
      <dgm:spPr/>
    </dgm:pt>
    <dgm:pt modelId="{D7F6BE58-54DF-EC4B-8299-58F82BE7DFD8}" type="pres">
      <dgm:prSet presAssocID="{FAE6DB29-DE8D-3749-8983-0DA79A6A90CF}" presName="Parent1" presStyleLbl="node1" presStyleIdx="0" presStyleCnt="6">
        <dgm:presLayoutVars>
          <dgm:chMax val="1"/>
          <dgm:chPref val="1"/>
          <dgm:bulletEnabled val="1"/>
        </dgm:presLayoutVars>
      </dgm:prSet>
      <dgm:spPr/>
      <dgm:t>
        <a:bodyPr/>
        <a:lstStyle/>
        <a:p>
          <a:endParaRPr lang="en-US"/>
        </a:p>
      </dgm:t>
    </dgm:pt>
    <dgm:pt modelId="{45E6FAFD-4D4B-D74F-8865-48084B9FFA0C}" type="pres">
      <dgm:prSet presAssocID="{FAE6DB29-DE8D-3749-8983-0DA79A6A90CF}" presName="Childtext1" presStyleLbl="revTx" presStyleIdx="0" presStyleCnt="3">
        <dgm:presLayoutVars>
          <dgm:chMax val="0"/>
          <dgm:chPref val="0"/>
          <dgm:bulletEnabled val="1"/>
        </dgm:presLayoutVars>
      </dgm:prSet>
      <dgm:spPr/>
      <dgm:t>
        <a:bodyPr/>
        <a:lstStyle/>
        <a:p>
          <a:endParaRPr lang="en-US"/>
        </a:p>
      </dgm:t>
    </dgm:pt>
    <dgm:pt modelId="{FBB5EE2D-F8F4-084F-8CFC-2504B815DB45}" type="pres">
      <dgm:prSet presAssocID="{FAE6DB29-DE8D-3749-8983-0DA79A6A90CF}" presName="BalanceSpacing" presStyleCnt="0"/>
      <dgm:spPr/>
    </dgm:pt>
    <dgm:pt modelId="{4FAD93EC-38A6-2547-B945-FDFC04B47410}" type="pres">
      <dgm:prSet presAssocID="{FAE6DB29-DE8D-3749-8983-0DA79A6A90CF}" presName="BalanceSpacing1" presStyleCnt="0"/>
      <dgm:spPr/>
    </dgm:pt>
    <dgm:pt modelId="{2C0BA15B-C6D3-754F-A296-59B1E9266C9C}" type="pres">
      <dgm:prSet presAssocID="{00CCE133-F2C1-ED43-9777-438CC96553EC}" presName="Accent1Text" presStyleLbl="node1" presStyleIdx="1" presStyleCnt="6"/>
      <dgm:spPr/>
      <dgm:t>
        <a:bodyPr/>
        <a:lstStyle/>
        <a:p>
          <a:endParaRPr lang="en-US"/>
        </a:p>
      </dgm:t>
    </dgm:pt>
    <dgm:pt modelId="{CF821D69-0A5D-6F4A-9E93-7DAEB2F6D574}" type="pres">
      <dgm:prSet presAssocID="{00CCE133-F2C1-ED43-9777-438CC96553EC}" presName="spaceBetweenRectangles" presStyleCnt="0"/>
      <dgm:spPr/>
    </dgm:pt>
    <dgm:pt modelId="{EE1CEFCE-0153-E84E-B5B0-DAC484598B5E}" type="pres">
      <dgm:prSet presAssocID="{4324E128-F53B-0D43-B604-93A118B8A141}" presName="composite" presStyleCnt="0"/>
      <dgm:spPr/>
    </dgm:pt>
    <dgm:pt modelId="{49E9DA75-FA14-F64A-B92D-BC69AED3D4FD}" type="pres">
      <dgm:prSet presAssocID="{4324E128-F53B-0D43-B604-93A118B8A141}" presName="Parent1" presStyleLbl="node1" presStyleIdx="2" presStyleCnt="6">
        <dgm:presLayoutVars>
          <dgm:chMax val="1"/>
          <dgm:chPref val="1"/>
          <dgm:bulletEnabled val="1"/>
        </dgm:presLayoutVars>
      </dgm:prSet>
      <dgm:spPr/>
      <dgm:t>
        <a:bodyPr/>
        <a:lstStyle/>
        <a:p>
          <a:endParaRPr lang="en-US"/>
        </a:p>
      </dgm:t>
    </dgm:pt>
    <dgm:pt modelId="{78D1FDF1-D552-A549-9879-0F5762E2F2C8}" type="pres">
      <dgm:prSet presAssocID="{4324E128-F53B-0D43-B604-93A118B8A141}" presName="Childtext1" presStyleLbl="revTx" presStyleIdx="1" presStyleCnt="3">
        <dgm:presLayoutVars>
          <dgm:chMax val="0"/>
          <dgm:chPref val="0"/>
          <dgm:bulletEnabled val="1"/>
        </dgm:presLayoutVars>
      </dgm:prSet>
      <dgm:spPr/>
      <dgm:t>
        <a:bodyPr/>
        <a:lstStyle/>
        <a:p>
          <a:endParaRPr lang="en-US"/>
        </a:p>
      </dgm:t>
    </dgm:pt>
    <dgm:pt modelId="{0D20D2DB-E2C4-7640-A7C7-B5A01124E684}" type="pres">
      <dgm:prSet presAssocID="{4324E128-F53B-0D43-B604-93A118B8A141}" presName="BalanceSpacing" presStyleCnt="0"/>
      <dgm:spPr/>
    </dgm:pt>
    <dgm:pt modelId="{0665EB6D-B800-E545-90D3-E202AA0B9A91}" type="pres">
      <dgm:prSet presAssocID="{4324E128-F53B-0D43-B604-93A118B8A141}" presName="BalanceSpacing1" presStyleCnt="0"/>
      <dgm:spPr/>
    </dgm:pt>
    <dgm:pt modelId="{92DD5139-2B4C-2E47-AAFB-A284F4873C8D}" type="pres">
      <dgm:prSet presAssocID="{F93DCDC5-F9E9-7F4B-84C8-2F6DEA1CFD90}" presName="Accent1Text" presStyleLbl="node1" presStyleIdx="3" presStyleCnt="6"/>
      <dgm:spPr/>
      <dgm:t>
        <a:bodyPr/>
        <a:lstStyle/>
        <a:p>
          <a:endParaRPr lang="en-US"/>
        </a:p>
      </dgm:t>
    </dgm:pt>
    <dgm:pt modelId="{8B73BD37-3477-9343-A504-DC6A266ADE7B}" type="pres">
      <dgm:prSet presAssocID="{F93DCDC5-F9E9-7F4B-84C8-2F6DEA1CFD90}" presName="spaceBetweenRectangles" presStyleCnt="0"/>
      <dgm:spPr/>
    </dgm:pt>
    <dgm:pt modelId="{5AB329B7-801F-C34B-A3E6-45E2EC7DFFC4}" type="pres">
      <dgm:prSet presAssocID="{CD9D6095-78B7-204A-AB93-D7F3E56DEDFA}" presName="composite" presStyleCnt="0"/>
      <dgm:spPr/>
    </dgm:pt>
    <dgm:pt modelId="{1796E4A9-6756-7548-8AA4-285BAB4B1E64}" type="pres">
      <dgm:prSet presAssocID="{CD9D6095-78B7-204A-AB93-D7F3E56DEDFA}" presName="Parent1" presStyleLbl="node1" presStyleIdx="4" presStyleCnt="6">
        <dgm:presLayoutVars>
          <dgm:chMax val="1"/>
          <dgm:chPref val="1"/>
          <dgm:bulletEnabled val="1"/>
        </dgm:presLayoutVars>
      </dgm:prSet>
      <dgm:spPr/>
      <dgm:t>
        <a:bodyPr/>
        <a:lstStyle/>
        <a:p>
          <a:endParaRPr lang="en-US"/>
        </a:p>
      </dgm:t>
    </dgm:pt>
    <dgm:pt modelId="{88B402A2-648A-5947-8A50-6A5337DEFBB0}" type="pres">
      <dgm:prSet presAssocID="{CD9D6095-78B7-204A-AB93-D7F3E56DEDFA}" presName="Childtext1" presStyleLbl="revTx" presStyleIdx="2" presStyleCnt="3">
        <dgm:presLayoutVars>
          <dgm:chMax val="0"/>
          <dgm:chPref val="0"/>
          <dgm:bulletEnabled val="1"/>
        </dgm:presLayoutVars>
      </dgm:prSet>
      <dgm:spPr/>
      <dgm:t>
        <a:bodyPr/>
        <a:lstStyle/>
        <a:p>
          <a:endParaRPr lang="en-US"/>
        </a:p>
      </dgm:t>
    </dgm:pt>
    <dgm:pt modelId="{BABD97F2-1464-FF44-8ADF-20D3107F6429}" type="pres">
      <dgm:prSet presAssocID="{CD9D6095-78B7-204A-AB93-D7F3E56DEDFA}" presName="BalanceSpacing" presStyleCnt="0"/>
      <dgm:spPr/>
    </dgm:pt>
    <dgm:pt modelId="{6CB1D5C1-FD8F-3F47-BD6C-2A0699C878BE}" type="pres">
      <dgm:prSet presAssocID="{CD9D6095-78B7-204A-AB93-D7F3E56DEDFA}" presName="BalanceSpacing1" presStyleCnt="0"/>
      <dgm:spPr/>
    </dgm:pt>
    <dgm:pt modelId="{A5761534-C828-4543-B879-AABF947F1762}" type="pres">
      <dgm:prSet presAssocID="{0F1DB0F7-4C8B-6846-A448-4FD1040583C5}" presName="Accent1Text" presStyleLbl="node1" presStyleIdx="5" presStyleCnt="6"/>
      <dgm:spPr/>
      <dgm:t>
        <a:bodyPr/>
        <a:lstStyle/>
        <a:p>
          <a:endParaRPr lang="en-US"/>
        </a:p>
      </dgm:t>
    </dgm:pt>
  </dgm:ptLst>
  <dgm:cxnLst>
    <dgm:cxn modelId="{84680AE8-EAB0-8345-A9BF-95C48AC05D68}" srcId="{7005D2AD-04A2-134B-98DC-3B00C190026E}" destId="{FAE6DB29-DE8D-3749-8983-0DA79A6A90CF}" srcOrd="0" destOrd="0" parTransId="{94678E0A-D171-A748-BB1D-CB1EA39B0F17}" sibTransId="{00CCE133-F2C1-ED43-9777-438CC96553EC}"/>
    <dgm:cxn modelId="{2F803CA1-F9A8-A243-BA07-86BD6822B7F5}" type="presOf" srcId="{0F1DB0F7-4C8B-6846-A448-4FD1040583C5}" destId="{A5761534-C828-4543-B879-AABF947F1762}" srcOrd="0" destOrd="0" presId="urn:microsoft.com/office/officeart/2008/layout/AlternatingHexagons"/>
    <dgm:cxn modelId="{BA3E97AF-5CB9-1740-A64E-B1240E08C7A5}" type="presOf" srcId="{5F0C2E40-0729-A846-8AE6-D6C785A263E4}" destId="{45E6FAFD-4D4B-D74F-8865-48084B9FFA0C}" srcOrd="0" destOrd="0" presId="urn:microsoft.com/office/officeart/2008/layout/AlternatingHexagons"/>
    <dgm:cxn modelId="{D10CDE40-02A3-D34D-AAE7-254BEB606E1C}" type="presOf" srcId="{4324E128-F53B-0D43-B604-93A118B8A141}" destId="{49E9DA75-FA14-F64A-B92D-BC69AED3D4FD}" srcOrd="0" destOrd="0" presId="urn:microsoft.com/office/officeart/2008/layout/AlternatingHexagons"/>
    <dgm:cxn modelId="{A17290CD-CE90-8F42-B09E-6B15DFA7230C}" srcId="{7005D2AD-04A2-134B-98DC-3B00C190026E}" destId="{CD9D6095-78B7-204A-AB93-D7F3E56DEDFA}" srcOrd="2" destOrd="0" parTransId="{0B7A8DC1-AD35-244D-87BE-0E971552BF56}" sibTransId="{0F1DB0F7-4C8B-6846-A448-4FD1040583C5}"/>
    <dgm:cxn modelId="{6BF9BE8B-1687-9944-92EB-638FF532FFE5}" type="presOf" srcId="{FAE6DB29-DE8D-3749-8983-0DA79A6A90CF}" destId="{D7F6BE58-54DF-EC4B-8299-58F82BE7DFD8}" srcOrd="0" destOrd="0" presId="urn:microsoft.com/office/officeart/2008/layout/AlternatingHexagons"/>
    <dgm:cxn modelId="{69AF6571-59B5-A34E-AFB7-6BB79105AA83}" srcId="{7005D2AD-04A2-134B-98DC-3B00C190026E}" destId="{4324E128-F53B-0D43-B604-93A118B8A141}" srcOrd="1" destOrd="0" parTransId="{70939918-7D5A-E146-BDC0-2F21354AEE53}" sibTransId="{F93DCDC5-F9E9-7F4B-84C8-2F6DEA1CFD90}"/>
    <dgm:cxn modelId="{D4FEF73D-55EB-2146-B134-DF41731EEAC9}" type="presOf" srcId="{00CCE133-F2C1-ED43-9777-438CC96553EC}" destId="{2C0BA15B-C6D3-754F-A296-59B1E9266C9C}" srcOrd="0" destOrd="0" presId="urn:microsoft.com/office/officeart/2008/layout/AlternatingHexagons"/>
    <dgm:cxn modelId="{A48B9F93-56F8-114C-95B7-923D5914EE07}" srcId="{CD9D6095-78B7-204A-AB93-D7F3E56DEDFA}" destId="{FF42D8B0-4992-7B48-979B-C347CFAFE7BB}" srcOrd="0" destOrd="0" parTransId="{694E7148-A286-2643-884F-850B086F3608}" sibTransId="{7D6F735F-85AB-B343-AEBF-6756835C6980}"/>
    <dgm:cxn modelId="{79485223-6438-4B41-AECC-FE4ECB0A8A88}" type="presOf" srcId="{7C4B3ACD-8294-B24D-97FE-7E0B30520B0C}" destId="{78D1FDF1-D552-A549-9879-0F5762E2F2C8}" srcOrd="0" destOrd="0" presId="urn:microsoft.com/office/officeart/2008/layout/AlternatingHexagons"/>
    <dgm:cxn modelId="{F3D0257A-FCEF-FA4A-BDBE-96BFA569E34E}" type="presOf" srcId="{CD9D6095-78B7-204A-AB93-D7F3E56DEDFA}" destId="{1796E4A9-6756-7548-8AA4-285BAB4B1E64}" srcOrd="0" destOrd="0" presId="urn:microsoft.com/office/officeart/2008/layout/AlternatingHexagons"/>
    <dgm:cxn modelId="{01769330-1AFC-A947-B854-16C29E51348E}" type="presOf" srcId="{F93DCDC5-F9E9-7F4B-84C8-2F6DEA1CFD90}" destId="{92DD5139-2B4C-2E47-AAFB-A284F4873C8D}" srcOrd="0" destOrd="0" presId="urn:microsoft.com/office/officeart/2008/layout/AlternatingHexagons"/>
    <dgm:cxn modelId="{8D323591-7016-AD49-B2DC-2E27C16310B5}" type="presOf" srcId="{7005D2AD-04A2-134B-98DC-3B00C190026E}" destId="{9C57C1AD-530C-4742-8693-A370C2CC48F2}" srcOrd="0" destOrd="0" presId="urn:microsoft.com/office/officeart/2008/layout/AlternatingHexagons"/>
    <dgm:cxn modelId="{FC22DE58-3BAC-194A-ABAF-746CE685B9FA}" srcId="{4324E128-F53B-0D43-B604-93A118B8A141}" destId="{7C4B3ACD-8294-B24D-97FE-7E0B30520B0C}" srcOrd="0" destOrd="0" parTransId="{C8567ECB-E89C-6743-B816-DF2C1D39AA80}" sibTransId="{424D0681-0F3C-6541-9E1A-ACC285E936A4}"/>
    <dgm:cxn modelId="{B23104CD-51C4-2C47-BDE1-BF6ED02F7A2E}" srcId="{FAE6DB29-DE8D-3749-8983-0DA79A6A90CF}" destId="{5F0C2E40-0729-A846-8AE6-D6C785A263E4}" srcOrd="0" destOrd="0" parTransId="{5B677CA8-83C3-FB4B-8B7A-DC63C9DB6BDE}" sibTransId="{82A61FD2-E6CE-424F-8149-0FB8AA9C86A5}"/>
    <dgm:cxn modelId="{4CA9232D-1C17-6546-A853-33BDCC813AD0}" type="presOf" srcId="{FF42D8B0-4992-7B48-979B-C347CFAFE7BB}" destId="{88B402A2-648A-5947-8A50-6A5337DEFBB0}" srcOrd="0" destOrd="0" presId="urn:microsoft.com/office/officeart/2008/layout/AlternatingHexagons"/>
    <dgm:cxn modelId="{C80F4B1F-1CFF-CF47-B69C-70EBE890C5CF}" type="presParOf" srcId="{9C57C1AD-530C-4742-8693-A370C2CC48F2}" destId="{45CCA306-DA39-8743-A55A-246355EA884C}" srcOrd="0" destOrd="0" presId="urn:microsoft.com/office/officeart/2008/layout/AlternatingHexagons"/>
    <dgm:cxn modelId="{8AD0F2A3-2A6F-D846-A380-9A17354F3C29}" type="presParOf" srcId="{45CCA306-DA39-8743-A55A-246355EA884C}" destId="{D7F6BE58-54DF-EC4B-8299-58F82BE7DFD8}" srcOrd="0" destOrd="0" presId="urn:microsoft.com/office/officeart/2008/layout/AlternatingHexagons"/>
    <dgm:cxn modelId="{8A9BA322-0EFB-CE4A-A676-906C4D48A0D7}" type="presParOf" srcId="{45CCA306-DA39-8743-A55A-246355EA884C}" destId="{45E6FAFD-4D4B-D74F-8865-48084B9FFA0C}" srcOrd="1" destOrd="0" presId="urn:microsoft.com/office/officeart/2008/layout/AlternatingHexagons"/>
    <dgm:cxn modelId="{F91DCDA0-49C6-E34F-B24D-630868D63B99}" type="presParOf" srcId="{45CCA306-DA39-8743-A55A-246355EA884C}" destId="{FBB5EE2D-F8F4-084F-8CFC-2504B815DB45}" srcOrd="2" destOrd="0" presId="urn:microsoft.com/office/officeart/2008/layout/AlternatingHexagons"/>
    <dgm:cxn modelId="{820059B5-11C1-9349-9216-C0860EB914D8}" type="presParOf" srcId="{45CCA306-DA39-8743-A55A-246355EA884C}" destId="{4FAD93EC-38A6-2547-B945-FDFC04B47410}" srcOrd="3" destOrd="0" presId="urn:microsoft.com/office/officeart/2008/layout/AlternatingHexagons"/>
    <dgm:cxn modelId="{524EBF0B-C19A-9B4E-AE1F-0A7091A1D57E}" type="presParOf" srcId="{45CCA306-DA39-8743-A55A-246355EA884C}" destId="{2C0BA15B-C6D3-754F-A296-59B1E9266C9C}" srcOrd="4" destOrd="0" presId="urn:microsoft.com/office/officeart/2008/layout/AlternatingHexagons"/>
    <dgm:cxn modelId="{8342CD25-BEDA-604F-A516-A8DA269A4830}" type="presParOf" srcId="{9C57C1AD-530C-4742-8693-A370C2CC48F2}" destId="{CF821D69-0A5D-6F4A-9E93-7DAEB2F6D574}" srcOrd="1" destOrd="0" presId="urn:microsoft.com/office/officeart/2008/layout/AlternatingHexagons"/>
    <dgm:cxn modelId="{500B27ED-6BFE-B04C-A578-9DE8A6D3C4C1}" type="presParOf" srcId="{9C57C1AD-530C-4742-8693-A370C2CC48F2}" destId="{EE1CEFCE-0153-E84E-B5B0-DAC484598B5E}" srcOrd="2" destOrd="0" presId="urn:microsoft.com/office/officeart/2008/layout/AlternatingHexagons"/>
    <dgm:cxn modelId="{04FB29A3-A809-9543-B97F-BF4B27B5C8C1}" type="presParOf" srcId="{EE1CEFCE-0153-E84E-B5B0-DAC484598B5E}" destId="{49E9DA75-FA14-F64A-B92D-BC69AED3D4FD}" srcOrd="0" destOrd="0" presId="urn:microsoft.com/office/officeart/2008/layout/AlternatingHexagons"/>
    <dgm:cxn modelId="{E4D83641-A670-7244-AF6A-A119210AE42D}" type="presParOf" srcId="{EE1CEFCE-0153-E84E-B5B0-DAC484598B5E}" destId="{78D1FDF1-D552-A549-9879-0F5762E2F2C8}" srcOrd="1" destOrd="0" presId="urn:microsoft.com/office/officeart/2008/layout/AlternatingHexagons"/>
    <dgm:cxn modelId="{B39B4325-A30C-F746-BE1D-D7040A8AAAB9}" type="presParOf" srcId="{EE1CEFCE-0153-E84E-B5B0-DAC484598B5E}" destId="{0D20D2DB-E2C4-7640-A7C7-B5A01124E684}" srcOrd="2" destOrd="0" presId="urn:microsoft.com/office/officeart/2008/layout/AlternatingHexagons"/>
    <dgm:cxn modelId="{7D91730E-E7CA-9646-BFCE-26070B034B96}" type="presParOf" srcId="{EE1CEFCE-0153-E84E-B5B0-DAC484598B5E}" destId="{0665EB6D-B800-E545-90D3-E202AA0B9A91}" srcOrd="3" destOrd="0" presId="urn:microsoft.com/office/officeart/2008/layout/AlternatingHexagons"/>
    <dgm:cxn modelId="{2347B7C1-F176-EA4F-AC21-CEFF42BC97D7}" type="presParOf" srcId="{EE1CEFCE-0153-E84E-B5B0-DAC484598B5E}" destId="{92DD5139-2B4C-2E47-AAFB-A284F4873C8D}" srcOrd="4" destOrd="0" presId="urn:microsoft.com/office/officeart/2008/layout/AlternatingHexagons"/>
    <dgm:cxn modelId="{D58DFC9E-EBBA-D644-A01A-B86BDC5B3586}" type="presParOf" srcId="{9C57C1AD-530C-4742-8693-A370C2CC48F2}" destId="{8B73BD37-3477-9343-A504-DC6A266ADE7B}" srcOrd="3" destOrd="0" presId="urn:microsoft.com/office/officeart/2008/layout/AlternatingHexagons"/>
    <dgm:cxn modelId="{BB96FCAE-36DC-1F48-8333-F947CEB2568A}" type="presParOf" srcId="{9C57C1AD-530C-4742-8693-A370C2CC48F2}" destId="{5AB329B7-801F-C34B-A3E6-45E2EC7DFFC4}" srcOrd="4" destOrd="0" presId="urn:microsoft.com/office/officeart/2008/layout/AlternatingHexagons"/>
    <dgm:cxn modelId="{60DE9D74-B0E5-5847-9F6B-D2196431CFCC}" type="presParOf" srcId="{5AB329B7-801F-C34B-A3E6-45E2EC7DFFC4}" destId="{1796E4A9-6756-7548-8AA4-285BAB4B1E64}" srcOrd="0" destOrd="0" presId="urn:microsoft.com/office/officeart/2008/layout/AlternatingHexagons"/>
    <dgm:cxn modelId="{0F4CBC6E-1E62-4D4F-8E80-A11B258CF21A}" type="presParOf" srcId="{5AB329B7-801F-C34B-A3E6-45E2EC7DFFC4}" destId="{88B402A2-648A-5947-8A50-6A5337DEFBB0}" srcOrd="1" destOrd="0" presId="urn:microsoft.com/office/officeart/2008/layout/AlternatingHexagons"/>
    <dgm:cxn modelId="{6DF51B27-DDDF-D947-BD11-A86CB5BAC17B}" type="presParOf" srcId="{5AB329B7-801F-C34B-A3E6-45E2EC7DFFC4}" destId="{BABD97F2-1464-FF44-8ADF-20D3107F6429}" srcOrd="2" destOrd="0" presId="urn:microsoft.com/office/officeart/2008/layout/AlternatingHexagons"/>
    <dgm:cxn modelId="{57F7412B-E54B-CD43-9532-68CF91F82309}" type="presParOf" srcId="{5AB329B7-801F-C34B-A3E6-45E2EC7DFFC4}" destId="{6CB1D5C1-FD8F-3F47-BD6C-2A0699C878BE}" srcOrd="3" destOrd="0" presId="urn:microsoft.com/office/officeart/2008/layout/AlternatingHexagons"/>
    <dgm:cxn modelId="{1F0F8413-2454-7D40-8875-BDC4941B0FD0}" type="presParOf" srcId="{5AB329B7-801F-C34B-A3E6-45E2EC7DFFC4}" destId="{A5761534-C828-4543-B879-AABF947F1762}" srcOrd="4" destOrd="0" presId="urn:microsoft.com/office/officeart/2008/layout/AlternatingHexagon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05D2AD-04A2-134B-98DC-3B00C190026E}"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FAE6DB29-DE8D-3749-8983-0DA79A6A90CF}">
      <dgm:prSet phldrT="[Text]"/>
      <dgm:spPr/>
      <dgm:t>
        <a:bodyPr/>
        <a:lstStyle/>
        <a:p>
          <a:r>
            <a:rPr lang="en-US" dirty="0" smtClean="0"/>
            <a:t>SOLIS 2</a:t>
          </a:r>
          <a:endParaRPr lang="en-US" dirty="0"/>
        </a:p>
      </dgm:t>
    </dgm:pt>
    <dgm:pt modelId="{94678E0A-D171-A748-BB1D-CB1EA39B0F17}" type="parTrans" cxnId="{84680AE8-EAB0-8345-A9BF-95C48AC05D68}">
      <dgm:prSet/>
      <dgm:spPr/>
      <dgm:t>
        <a:bodyPr/>
        <a:lstStyle/>
        <a:p>
          <a:endParaRPr lang="en-US"/>
        </a:p>
      </dgm:t>
    </dgm:pt>
    <dgm:pt modelId="{00CCE133-F2C1-ED43-9777-438CC96553EC}" type="sibTrans" cxnId="{84680AE8-EAB0-8345-A9BF-95C48AC05D68}">
      <dgm:prSet/>
      <dgm:spPr/>
      <dgm:t>
        <a:bodyPr/>
        <a:lstStyle/>
        <a:p>
          <a:r>
            <a:rPr lang="en-US" dirty="0" smtClean="0"/>
            <a:t>SOLIS 1</a:t>
          </a:r>
          <a:endParaRPr lang="en-US" dirty="0"/>
        </a:p>
      </dgm:t>
    </dgm:pt>
    <dgm:pt modelId="{4324E128-F53B-0D43-B604-93A118B8A141}">
      <dgm:prSet phldrT="[Text]"/>
      <dgm:spPr/>
      <dgm:t>
        <a:bodyPr/>
        <a:lstStyle/>
        <a:p>
          <a:r>
            <a:rPr lang="en-US" dirty="0" smtClean="0"/>
            <a:t>SOLIS 3</a:t>
          </a:r>
          <a:endParaRPr lang="en-US" dirty="0"/>
        </a:p>
      </dgm:t>
    </dgm:pt>
    <dgm:pt modelId="{70939918-7D5A-E146-BDC0-2F21354AEE53}" type="parTrans" cxnId="{69AF6571-59B5-A34E-AFB7-6BB79105AA83}">
      <dgm:prSet/>
      <dgm:spPr/>
      <dgm:t>
        <a:bodyPr/>
        <a:lstStyle/>
        <a:p>
          <a:endParaRPr lang="en-US"/>
        </a:p>
      </dgm:t>
    </dgm:pt>
    <dgm:pt modelId="{F93DCDC5-F9E9-7F4B-84C8-2F6DEA1CFD90}" type="sibTrans" cxnId="{69AF6571-59B5-A34E-AFB7-6BB79105AA83}">
      <dgm:prSet/>
      <dgm:spPr/>
      <dgm:t>
        <a:bodyPr/>
        <a:lstStyle/>
        <a:p>
          <a:endParaRPr lang="en-US"/>
        </a:p>
      </dgm:t>
    </dgm:pt>
    <dgm:pt modelId="{CD9D6095-78B7-204A-AB93-D7F3E56DEDFA}">
      <dgm:prSet phldrT="[Text]"/>
      <dgm:spPr/>
      <dgm:t>
        <a:bodyPr/>
        <a:lstStyle/>
        <a:p>
          <a:r>
            <a:rPr lang="en-US" dirty="0" smtClean="0"/>
            <a:t>SOLIS N</a:t>
          </a:r>
          <a:endParaRPr lang="en-US" dirty="0"/>
        </a:p>
      </dgm:t>
    </dgm:pt>
    <dgm:pt modelId="{0B7A8DC1-AD35-244D-87BE-0E971552BF56}" type="parTrans" cxnId="{A17290CD-CE90-8F42-B09E-6B15DFA7230C}">
      <dgm:prSet/>
      <dgm:spPr/>
      <dgm:t>
        <a:bodyPr/>
        <a:lstStyle/>
        <a:p>
          <a:endParaRPr lang="en-US"/>
        </a:p>
      </dgm:t>
    </dgm:pt>
    <dgm:pt modelId="{0F1DB0F7-4C8B-6846-A448-4FD1040583C5}" type="sibTrans" cxnId="{A17290CD-CE90-8F42-B09E-6B15DFA7230C}">
      <dgm:prSet/>
      <dgm:spPr/>
      <dgm:t>
        <a:bodyPr/>
        <a:lstStyle/>
        <a:p>
          <a:endParaRPr lang="en-US"/>
        </a:p>
      </dgm:t>
    </dgm:pt>
    <dgm:pt modelId="{9C57C1AD-530C-4742-8693-A370C2CC48F2}" type="pres">
      <dgm:prSet presAssocID="{7005D2AD-04A2-134B-98DC-3B00C190026E}" presName="Name0" presStyleCnt="0">
        <dgm:presLayoutVars>
          <dgm:chMax/>
          <dgm:chPref/>
          <dgm:dir/>
          <dgm:animLvl val="lvl"/>
        </dgm:presLayoutVars>
      </dgm:prSet>
      <dgm:spPr/>
      <dgm:t>
        <a:bodyPr/>
        <a:lstStyle/>
        <a:p>
          <a:endParaRPr lang="en-US"/>
        </a:p>
      </dgm:t>
    </dgm:pt>
    <dgm:pt modelId="{45CCA306-DA39-8743-A55A-246355EA884C}" type="pres">
      <dgm:prSet presAssocID="{FAE6DB29-DE8D-3749-8983-0DA79A6A90CF}" presName="composite" presStyleCnt="0"/>
      <dgm:spPr/>
    </dgm:pt>
    <dgm:pt modelId="{D7F6BE58-54DF-EC4B-8299-58F82BE7DFD8}" type="pres">
      <dgm:prSet presAssocID="{FAE6DB29-DE8D-3749-8983-0DA79A6A90CF}" presName="Parent1" presStyleLbl="node1" presStyleIdx="0" presStyleCnt="6">
        <dgm:presLayoutVars>
          <dgm:chMax val="1"/>
          <dgm:chPref val="1"/>
          <dgm:bulletEnabled val="1"/>
        </dgm:presLayoutVars>
      </dgm:prSet>
      <dgm:spPr/>
      <dgm:t>
        <a:bodyPr/>
        <a:lstStyle/>
        <a:p>
          <a:endParaRPr lang="en-US"/>
        </a:p>
      </dgm:t>
    </dgm:pt>
    <dgm:pt modelId="{45E6FAFD-4D4B-D74F-8865-48084B9FFA0C}" type="pres">
      <dgm:prSet presAssocID="{FAE6DB29-DE8D-3749-8983-0DA79A6A90CF}" presName="Childtext1" presStyleLbl="revTx" presStyleIdx="0" presStyleCnt="3">
        <dgm:presLayoutVars>
          <dgm:chMax val="0"/>
          <dgm:chPref val="0"/>
          <dgm:bulletEnabled val="1"/>
        </dgm:presLayoutVars>
      </dgm:prSet>
      <dgm:spPr/>
      <dgm:t>
        <a:bodyPr/>
        <a:lstStyle/>
        <a:p>
          <a:endParaRPr lang="en-US"/>
        </a:p>
      </dgm:t>
    </dgm:pt>
    <dgm:pt modelId="{FBB5EE2D-F8F4-084F-8CFC-2504B815DB45}" type="pres">
      <dgm:prSet presAssocID="{FAE6DB29-DE8D-3749-8983-0DA79A6A90CF}" presName="BalanceSpacing" presStyleCnt="0"/>
      <dgm:spPr/>
    </dgm:pt>
    <dgm:pt modelId="{4FAD93EC-38A6-2547-B945-FDFC04B47410}" type="pres">
      <dgm:prSet presAssocID="{FAE6DB29-DE8D-3749-8983-0DA79A6A90CF}" presName="BalanceSpacing1" presStyleCnt="0"/>
      <dgm:spPr/>
    </dgm:pt>
    <dgm:pt modelId="{2C0BA15B-C6D3-754F-A296-59B1E9266C9C}" type="pres">
      <dgm:prSet presAssocID="{00CCE133-F2C1-ED43-9777-438CC96553EC}" presName="Accent1Text" presStyleLbl="node1" presStyleIdx="1" presStyleCnt="6"/>
      <dgm:spPr/>
      <dgm:t>
        <a:bodyPr/>
        <a:lstStyle/>
        <a:p>
          <a:endParaRPr lang="en-US"/>
        </a:p>
      </dgm:t>
    </dgm:pt>
    <dgm:pt modelId="{CF821D69-0A5D-6F4A-9E93-7DAEB2F6D574}" type="pres">
      <dgm:prSet presAssocID="{00CCE133-F2C1-ED43-9777-438CC96553EC}" presName="spaceBetweenRectangles" presStyleCnt="0"/>
      <dgm:spPr/>
    </dgm:pt>
    <dgm:pt modelId="{EE1CEFCE-0153-E84E-B5B0-DAC484598B5E}" type="pres">
      <dgm:prSet presAssocID="{4324E128-F53B-0D43-B604-93A118B8A141}" presName="composite" presStyleCnt="0"/>
      <dgm:spPr/>
    </dgm:pt>
    <dgm:pt modelId="{49E9DA75-FA14-F64A-B92D-BC69AED3D4FD}" type="pres">
      <dgm:prSet presAssocID="{4324E128-F53B-0D43-B604-93A118B8A141}" presName="Parent1" presStyleLbl="node1" presStyleIdx="2" presStyleCnt="6">
        <dgm:presLayoutVars>
          <dgm:chMax val="1"/>
          <dgm:chPref val="1"/>
          <dgm:bulletEnabled val="1"/>
        </dgm:presLayoutVars>
      </dgm:prSet>
      <dgm:spPr/>
      <dgm:t>
        <a:bodyPr/>
        <a:lstStyle/>
        <a:p>
          <a:endParaRPr lang="en-US"/>
        </a:p>
      </dgm:t>
    </dgm:pt>
    <dgm:pt modelId="{78D1FDF1-D552-A549-9879-0F5762E2F2C8}" type="pres">
      <dgm:prSet presAssocID="{4324E128-F53B-0D43-B604-93A118B8A141}" presName="Childtext1" presStyleLbl="revTx" presStyleIdx="1" presStyleCnt="3">
        <dgm:presLayoutVars>
          <dgm:chMax val="0"/>
          <dgm:chPref val="0"/>
          <dgm:bulletEnabled val="1"/>
        </dgm:presLayoutVars>
      </dgm:prSet>
      <dgm:spPr/>
      <dgm:t>
        <a:bodyPr/>
        <a:lstStyle/>
        <a:p>
          <a:endParaRPr lang="en-US"/>
        </a:p>
      </dgm:t>
    </dgm:pt>
    <dgm:pt modelId="{0D20D2DB-E2C4-7640-A7C7-B5A01124E684}" type="pres">
      <dgm:prSet presAssocID="{4324E128-F53B-0D43-B604-93A118B8A141}" presName="BalanceSpacing" presStyleCnt="0"/>
      <dgm:spPr/>
    </dgm:pt>
    <dgm:pt modelId="{0665EB6D-B800-E545-90D3-E202AA0B9A91}" type="pres">
      <dgm:prSet presAssocID="{4324E128-F53B-0D43-B604-93A118B8A141}" presName="BalanceSpacing1" presStyleCnt="0"/>
      <dgm:spPr/>
    </dgm:pt>
    <dgm:pt modelId="{92DD5139-2B4C-2E47-AAFB-A284F4873C8D}" type="pres">
      <dgm:prSet presAssocID="{F93DCDC5-F9E9-7F4B-84C8-2F6DEA1CFD90}" presName="Accent1Text" presStyleLbl="node1" presStyleIdx="3" presStyleCnt="6"/>
      <dgm:spPr/>
      <dgm:t>
        <a:bodyPr/>
        <a:lstStyle/>
        <a:p>
          <a:endParaRPr lang="en-US"/>
        </a:p>
      </dgm:t>
    </dgm:pt>
    <dgm:pt modelId="{8B73BD37-3477-9343-A504-DC6A266ADE7B}" type="pres">
      <dgm:prSet presAssocID="{F93DCDC5-F9E9-7F4B-84C8-2F6DEA1CFD90}" presName="spaceBetweenRectangles" presStyleCnt="0"/>
      <dgm:spPr/>
    </dgm:pt>
    <dgm:pt modelId="{5AB329B7-801F-C34B-A3E6-45E2EC7DFFC4}" type="pres">
      <dgm:prSet presAssocID="{CD9D6095-78B7-204A-AB93-D7F3E56DEDFA}" presName="composite" presStyleCnt="0"/>
      <dgm:spPr/>
    </dgm:pt>
    <dgm:pt modelId="{1796E4A9-6756-7548-8AA4-285BAB4B1E64}" type="pres">
      <dgm:prSet presAssocID="{CD9D6095-78B7-204A-AB93-D7F3E56DEDFA}" presName="Parent1" presStyleLbl="node1" presStyleIdx="4" presStyleCnt="6">
        <dgm:presLayoutVars>
          <dgm:chMax val="1"/>
          <dgm:chPref val="1"/>
          <dgm:bulletEnabled val="1"/>
        </dgm:presLayoutVars>
      </dgm:prSet>
      <dgm:spPr/>
      <dgm:t>
        <a:bodyPr/>
        <a:lstStyle/>
        <a:p>
          <a:endParaRPr lang="en-US"/>
        </a:p>
      </dgm:t>
    </dgm:pt>
    <dgm:pt modelId="{88B402A2-648A-5947-8A50-6A5337DEFBB0}" type="pres">
      <dgm:prSet presAssocID="{CD9D6095-78B7-204A-AB93-D7F3E56DEDFA}" presName="Childtext1" presStyleLbl="revTx" presStyleIdx="2" presStyleCnt="3">
        <dgm:presLayoutVars>
          <dgm:chMax val="0"/>
          <dgm:chPref val="0"/>
          <dgm:bulletEnabled val="1"/>
        </dgm:presLayoutVars>
      </dgm:prSet>
      <dgm:spPr/>
      <dgm:t>
        <a:bodyPr/>
        <a:lstStyle/>
        <a:p>
          <a:endParaRPr lang="en-US"/>
        </a:p>
      </dgm:t>
    </dgm:pt>
    <dgm:pt modelId="{BABD97F2-1464-FF44-8ADF-20D3107F6429}" type="pres">
      <dgm:prSet presAssocID="{CD9D6095-78B7-204A-AB93-D7F3E56DEDFA}" presName="BalanceSpacing" presStyleCnt="0"/>
      <dgm:spPr/>
    </dgm:pt>
    <dgm:pt modelId="{6CB1D5C1-FD8F-3F47-BD6C-2A0699C878BE}" type="pres">
      <dgm:prSet presAssocID="{CD9D6095-78B7-204A-AB93-D7F3E56DEDFA}" presName="BalanceSpacing1" presStyleCnt="0"/>
      <dgm:spPr/>
    </dgm:pt>
    <dgm:pt modelId="{A5761534-C828-4543-B879-AABF947F1762}" type="pres">
      <dgm:prSet presAssocID="{0F1DB0F7-4C8B-6846-A448-4FD1040583C5}" presName="Accent1Text" presStyleLbl="node1" presStyleIdx="5" presStyleCnt="6"/>
      <dgm:spPr/>
      <dgm:t>
        <a:bodyPr/>
        <a:lstStyle/>
        <a:p>
          <a:endParaRPr lang="en-US"/>
        </a:p>
      </dgm:t>
    </dgm:pt>
  </dgm:ptLst>
  <dgm:cxnLst>
    <dgm:cxn modelId="{84680AE8-EAB0-8345-A9BF-95C48AC05D68}" srcId="{7005D2AD-04A2-134B-98DC-3B00C190026E}" destId="{FAE6DB29-DE8D-3749-8983-0DA79A6A90CF}" srcOrd="0" destOrd="0" parTransId="{94678E0A-D171-A748-BB1D-CB1EA39B0F17}" sibTransId="{00CCE133-F2C1-ED43-9777-438CC96553EC}"/>
    <dgm:cxn modelId="{C8F48809-AD58-964A-9F04-633D27439575}" type="presOf" srcId="{4324E128-F53B-0D43-B604-93A118B8A141}" destId="{49E9DA75-FA14-F64A-B92D-BC69AED3D4FD}" srcOrd="0" destOrd="0" presId="urn:microsoft.com/office/officeart/2008/layout/AlternatingHexagons"/>
    <dgm:cxn modelId="{2116C97C-8502-EF47-ACA1-9FE7E4DF805A}" type="presOf" srcId="{CD9D6095-78B7-204A-AB93-D7F3E56DEDFA}" destId="{1796E4A9-6756-7548-8AA4-285BAB4B1E64}" srcOrd="0" destOrd="0" presId="urn:microsoft.com/office/officeart/2008/layout/AlternatingHexagons"/>
    <dgm:cxn modelId="{457F5AFA-6DB6-014A-9685-7B2469A2B98A}" type="presOf" srcId="{00CCE133-F2C1-ED43-9777-438CC96553EC}" destId="{2C0BA15B-C6D3-754F-A296-59B1E9266C9C}" srcOrd="0" destOrd="0" presId="urn:microsoft.com/office/officeart/2008/layout/AlternatingHexagons"/>
    <dgm:cxn modelId="{00C78333-3C3D-1747-8213-A562A79A3852}" type="presOf" srcId="{0F1DB0F7-4C8B-6846-A448-4FD1040583C5}" destId="{A5761534-C828-4543-B879-AABF947F1762}" srcOrd="0" destOrd="0" presId="urn:microsoft.com/office/officeart/2008/layout/AlternatingHexagons"/>
    <dgm:cxn modelId="{69AF6571-59B5-A34E-AFB7-6BB79105AA83}" srcId="{7005D2AD-04A2-134B-98DC-3B00C190026E}" destId="{4324E128-F53B-0D43-B604-93A118B8A141}" srcOrd="1" destOrd="0" parTransId="{70939918-7D5A-E146-BDC0-2F21354AEE53}" sibTransId="{F93DCDC5-F9E9-7F4B-84C8-2F6DEA1CFD90}"/>
    <dgm:cxn modelId="{A17290CD-CE90-8F42-B09E-6B15DFA7230C}" srcId="{7005D2AD-04A2-134B-98DC-3B00C190026E}" destId="{CD9D6095-78B7-204A-AB93-D7F3E56DEDFA}" srcOrd="2" destOrd="0" parTransId="{0B7A8DC1-AD35-244D-87BE-0E971552BF56}" sibTransId="{0F1DB0F7-4C8B-6846-A448-4FD1040583C5}"/>
    <dgm:cxn modelId="{8C848929-A010-1E4C-BE8C-2939406A9246}" type="presOf" srcId="{F93DCDC5-F9E9-7F4B-84C8-2F6DEA1CFD90}" destId="{92DD5139-2B4C-2E47-AAFB-A284F4873C8D}" srcOrd="0" destOrd="0" presId="urn:microsoft.com/office/officeart/2008/layout/AlternatingHexagons"/>
    <dgm:cxn modelId="{58F0F333-4051-1E4A-9348-B1F88F7B2D2B}" type="presOf" srcId="{7005D2AD-04A2-134B-98DC-3B00C190026E}" destId="{9C57C1AD-530C-4742-8693-A370C2CC48F2}" srcOrd="0" destOrd="0" presId="urn:microsoft.com/office/officeart/2008/layout/AlternatingHexagons"/>
    <dgm:cxn modelId="{1C4DDC08-BCFF-9047-BB91-11C42F86E2EB}" type="presOf" srcId="{FAE6DB29-DE8D-3749-8983-0DA79A6A90CF}" destId="{D7F6BE58-54DF-EC4B-8299-58F82BE7DFD8}" srcOrd="0" destOrd="0" presId="urn:microsoft.com/office/officeart/2008/layout/AlternatingHexagons"/>
    <dgm:cxn modelId="{70D6D6CB-AD77-A044-B900-ED859AF79718}" type="presParOf" srcId="{9C57C1AD-530C-4742-8693-A370C2CC48F2}" destId="{45CCA306-DA39-8743-A55A-246355EA884C}" srcOrd="0" destOrd="0" presId="urn:microsoft.com/office/officeart/2008/layout/AlternatingHexagons"/>
    <dgm:cxn modelId="{36CE3E26-56C0-0045-8292-5AE4501A592F}" type="presParOf" srcId="{45CCA306-DA39-8743-A55A-246355EA884C}" destId="{D7F6BE58-54DF-EC4B-8299-58F82BE7DFD8}" srcOrd="0" destOrd="0" presId="urn:microsoft.com/office/officeart/2008/layout/AlternatingHexagons"/>
    <dgm:cxn modelId="{1EFAD1E1-43D8-2A4A-B5AE-1505C5B761E5}" type="presParOf" srcId="{45CCA306-DA39-8743-A55A-246355EA884C}" destId="{45E6FAFD-4D4B-D74F-8865-48084B9FFA0C}" srcOrd="1" destOrd="0" presId="urn:microsoft.com/office/officeart/2008/layout/AlternatingHexagons"/>
    <dgm:cxn modelId="{6A6E8FA9-52BA-5044-B06F-C9D0845BDCB9}" type="presParOf" srcId="{45CCA306-DA39-8743-A55A-246355EA884C}" destId="{FBB5EE2D-F8F4-084F-8CFC-2504B815DB45}" srcOrd="2" destOrd="0" presId="urn:microsoft.com/office/officeart/2008/layout/AlternatingHexagons"/>
    <dgm:cxn modelId="{83117DE6-C5E1-644F-BEC6-FA137034DBA2}" type="presParOf" srcId="{45CCA306-DA39-8743-A55A-246355EA884C}" destId="{4FAD93EC-38A6-2547-B945-FDFC04B47410}" srcOrd="3" destOrd="0" presId="urn:microsoft.com/office/officeart/2008/layout/AlternatingHexagons"/>
    <dgm:cxn modelId="{7DA9F26C-5BE9-2548-B42C-A837CB55F8EF}" type="presParOf" srcId="{45CCA306-DA39-8743-A55A-246355EA884C}" destId="{2C0BA15B-C6D3-754F-A296-59B1E9266C9C}" srcOrd="4" destOrd="0" presId="urn:microsoft.com/office/officeart/2008/layout/AlternatingHexagons"/>
    <dgm:cxn modelId="{47F6C498-CDF7-8948-A00E-79ACFDE933AB}" type="presParOf" srcId="{9C57C1AD-530C-4742-8693-A370C2CC48F2}" destId="{CF821D69-0A5D-6F4A-9E93-7DAEB2F6D574}" srcOrd="1" destOrd="0" presId="urn:microsoft.com/office/officeart/2008/layout/AlternatingHexagons"/>
    <dgm:cxn modelId="{95C9C496-A983-334F-AA8D-5684D412C947}" type="presParOf" srcId="{9C57C1AD-530C-4742-8693-A370C2CC48F2}" destId="{EE1CEFCE-0153-E84E-B5B0-DAC484598B5E}" srcOrd="2" destOrd="0" presId="urn:microsoft.com/office/officeart/2008/layout/AlternatingHexagons"/>
    <dgm:cxn modelId="{334F36D6-12A5-BD42-B5DF-51A1F7ECFCE2}" type="presParOf" srcId="{EE1CEFCE-0153-E84E-B5B0-DAC484598B5E}" destId="{49E9DA75-FA14-F64A-B92D-BC69AED3D4FD}" srcOrd="0" destOrd="0" presId="urn:microsoft.com/office/officeart/2008/layout/AlternatingHexagons"/>
    <dgm:cxn modelId="{DD65DCFB-E6B2-C843-B036-E8CFAFC9FDAA}" type="presParOf" srcId="{EE1CEFCE-0153-E84E-B5B0-DAC484598B5E}" destId="{78D1FDF1-D552-A549-9879-0F5762E2F2C8}" srcOrd="1" destOrd="0" presId="urn:microsoft.com/office/officeart/2008/layout/AlternatingHexagons"/>
    <dgm:cxn modelId="{4BFA97FC-737E-9843-90BE-7D138EC7AC01}" type="presParOf" srcId="{EE1CEFCE-0153-E84E-B5B0-DAC484598B5E}" destId="{0D20D2DB-E2C4-7640-A7C7-B5A01124E684}" srcOrd="2" destOrd="0" presId="urn:microsoft.com/office/officeart/2008/layout/AlternatingHexagons"/>
    <dgm:cxn modelId="{F6FCE50E-767E-3842-BB58-F6385FB6124B}" type="presParOf" srcId="{EE1CEFCE-0153-E84E-B5B0-DAC484598B5E}" destId="{0665EB6D-B800-E545-90D3-E202AA0B9A91}" srcOrd="3" destOrd="0" presId="urn:microsoft.com/office/officeart/2008/layout/AlternatingHexagons"/>
    <dgm:cxn modelId="{B9E3F071-2139-0A48-AD77-E076BF51F44F}" type="presParOf" srcId="{EE1CEFCE-0153-E84E-B5B0-DAC484598B5E}" destId="{92DD5139-2B4C-2E47-AAFB-A284F4873C8D}" srcOrd="4" destOrd="0" presId="urn:microsoft.com/office/officeart/2008/layout/AlternatingHexagons"/>
    <dgm:cxn modelId="{775D7447-FADF-3F4A-9235-5A3DE00F2E8D}" type="presParOf" srcId="{9C57C1AD-530C-4742-8693-A370C2CC48F2}" destId="{8B73BD37-3477-9343-A504-DC6A266ADE7B}" srcOrd="3" destOrd="0" presId="urn:microsoft.com/office/officeart/2008/layout/AlternatingHexagons"/>
    <dgm:cxn modelId="{0E43B7E8-D776-1644-9026-0BC0B43B4B71}" type="presParOf" srcId="{9C57C1AD-530C-4742-8693-A370C2CC48F2}" destId="{5AB329B7-801F-C34B-A3E6-45E2EC7DFFC4}" srcOrd="4" destOrd="0" presId="urn:microsoft.com/office/officeart/2008/layout/AlternatingHexagons"/>
    <dgm:cxn modelId="{ABE26C5B-69B9-4344-BB30-6DAC9514370A}" type="presParOf" srcId="{5AB329B7-801F-C34B-A3E6-45E2EC7DFFC4}" destId="{1796E4A9-6756-7548-8AA4-285BAB4B1E64}" srcOrd="0" destOrd="0" presId="urn:microsoft.com/office/officeart/2008/layout/AlternatingHexagons"/>
    <dgm:cxn modelId="{9FAA6C49-94B3-DB4D-8CA0-3EF8648F56B5}" type="presParOf" srcId="{5AB329B7-801F-C34B-A3E6-45E2EC7DFFC4}" destId="{88B402A2-648A-5947-8A50-6A5337DEFBB0}" srcOrd="1" destOrd="0" presId="urn:microsoft.com/office/officeart/2008/layout/AlternatingHexagons"/>
    <dgm:cxn modelId="{333E840F-67D0-3B46-B682-3D58B34A16C6}" type="presParOf" srcId="{5AB329B7-801F-C34B-A3E6-45E2EC7DFFC4}" destId="{BABD97F2-1464-FF44-8ADF-20D3107F6429}" srcOrd="2" destOrd="0" presId="urn:microsoft.com/office/officeart/2008/layout/AlternatingHexagons"/>
    <dgm:cxn modelId="{61EF6276-FC6B-B74C-9183-1C85F1AE1385}" type="presParOf" srcId="{5AB329B7-801F-C34B-A3E6-45E2EC7DFFC4}" destId="{6CB1D5C1-FD8F-3F47-BD6C-2A0699C878BE}" srcOrd="3" destOrd="0" presId="urn:microsoft.com/office/officeart/2008/layout/AlternatingHexagons"/>
    <dgm:cxn modelId="{BB605268-41D6-6E41-A3B7-0031CE787C37}" type="presParOf" srcId="{5AB329B7-801F-C34B-A3E6-45E2EC7DFFC4}" destId="{A5761534-C828-4543-B879-AABF947F1762}" srcOrd="4" destOrd="0" presId="urn:microsoft.com/office/officeart/2008/layout/AlternatingHexagon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1B4B5C70-0166-412B-8D82-80F2F8548C5D}" type="datetimeFigureOut">
              <a:rPr lang="lv-LV" smtClean="0"/>
              <a:t>2014.10.01.</a:t>
            </a:fld>
            <a:endParaRPr lang="lv-LV"/>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D70EAEA2-1889-4EDF-A4F0-E370FCB01874}" type="slidenum">
              <a:rPr lang="lv-LV" smtClean="0"/>
              <a:t>‹#›</a:t>
            </a:fld>
            <a:endParaRPr lang="lv-LV"/>
          </a:p>
        </p:txBody>
      </p:sp>
    </p:spTree>
    <p:extLst>
      <p:ext uri="{BB962C8B-B14F-4D97-AF65-F5344CB8AC3E}">
        <p14:creationId xmlns:p14="http://schemas.microsoft.com/office/powerpoint/2010/main" val="1135044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lv-LV"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fld id="{DD0EF1CA-87E3-42DF-834B-BBB9FE4E38A3}" type="slidenum">
              <a:rPr lang="en-US" altLang="lv-LV"/>
              <a:pPr/>
              <a:t>‹#›</a:t>
            </a:fld>
            <a:endParaRPr lang="en-US" altLang="lv-LV"/>
          </a:p>
        </p:txBody>
      </p:sp>
    </p:spTree>
    <p:extLst>
      <p:ext uri="{BB962C8B-B14F-4D97-AF65-F5344CB8AC3E}">
        <p14:creationId xmlns:p14="http://schemas.microsoft.com/office/powerpoint/2010/main" val="169584633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1547" algn="l"/>
                <a:tab pos="1443092" algn="l"/>
                <a:tab pos="2164639" algn="l"/>
                <a:tab pos="2886184" algn="l"/>
              </a:tabLst>
              <a:defRPr>
                <a:solidFill>
                  <a:schemeClr val="tx1"/>
                </a:solidFill>
                <a:latin typeface="Arial" charset="0"/>
                <a:ea typeface="SimSun" charset="0"/>
                <a:cs typeface="SimSun" charset="0"/>
              </a:defRPr>
            </a:lvl1pPr>
            <a:lvl2pPr eaLnBrk="0">
              <a:tabLst>
                <a:tab pos="721547" algn="l"/>
                <a:tab pos="1443092" algn="l"/>
                <a:tab pos="2164639" algn="l"/>
                <a:tab pos="2886184" algn="l"/>
              </a:tabLst>
              <a:defRPr>
                <a:solidFill>
                  <a:schemeClr val="tx1"/>
                </a:solidFill>
                <a:latin typeface="Arial" charset="0"/>
                <a:ea typeface="SimSun" charset="0"/>
                <a:cs typeface="SimSun" charset="0"/>
              </a:defRPr>
            </a:lvl2pPr>
            <a:lvl3pPr eaLnBrk="0">
              <a:tabLst>
                <a:tab pos="721547" algn="l"/>
                <a:tab pos="1443092" algn="l"/>
                <a:tab pos="2164639" algn="l"/>
                <a:tab pos="2886184" algn="l"/>
              </a:tabLst>
              <a:defRPr>
                <a:solidFill>
                  <a:schemeClr val="tx1"/>
                </a:solidFill>
                <a:latin typeface="Arial" charset="0"/>
                <a:ea typeface="SimSun" charset="0"/>
                <a:cs typeface="SimSun" charset="0"/>
              </a:defRPr>
            </a:lvl3pPr>
            <a:lvl4pPr eaLnBrk="0">
              <a:tabLst>
                <a:tab pos="721547" algn="l"/>
                <a:tab pos="1443092" algn="l"/>
                <a:tab pos="2164639" algn="l"/>
                <a:tab pos="2886184" algn="l"/>
              </a:tabLst>
              <a:defRPr>
                <a:solidFill>
                  <a:schemeClr val="tx1"/>
                </a:solidFill>
                <a:latin typeface="Arial" charset="0"/>
                <a:ea typeface="SimSun" charset="0"/>
                <a:cs typeface="SimSun" charset="0"/>
              </a:defRPr>
            </a:lvl4pPr>
            <a:lvl5pPr eaLnBrk="0">
              <a:tabLst>
                <a:tab pos="721547" algn="l"/>
                <a:tab pos="1443092" algn="l"/>
                <a:tab pos="2164639" algn="l"/>
                <a:tab pos="2886184" algn="l"/>
              </a:tabLst>
              <a:defRPr>
                <a:solidFill>
                  <a:schemeClr val="tx1"/>
                </a:solidFill>
                <a:latin typeface="Arial" charset="0"/>
                <a:ea typeface="SimSun" charset="0"/>
                <a:cs typeface="SimSun" charset="0"/>
              </a:defRPr>
            </a:lvl5pPr>
            <a:lvl6pPr marL="2506422"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6pPr>
            <a:lvl7pPr marL="2962138"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7pPr>
            <a:lvl8pPr marL="3417851"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8pPr>
            <a:lvl9pPr marL="3873563"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9pPr>
          </a:lstStyle>
          <a:p>
            <a:pPr eaLnBrk="1">
              <a:defRPr/>
            </a:pPr>
            <a:fld id="{5ECB42FC-27B4-47D5-AC52-7869B66921EB}" type="slidenum">
              <a:rPr lang="en-US" smtClean="0">
                <a:solidFill>
                  <a:srgbClr val="000000"/>
                </a:solidFill>
                <a:latin typeface="Times New Roman" charset="0"/>
              </a:rPr>
              <a:pPr eaLnBrk="1">
                <a:defRPr/>
              </a:pPr>
              <a:t>1</a:t>
            </a:fld>
            <a:endParaRPr lang="en-US" smtClean="0">
              <a:solidFill>
                <a:srgbClr val="000000"/>
              </a:solidFill>
              <a:latin typeface="Times New Roman" charset="0"/>
            </a:endParaRPr>
          </a:p>
        </p:txBody>
      </p:sp>
      <p:sp>
        <p:nvSpPr>
          <p:cNvPr id="29699" name="Rectangle 1"/>
          <p:cNvSpPr>
            <a:spLocks noGrp="1" noRot="1" noChangeAspect="1" noChangeArrowheads="1" noTextEdit="1"/>
          </p:cNvSpPr>
          <p:nvPr>
            <p:ph type="sldImg"/>
          </p:nvPr>
        </p:nvSpPr>
        <p:spPr bwMode="auto">
          <a:xfrm>
            <a:off x="1370013" y="762000"/>
            <a:ext cx="5032375" cy="3773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bwMode="auto">
          <a:xfrm>
            <a:off x="778693" y="4777458"/>
            <a:ext cx="6216830" cy="452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lv-LV" altLang="lv-LV"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b="1" dirty="0" smtClean="0"/>
              <a:t>Lēmuma pieņemšanas formālie soļi.</a:t>
            </a:r>
            <a:r>
              <a:rPr lang="lv-LV" altLang="lv-LV" b="1" baseline="0" dirty="0" smtClean="0"/>
              <a:t> </a:t>
            </a:r>
            <a:r>
              <a:rPr lang="lv-LV" altLang="lv-LV" b="0" baseline="0" dirty="0" smtClean="0"/>
              <a:t>Lai pieņemtu pārdomātus lēmumus, ir nepieciešamas vadlīnijas, kas ļaus lēmuma pieņēmējiem izvēlēties vienu darbības virzienu no vairākiem. Attiecīgi, pirmais lēmuma pieņemšanas solis ir organizācijas mērķu definēšana. </a:t>
            </a:r>
            <a:r>
              <a:rPr lang="lv-LV" altLang="lv-LV" dirty="0" smtClean="0"/>
              <a:t>Pirmie 3 soļi ir plānošanas soļi, 4. solis ir plānu realizācija dzīvē, un uz to attiecas gan plānošanas, gan kontroles procedūra. Kamēr darbība nav pabeigta, tās atlikušo daļu var koriģēt, papildināt, balstoties uz rezultātiem, kas iegūti no plāna sākuma daļas realizācijas.  Grāmatvedībā plaši tiek pielietots «uzņēmuma nepārtrauktības princips», tas nozīmē, kas organizācijai būs nepārtraukti dažādās attīstības stadijās dažādi projekti, atsevišķas darbības atkārtosies, un tādēļ vadītājiem un struktūrvienību vadītājiem būs jāpiedalās praktiski visos lēmumu pienemšanas soļos vienlaicīgi un nepārtraukti. Šī</a:t>
            </a:r>
            <a:r>
              <a:rPr lang="lv-LV" altLang="lv-LV" baseline="0" dirty="0" smtClean="0"/>
              <a:t> shēma ir izveidota labākai lēmumu pieņemšanas procedūras izpratnei.</a:t>
            </a:r>
            <a:br>
              <a:rPr lang="lv-LV" altLang="lv-LV" baseline="0" dirty="0" smtClean="0"/>
            </a:br>
            <a:r>
              <a:rPr lang="lv-LV" altLang="lv-LV" baseline="0" dirty="0" smtClean="0"/>
              <a:t>1. Mērķu noteikšana – Katras darbības pirmsākumā ir mērķis, kādēļ vispār notiks darbošanās. Mērķī ir jānoformulē , kur ir jāvirzās. Ja nav noteikti mērķi tad organizācijas darbība ir haotiska. </a:t>
            </a:r>
          </a:p>
          <a:p>
            <a:r>
              <a:rPr lang="lv-LV" altLang="lv-LV" baseline="0" dirty="0" smtClean="0"/>
              <a:t>2. Solis ir konstatēt, uzskaitīt alternatīvos darbības scenārijus mērķa sasnegšanai.</a:t>
            </a:r>
          </a:p>
          <a:p>
            <a:r>
              <a:rPr lang="lv-LV" altLang="lv-LV" baseline="0" dirty="0" smtClean="0"/>
              <a:t>3. Solis ir informācijas savākšana un apkopošana par iespējama alternatīvām. Šajā solī ievāc maksimāli daudz informācijsa par 2. solī identificētajiem alternatīvajiem scenārijiem. Šo soli var analizēt pēc principa «What If?»</a:t>
            </a:r>
          </a:p>
          <a:p>
            <a:r>
              <a:rPr lang="lv-LV" altLang="lv-LV" baseline="0" dirty="0" smtClean="0"/>
              <a:t>4. solis ir izvēlēties vienu iespējamo alternatīvu, kruu realizēt dzīvē. 3. Solī iegūtā informācija ir jāizvērtē pēc mērķa izvirzītajiem kritērijiem . Parasti kriteriji ir projektētā naudas plūsma, tās drošība.  Izvēlas to alternatīvu kas visātrāk, vislabāk un visdrošāk nodrošina mērķa sasniegšanu.</a:t>
            </a:r>
          </a:p>
          <a:p>
            <a:r>
              <a:rPr lang="lv-LV" altLang="lv-LV" baseline="0" dirty="0" smtClean="0"/>
              <a:t>5. solis ir lēmuma realizācija dzīvē, daudzie lēmumi ir jāpārvērš gada plānā (budžetā) kur tiek detalizēti parādīts, kas un ar kādiem resursiem tiks realizēts. </a:t>
            </a:r>
          </a:p>
          <a:p>
            <a:r>
              <a:rPr lang="lv-LV" altLang="lv-LV" baseline="0" dirty="0" smtClean="0"/>
              <a:t>6. un 7. soļi ir rezultātu reģistrācija, koriģējošo darbību izdarīšana. Lēmumu pieņemšanā ir arī vairākas atgriezeniskās saites – uz 2. soli un uz 5. soli. Patiesībā atgriezeniskās saites ir uz visiem iespējamiem posmiem, vienīgi ja tiek mainīti uzņēmuma mērķi, tad neskatoties uz to, ka uzņēmuma nosaukums un personāls saglabājas, tas pēc savas ekonomiskās būtības ir cits uzņēmums. </a:t>
            </a:r>
            <a:endParaRPr lang="lv-LV" altLang="lv-LV"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itchFamily="34" charset="0"/>
              </a:defRPr>
            </a:lvl1pPr>
            <a:lvl2pPr marL="792059" indent="-304638">
              <a:defRPr sz="1300">
                <a:solidFill>
                  <a:schemeClr val="tx1"/>
                </a:solidFill>
                <a:latin typeface="Calibri" pitchFamily="34" charset="0"/>
              </a:defRPr>
            </a:lvl2pPr>
            <a:lvl3pPr marL="1218552" indent="-243710">
              <a:defRPr sz="1300">
                <a:solidFill>
                  <a:schemeClr val="tx1"/>
                </a:solidFill>
                <a:latin typeface="Calibri" pitchFamily="34" charset="0"/>
              </a:defRPr>
            </a:lvl3pPr>
            <a:lvl4pPr marL="1705973" indent="-243710">
              <a:defRPr sz="1300">
                <a:solidFill>
                  <a:schemeClr val="tx1"/>
                </a:solidFill>
                <a:latin typeface="Calibri" pitchFamily="34" charset="0"/>
              </a:defRPr>
            </a:lvl4pPr>
            <a:lvl5pPr marL="2193394" indent="-243710">
              <a:defRPr sz="1300">
                <a:solidFill>
                  <a:schemeClr val="tx1"/>
                </a:solidFill>
                <a:latin typeface="Calibri" pitchFamily="34" charset="0"/>
              </a:defRPr>
            </a:lvl5pPr>
            <a:lvl6pPr marL="2680815" indent="-243710" eaLnBrk="0" fontAlgn="base" hangingPunct="0">
              <a:spcBef>
                <a:spcPct val="30000"/>
              </a:spcBef>
              <a:spcAft>
                <a:spcPct val="0"/>
              </a:spcAft>
              <a:defRPr sz="1300">
                <a:solidFill>
                  <a:schemeClr val="tx1"/>
                </a:solidFill>
                <a:latin typeface="Calibri" pitchFamily="34" charset="0"/>
              </a:defRPr>
            </a:lvl6pPr>
            <a:lvl7pPr marL="3168236" indent="-243710" eaLnBrk="0" fontAlgn="base" hangingPunct="0">
              <a:spcBef>
                <a:spcPct val="30000"/>
              </a:spcBef>
              <a:spcAft>
                <a:spcPct val="0"/>
              </a:spcAft>
              <a:defRPr sz="1300">
                <a:solidFill>
                  <a:schemeClr val="tx1"/>
                </a:solidFill>
                <a:latin typeface="Calibri" pitchFamily="34" charset="0"/>
              </a:defRPr>
            </a:lvl7pPr>
            <a:lvl8pPr marL="3655657" indent="-243710" eaLnBrk="0" fontAlgn="base" hangingPunct="0">
              <a:spcBef>
                <a:spcPct val="30000"/>
              </a:spcBef>
              <a:spcAft>
                <a:spcPct val="0"/>
              </a:spcAft>
              <a:defRPr sz="1300">
                <a:solidFill>
                  <a:schemeClr val="tx1"/>
                </a:solidFill>
                <a:latin typeface="Calibri" pitchFamily="34" charset="0"/>
              </a:defRPr>
            </a:lvl8pPr>
            <a:lvl9pPr marL="4143078" indent="-243710" eaLnBrk="0" fontAlgn="base" hangingPunct="0">
              <a:spcBef>
                <a:spcPct val="30000"/>
              </a:spcBef>
              <a:spcAft>
                <a:spcPct val="0"/>
              </a:spcAft>
              <a:defRPr sz="1300">
                <a:solidFill>
                  <a:schemeClr val="tx1"/>
                </a:solidFill>
                <a:latin typeface="Calibri" pitchFamily="34" charset="0"/>
              </a:defRPr>
            </a:lvl9pPr>
          </a:lstStyle>
          <a:p>
            <a:fld id="{60088812-5594-4CC3-8DA6-DDB5D41C0709}" type="slidenum">
              <a:rPr lang="lv-LV" altLang="lv-LV" smtClean="0">
                <a:latin typeface="Arial" pitchFamily="34" charset="0"/>
                <a:cs typeface="Arial" pitchFamily="34" charset="0"/>
              </a:rPr>
              <a:pPr/>
              <a:t>36</a:t>
            </a:fld>
            <a:endParaRPr lang="lv-LV" altLang="lv-LV"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37</a:t>
            </a:fld>
            <a:endParaRPr lang="en-US" altLang="lv-LV"/>
          </a:p>
        </p:txBody>
      </p:sp>
    </p:spTree>
    <p:extLst>
      <p:ext uri="{BB962C8B-B14F-4D97-AF65-F5344CB8AC3E}">
        <p14:creationId xmlns:p14="http://schemas.microsoft.com/office/powerpoint/2010/main" val="185284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smtClean="0"/>
              <a:t>Jūtīguma analīze (Sensitivity analysis) – </a:t>
            </a:r>
            <a:r>
              <a:rPr lang="lv-LV" b="0" dirty="0" smtClean="0"/>
              <a:t>kā viens rādītājs mainās atkarībā no cita, vai kā viens rādītājs</a:t>
            </a:r>
            <a:r>
              <a:rPr lang="lv-LV" b="0" baseline="0" dirty="0" smtClean="0"/>
              <a:t> ietekmē citu.</a:t>
            </a:r>
            <a:r>
              <a:rPr lang="lv-LV" b="1" dirty="0" smtClean="0"/>
              <a:t> </a:t>
            </a:r>
          </a:p>
          <a:p>
            <a:endParaRPr lang="lv-LV" b="1" dirty="0" smtClean="0"/>
          </a:p>
          <a:p>
            <a:r>
              <a:rPr lang="lv-LV" b="1" dirty="0" smtClean="0"/>
              <a:t>Būtisko izmaksu analīze (</a:t>
            </a:r>
            <a:r>
              <a:rPr lang="lv-LV" b="1" i="1" dirty="0" smtClean="0"/>
              <a:t>Relevant</a:t>
            </a:r>
            <a:r>
              <a:rPr lang="lv-LV" b="1" dirty="0" smtClean="0"/>
              <a:t> </a:t>
            </a:r>
            <a:r>
              <a:rPr lang="lv-LV" b="1" i="1" dirty="0" smtClean="0"/>
              <a:t>cost</a:t>
            </a:r>
            <a:r>
              <a:rPr lang="lv-LV" b="1" dirty="0" smtClean="0"/>
              <a:t> </a:t>
            </a:r>
            <a:r>
              <a:rPr lang="lv-LV" b="1" i="1" dirty="0" smtClean="0"/>
              <a:t>analysis</a:t>
            </a:r>
            <a:r>
              <a:rPr lang="lv-LV" b="1" dirty="0" smtClean="0"/>
              <a:t>) </a:t>
            </a:r>
            <a:r>
              <a:rPr lang="lv-LV" dirty="0" smtClean="0"/>
              <a:t>– Piemēram</a:t>
            </a:r>
            <a:r>
              <a:rPr lang="lv-LV" baseline="0" dirty="0" smtClean="0"/>
              <a:t> situācijās, kad uzņēmums, vai iestāde vēlas ieviest jaunu produktu/pakalpojumu, var veikt padziļinātu būtisko izmaksu analīzi, lai spētu izvērtēt kādu tieši produktu/pakalpojumu ieviest un vai vispār ir vērts to darīt. (Palīdz pieņemt lēmumus)</a:t>
            </a:r>
          </a:p>
          <a:p>
            <a:endParaRPr lang="lv-LV" b="1" dirty="0" smtClean="0"/>
          </a:p>
          <a:p>
            <a:r>
              <a:rPr lang="lv-LV" b="1" dirty="0" smtClean="0"/>
              <a:t>Salīdzināšana</a:t>
            </a:r>
            <a:r>
              <a:rPr lang="lv-LV" b="1" baseline="0" dirty="0" smtClean="0"/>
              <a:t> (</a:t>
            </a:r>
            <a:r>
              <a:rPr lang="lv-LV" b="1" i="1" baseline="0" dirty="0" smtClean="0"/>
              <a:t>Benchmarking</a:t>
            </a:r>
            <a:r>
              <a:rPr lang="lv-LV" b="1" baseline="0" dirty="0" smtClean="0"/>
              <a:t>) </a:t>
            </a:r>
            <a:r>
              <a:rPr lang="lv-LV" baseline="0" dirty="0" smtClean="0"/>
              <a:t>- </a:t>
            </a:r>
            <a:r>
              <a:rPr lang="lv-LV" sz="1200" b="0" i="0" kern="1200" dirty="0" smtClean="0">
                <a:solidFill>
                  <a:srgbClr val="000000"/>
                </a:solidFill>
                <a:effectLst/>
                <a:latin typeface="Times New Roman" pitchFamily="16" charset="0"/>
                <a:ea typeface="+mn-ea"/>
                <a:cs typeface="+mn-cs"/>
              </a:rPr>
              <a:t>uzņēmumi vai organizācijas var iegūt vērtīgu pieredzi mācoties viens no otra, vērojot viens otra darbu, var savstarpēji apgūt jaunas stratēģijas, darba procesus un metodoloģiju. Šī</a:t>
            </a:r>
            <a:r>
              <a:rPr lang="lv-LV" sz="1200" b="0" i="0" kern="1200" baseline="0" dirty="0" smtClean="0">
                <a:solidFill>
                  <a:srgbClr val="000000"/>
                </a:solidFill>
                <a:effectLst/>
                <a:latin typeface="Times New Roman" pitchFamily="16" charset="0"/>
                <a:ea typeface="+mn-ea"/>
                <a:cs typeface="+mn-cs"/>
              </a:rPr>
              <a:t> instrumenta būtība ir organizācijas procesus vai rādītājus salīdzināt ar labāko praksi citās nozarēs/iestādēs. Parasti analizē kvalitāti, laiku un izmaksas. Procesā vadība identificē organizācijas ar līdzīgiem procesiem un salīdzi ar saviem rādītājiem, tādējādi saprotot kā un kur var veikt optimizāciju.</a:t>
            </a:r>
            <a:endParaRPr lang="lv-LV" dirty="0" smtClean="0"/>
          </a:p>
          <a:p>
            <a:endParaRPr lang="lv-LV" dirty="0" smtClean="0"/>
          </a:p>
          <a:p>
            <a:r>
              <a:rPr lang="lv-LV" b="1" dirty="0" smtClean="0"/>
              <a:t>Uz vērtībām balstīta pārvaldība (</a:t>
            </a:r>
            <a:r>
              <a:rPr lang="lv-LV" b="1" i="1" dirty="0" smtClean="0"/>
              <a:t>Value</a:t>
            </a:r>
            <a:r>
              <a:rPr lang="lv-LV" b="1" dirty="0" smtClean="0"/>
              <a:t> </a:t>
            </a:r>
            <a:r>
              <a:rPr lang="lv-LV" b="1" i="1" dirty="0" smtClean="0"/>
              <a:t>Based</a:t>
            </a:r>
            <a:r>
              <a:rPr lang="lv-LV" b="1" dirty="0" smtClean="0"/>
              <a:t> </a:t>
            </a:r>
            <a:r>
              <a:rPr lang="lv-LV" b="1" i="1" dirty="0" smtClean="0"/>
              <a:t>Management</a:t>
            </a:r>
            <a:r>
              <a:rPr lang="lv-LV" b="1" dirty="0" smtClean="0"/>
              <a:t>)</a:t>
            </a:r>
            <a:r>
              <a:rPr lang="lv-LV" b="1" baseline="0" dirty="0" smtClean="0"/>
              <a:t> </a:t>
            </a:r>
            <a:r>
              <a:rPr lang="lv-LV" baseline="0" dirty="0" smtClean="0"/>
              <a:t>-  šādas pārvaldības stratēģija ir uzņēmuma,organizācijas, pakalpojuma </a:t>
            </a:r>
            <a:r>
              <a:rPr lang="lv-LV" b="1" baseline="0" dirty="0" smtClean="0"/>
              <a:t>vērtības palielināšana </a:t>
            </a:r>
            <a:r>
              <a:rPr lang="lv-LV" baseline="0" dirty="0" smtClean="0"/>
              <a:t>ilgtermiņā (nākotnē). Uzņēmumu gadījumā tā ir vērtības palielināšana akcionāru interesēs. Publiskajā sektorā – sabiedrības interesēs. </a:t>
            </a:r>
          </a:p>
          <a:p>
            <a:endParaRPr lang="lv-LV" dirty="0" smtClean="0"/>
          </a:p>
          <a:p>
            <a:r>
              <a:rPr lang="lv-LV" b="1" i="0" dirty="0" smtClean="0"/>
              <a:t>Uz</a:t>
            </a:r>
            <a:r>
              <a:rPr lang="lv-LV" b="1" i="0" baseline="0" dirty="0" smtClean="0"/>
              <a:t> aktivitātēm balstīta pārvaldība (</a:t>
            </a:r>
            <a:r>
              <a:rPr lang="lv-LV" b="1" i="1" dirty="0" smtClean="0"/>
              <a:t>Activity Based Management) – </a:t>
            </a:r>
            <a:r>
              <a:rPr lang="lv-LV" b="0" i="0" dirty="0" smtClean="0"/>
              <a:t>ABM pārvaldība</a:t>
            </a:r>
            <a:r>
              <a:rPr lang="lv-LV" b="0" i="0" baseline="0" dirty="0" smtClean="0"/>
              <a:t> koncentrējās uz aktivitāšu pārvaldību (pievienot tikai tās aktivitātes, kuras nes labumu, un censties atbrīvoties no tām, kuras nerada pievienoto vērtību). Mēŗkis -  lai samazinātu izmaksas un palielinātu vērtību (</a:t>
            </a:r>
            <a:r>
              <a:rPr lang="lv-LV" b="0" i="1" baseline="0" dirty="0" smtClean="0"/>
              <a:t>customer value</a:t>
            </a:r>
            <a:r>
              <a:rPr lang="lv-LV" b="0" i="0" baseline="0" dirty="0" smtClean="0"/>
              <a:t>). Tā ir </a:t>
            </a:r>
            <a:r>
              <a:rPr lang="lv-LV" b="0" i="0" dirty="0" smtClean="0"/>
              <a:t>pārvaldības pieeja,</a:t>
            </a:r>
            <a:r>
              <a:rPr lang="lv-LV" b="0" i="0" baseline="0" dirty="0" smtClean="0"/>
              <a:t> kas ir izmanto ABC sniegto izmaksu informāciju, lai identificētu organizācijas stiprās/vājās puses, ānalizētu dažādas izmaksas – darbinieku, inventāra, struktūrvienību, un </a:t>
            </a:r>
            <a:r>
              <a:rPr lang="lv-LV" b="1" i="0" baseline="0" dirty="0" smtClean="0"/>
              <a:t>novērstu neefektīvos posmus</a:t>
            </a:r>
            <a:r>
              <a:rPr lang="lv-LV" b="0" i="0" baseline="0" dirty="0" smtClean="0"/>
              <a:t>. </a:t>
            </a:r>
            <a:endParaRPr lang="lv-LV" b="1" i="1"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39</a:t>
            </a:fld>
            <a:endParaRPr lang="en-US" altLang="lv-LV"/>
          </a:p>
        </p:txBody>
      </p:sp>
    </p:spTree>
    <p:extLst>
      <p:ext uri="{BB962C8B-B14F-4D97-AF65-F5344CB8AC3E}">
        <p14:creationId xmlns:p14="http://schemas.microsoft.com/office/powerpoint/2010/main" val="281468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p:spPr>
      </p:sp>
      <p:sp>
        <p:nvSpPr>
          <p:cNvPr id="222211" name="Rectangle 3"/>
          <p:cNvSpPr>
            <a:spLocks noGrp="1"/>
          </p:cNvSpPr>
          <p:nvPr>
            <p:ph type="body" idx="1"/>
          </p:nvPr>
        </p:nvSpPr>
        <p:spPr bwMode="auto">
          <a:noFill/>
        </p:spPr>
        <p:txBody>
          <a:bodyPr wrap="square" numCol="1" anchor="t" anchorCtr="0" compatLnSpc="1">
            <a:prstTxWarp prst="textNoShape">
              <a:avLst/>
            </a:prstTxWarp>
          </a:bodyPr>
          <a:lstStyle/>
          <a:p>
            <a:r>
              <a:rPr lang="lv-LV" smtClean="0"/>
              <a:t>Jāiztāsta, ka koordinācija ir visos līmeņos.</a:t>
            </a:r>
          </a:p>
        </p:txBody>
      </p:sp>
    </p:spTree>
    <p:extLst>
      <p:ext uri="{BB962C8B-B14F-4D97-AF65-F5344CB8AC3E}">
        <p14:creationId xmlns:p14="http://schemas.microsoft.com/office/powerpoint/2010/main" val="157491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hangingPunct="0">
              <a:spcBef>
                <a:spcPct val="0"/>
              </a:spcBef>
              <a:spcAft>
                <a:spcPct val="0"/>
              </a:spcAft>
              <a:tabLst>
                <a:tab pos="686945" algn="l"/>
                <a:tab pos="1375537" algn="l"/>
                <a:tab pos="2064129" algn="l"/>
                <a:tab pos="2751072" algn="l"/>
              </a:tabLst>
            </a:pPr>
            <a:fld id="{7ADF76C4-DF0E-4C6B-85E7-11B3611E7776}" type="slidenum">
              <a:rPr lang="lv-LV" smtClean="0">
                <a:solidFill>
                  <a:srgbClr val="000000"/>
                </a:solidFill>
                <a:latin typeface="Times New Roman" pitchFamily="18" charset="0"/>
                <a:ea typeface="Microsoft YaHei"/>
                <a:cs typeface="Microsoft YaHei"/>
              </a:rPr>
              <a:pPr fontAlgn="base" hangingPunct="0">
                <a:spcBef>
                  <a:spcPct val="0"/>
                </a:spcBef>
                <a:spcAft>
                  <a:spcPct val="0"/>
                </a:spcAft>
                <a:tabLst>
                  <a:tab pos="686945" algn="l"/>
                  <a:tab pos="1375537" algn="l"/>
                  <a:tab pos="2064129" algn="l"/>
                  <a:tab pos="2751072" algn="l"/>
                </a:tabLst>
              </a:pPr>
              <a:t>19</a:t>
            </a:fld>
            <a:endParaRPr lang="lv-LV" smtClean="0">
              <a:solidFill>
                <a:srgbClr val="000000"/>
              </a:solidFill>
              <a:latin typeface="Times New Roman" pitchFamily="18" charset="0"/>
              <a:ea typeface="Microsoft YaHei"/>
              <a:cs typeface="Microsoft YaHei"/>
            </a:endParaRPr>
          </a:p>
        </p:txBody>
      </p:sp>
      <p:sp>
        <p:nvSpPr>
          <p:cNvPr id="60419" name="Rectangle 1"/>
          <p:cNvSpPr>
            <a:spLocks noGrp="1" noRot="1" noChangeAspect="1" noChangeArrowheads="1" noTextEdit="1"/>
          </p:cNvSpPr>
          <p:nvPr>
            <p:ph type="sldImg"/>
          </p:nvPr>
        </p:nvSpPr>
        <p:spPr bwMode="auto">
          <a:xfrm>
            <a:off x="1374775" y="766763"/>
            <a:ext cx="5030788" cy="3773487"/>
          </a:xfrm>
          <a:solidFill>
            <a:srgbClr val="FFFFFF"/>
          </a:solidFill>
          <a:ln>
            <a:solidFill>
              <a:srgbClr val="000000"/>
            </a:solidFill>
            <a:miter lim="800000"/>
            <a:headEnd/>
            <a:tailEnd/>
          </a:ln>
        </p:spPr>
      </p:sp>
      <p:sp>
        <p:nvSpPr>
          <p:cNvPr id="60420" name="Rectangle 2"/>
          <p:cNvSpPr>
            <a:spLocks noGrp="1" noChangeArrowheads="1"/>
          </p:cNvSpPr>
          <p:nvPr>
            <p:ph type="body" idx="1"/>
          </p:nvPr>
        </p:nvSpPr>
        <p:spPr bwMode="auto">
          <a:xfrm>
            <a:off x="777422" y="4782679"/>
            <a:ext cx="6226679" cy="4532142"/>
          </a:xfrm>
          <a:noFill/>
        </p:spPr>
        <p:txBody>
          <a:bodyPr wrap="none" numCol="1" anchor="ctr" anchorCtr="0" compatLnSpc="1">
            <a:prstTxWarp prst="textNoShape">
              <a:avLst/>
            </a:prstTxWarp>
          </a:bodyPr>
          <a:lstStyle/>
          <a:p>
            <a:pPr eaLnBrk="1" hangingPunct="1">
              <a:spcBef>
                <a:spcPct val="0"/>
              </a:spcBef>
            </a:pPr>
            <a:r>
              <a:rPr lang="lv-LV" smtClean="0">
                <a:latin typeface="Times New Roman" pitchFamily="18" charset="0"/>
              </a:rPr>
              <a:t>UZRAKSTI, KAS IR DOMATS ZEM IKT ATBALSTA  ARHITEKT. MODEĻA IZSTRĀDES?????</a:t>
            </a:r>
          </a:p>
        </p:txBody>
      </p:sp>
    </p:spTree>
    <p:extLst>
      <p:ext uri="{BB962C8B-B14F-4D97-AF65-F5344CB8AC3E}">
        <p14:creationId xmlns:p14="http://schemas.microsoft.com/office/powerpoint/2010/main" val="76630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EF906-DD88-4712-9700-DA021BFCD477}" type="slidenum">
              <a:rPr lang="lv-LV"/>
              <a:pPr fontAlgn="base">
                <a:spcBef>
                  <a:spcPct val="0"/>
                </a:spcBef>
                <a:spcAft>
                  <a:spcPct val="0"/>
                </a:spcAft>
                <a:defRPr/>
              </a:pPr>
              <a:t>20</a:t>
            </a:fld>
            <a:endParaRPr lang="lv-LV"/>
          </a:p>
        </p:txBody>
      </p:sp>
    </p:spTree>
    <p:extLst>
      <p:ext uri="{BB962C8B-B14F-4D97-AF65-F5344CB8AC3E}">
        <p14:creationId xmlns:p14="http://schemas.microsoft.com/office/powerpoint/2010/main" val="169026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t>
            </a:r>
            <a:r>
              <a:rPr lang="lv-LV" dirty="0" smtClean="0"/>
              <a:t>alīdzināt ar Likumu</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018BE6-BFC9-45B0-AEE9-2A14B2930F2D}" type="slidenum">
              <a:rPr lang="lv-LV">
                <a:ea typeface="MS PGothic"/>
                <a:cs typeface="MS PGothic"/>
              </a:rPr>
              <a:pPr fontAlgn="base">
                <a:spcBef>
                  <a:spcPct val="0"/>
                </a:spcBef>
                <a:spcAft>
                  <a:spcPct val="0"/>
                </a:spcAft>
                <a:defRPr/>
              </a:pPr>
              <a:t>25</a:t>
            </a:fld>
            <a:endParaRPr lang="lv-LV">
              <a:ea typeface="MS PGothic"/>
              <a:cs typeface="MS PGothic"/>
            </a:endParaRPr>
          </a:p>
        </p:txBody>
      </p:sp>
    </p:spTree>
    <p:extLst>
      <p:ext uri="{BB962C8B-B14F-4D97-AF65-F5344CB8AC3E}">
        <p14:creationId xmlns:p14="http://schemas.microsoft.com/office/powerpoint/2010/main" val="340163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6300C-948B-4ABF-AF4D-9C2E7BE3BCC0}" type="slidenum">
              <a:rPr lang="lv-LV"/>
              <a:pPr fontAlgn="base">
                <a:spcBef>
                  <a:spcPct val="0"/>
                </a:spcBef>
                <a:spcAft>
                  <a:spcPct val="0"/>
                </a:spcAft>
                <a:defRPr/>
              </a:pPr>
              <a:t>26</a:t>
            </a:fld>
            <a:endParaRPr lang="lv-LV"/>
          </a:p>
        </p:txBody>
      </p:sp>
    </p:spTree>
    <p:extLst>
      <p:ext uri="{BB962C8B-B14F-4D97-AF65-F5344CB8AC3E}">
        <p14:creationId xmlns:p14="http://schemas.microsoft.com/office/powerpoint/2010/main" val="160729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denniscaplan.fatcow.com</a:t>
            </a:r>
            <a:r>
              <a:rPr lang="en-US" dirty="0" smtClean="0"/>
              <a:t>/Chapter02.htm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The Origins of Management Accounting</a:t>
            </a:r>
            <a:endParaRPr lang="en-US" sz="1200" kern="1200" dirty="0" smtClean="0">
              <a:solidFill>
                <a:srgbClr val="000000"/>
              </a:solidFill>
              <a:effectLst/>
              <a:latin typeface="Times New Roman" pitchFamily="16" charset="0"/>
              <a:ea typeface="+mn-ea"/>
              <a:cs typeface="+mn-cs"/>
            </a:endParaRPr>
          </a:p>
          <a:p>
            <a:endParaRPr lang="en-US"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33</a:t>
            </a:fld>
            <a:endParaRPr lang="en-US" altLang="lv-LV"/>
          </a:p>
        </p:txBody>
      </p:sp>
    </p:spTree>
    <p:extLst>
      <p:ext uri="{BB962C8B-B14F-4D97-AF65-F5344CB8AC3E}">
        <p14:creationId xmlns:p14="http://schemas.microsoft.com/office/powerpoint/2010/main" val="241374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Links uz avotu:</a:t>
            </a:r>
          </a:p>
          <a:p>
            <a:r>
              <a:rPr lang="lv-LV" dirty="0" smtClean="0"/>
              <a:t>https://www.mcgraw-hill.co.uk/he/chapters/9780077116903.pdf</a:t>
            </a:r>
          </a:p>
          <a:p>
            <a:r>
              <a:rPr lang="lv-LV" dirty="0" smtClean="0"/>
              <a:t>26 lappaspuse.</a:t>
            </a:r>
            <a:endParaRPr lang="lv-LV"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34</a:t>
            </a:fld>
            <a:endParaRPr lang="en-US" altLang="lv-LV"/>
          </a:p>
        </p:txBody>
      </p:sp>
    </p:spTree>
    <p:extLst>
      <p:ext uri="{BB962C8B-B14F-4D97-AF65-F5344CB8AC3E}">
        <p14:creationId xmlns:p14="http://schemas.microsoft.com/office/powerpoint/2010/main" val="10735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smtClean="0"/>
              <a:t>Piemērs par</a:t>
            </a:r>
            <a:r>
              <a:rPr lang="lv-LV" b="1" baseline="0" dirty="0" smtClean="0"/>
              <a:t> Rīgas Satiksmi.</a:t>
            </a:r>
          </a:p>
          <a:p>
            <a:r>
              <a:rPr lang="lv-LV" dirty="0" smtClean="0"/>
              <a:t>Viena biļete</a:t>
            </a:r>
            <a:r>
              <a:rPr lang="lv-LV" baseline="0" dirty="0" smtClean="0"/>
              <a:t>, bet kopējās izmaksas tiek sadalītas, piemēram ar pārvadāto pasažieru skaitu un tiek iegūts teiksim 1 Ls. Tā kā biļete sedz tikai 20 santīmus, tad 80 santīmi tiek dotēti no valsts. Vēlāk izmaksas tika diferencētas, bērniem, jauniešiem, pensionāriem, katram sava biļetes cena. </a:t>
            </a:r>
            <a:r>
              <a:rPr lang="lv-LV" baseline="0" dirty="0" smtClean="0">
                <a:sym typeface="Wingdings" panose="05000000000000000000" pitchFamily="2" charset="2"/>
              </a:rPr>
              <a:t> Šajā brīdī sākās izmaksu attiecināšana.</a:t>
            </a:r>
            <a:br>
              <a:rPr lang="lv-LV" baseline="0" dirty="0" smtClean="0">
                <a:sym typeface="Wingdings" panose="05000000000000000000" pitchFamily="2" charset="2"/>
              </a:rPr>
            </a:br>
            <a:endParaRPr lang="lv-LV" dirty="0" smtClean="0"/>
          </a:p>
          <a:p>
            <a:r>
              <a:rPr lang="lv-LV" dirty="0" smtClean="0"/>
              <a:t>Lai to varētu izdarīt, vajadzēja saplānot klientu plūsmu (segmentēt klientus pēc piem. braukšanas biežuma, atvieglojumiem, bezmaksas</a:t>
            </a:r>
            <a:r>
              <a:rPr lang="lv-LV" baseline="0" dirty="0" smtClean="0"/>
              <a:t> dienas 18 novembrī utt).</a:t>
            </a:r>
          </a:p>
          <a:p>
            <a:endParaRPr lang="lv-LV" dirty="0" smtClean="0"/>
          </a:p>
          <a:p>
            <a:r>
              <a:rPr lang="lv-LV" dirty="0" smtClean="0"/>
              <a:t>Uzskaite tiek veikta pēc E-talona,</a:t>
            </a:r>
            <a:r>
              <a:rPr lang="lv-LV" baseline="0" dirty="0" smtClean="0"/>
              <a:t> jo jāreģistrējas braucienam ir visiem.</a:t>
            </a:r>
            <a:endParaRPr lang="lv-LV" dirty="0" smtClean="0"/>
          </a:p>
          <a:p>
            <a:endParaRPr lang="lv-LV" dirty="0" smtClean="0"/>
          </a:p>
          <a:p>
            <a:r>
              <a:rPr lang="lv-LV" dirty="0" smtClean="0"/>
              <a:t>Šādi var objektīvi sekot līdzi</a:t>
            </a:r>
            <a:r>
              <a:rPr lang="lv-LV" baseline="0" dirty="0" smtClean="0"/>
              <a:t> klientu plūsmai, veikt piem. jūtīguma analīzi un saprast, kā mainās no laikapstākļiem, degvielas cenās, alternatīvajiem transporta veidu pieejamības.</a:t>
            </a:r>
          </a:p>
          <a:p>
            <a:endParaRPr lang="lv-LV" dirty="0" smtClean="0"/>
          </a:p>
          <a:p>
            <a:r>
              <a:rPr lang="lv-LV" dirty="0" smtClean="0"/>
              <a:t>Attiecīgi tiek veikta arī kontrole, salīdzināšana ar to, kas tika plānots</a:t>
            </a:r>
            <a:r>
              <a:rPr lang="lv-LV" baseline="0" dirty="0" smtClean="0"/>
              <a:t> un analizēt vai korelē ar reālo situāciju.</a:t>
            </a:r>
            <a:endParaRPr lang="lv-LV" dirty="0" smtClean="0"/>
          </a:p>
          <a:p>
            <a:endParaRPr lang="lv-LV"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35</a:t>
            </a:fld>
            <a:endParaRPr lang="en-US" altLang="lv-LV"/>
          </a:p>
        </p:txBody>
      </p:sp>
    </p:spTree>
    <p:extLst>
      <p:ext uri="{BB962C8B-B14F-4D97-AF65-F5344CB8AC3E}">
        <p14:creationId xmlns:p14="http://schemas.microsoft.com/office/powerpoint/2010/main" val="344207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lv-LV"/>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Tree>
    <p:extLst>
      <p:ext uri="{BB962C8B-B14F-4D97-AF65-F5344CB8AC3E}">
        <p14:creationId xmlns:p14="http://schemas.microsoft.com/office/powerpoint/2010/main" val="9888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1140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807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6627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39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53022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23578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33782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1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3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79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lv-LV" smtClean="0"/>
              <a:t>Click to edit the outline text format</a:t>
            </a:r>
          </a:p>
          <a:p>
            <a:pPr lvl="1"/>
            <a:r>
              <a:rPr lang="en-GB" altLang="lv-LV" smtClean="0"/>
              <a:t>Second Outline Level</a:t>
            </a:r>
          </a:p>
          <a:p>
            <a:pPr lvl="2"/>
            <a:r>
              <a:rPr lang="en-GB" altLang="lv-LV" smtClean="0"/>
              <a:t>Third Outline Level</a:t>
            </a:r>
          </a:p>
          <a:p>
            <a:pPr lvl="3"/>
            <a:r>
              <a:rPr lang="en-GB" altLang="lv-LV" smtClean="0"/>
              <a:t>Fourth Outline Level</a:t>
            </a:r>
          </a:p>
          <a:p>
            <a:pPr lvl="4"/>
            <a:r>
              <a:rPr lang="en-GB" altLang="lv-LV" smtClean="0"/>
              <a:t>Fifth Outline Level</a:t>
            </a:r>
          </a:p>
          <a:p>
            <a:pPr lvl="4"/>
            <a:r>
              <a:rPr lang="en-GB" altLang="lv-LV" smtClean="0"/>
              <a:t>Sixth Outline Level</a:t>
            </a:r>
          </a:p>
          <a:p>
            <a:pPr lvl="4"/>
            <a:r>
              <a:rPr lang="en-GB" altLang="lv-LV" smtClean="0"/>
              <a:t>Seventh Outline Level</a:t>
            </a:r>
          </a:p>
          <a:p>
            <a:pPr lvl="4"/>
            <a:r>
              <a:rPr lang="en-GB" altLang="lv-LV" smtClean="0"/>
              <a:t>Eighth Outline Level</a:t>
            </a:r>
          </a:p>
          <a:p>
            <a:pPr lvl="4"/>
            <a:r>
              <a:rPr lang="en-GB" altLang="lv-LV" smtClean="0"/>
              <a:t>Ninth Outline Level</a:t>
            </a:r>
          </a:p>
        </p:txBody>
      </p:sp>
      <p:sp>
        <p:nvSpPr>
          <p:cNvPr id="1028" name="Rectangle 3"/>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lv-LV" smtClean="0"/>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p:titleStyle>
    <p:body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tags" Target="../tags/tag46.xml"/><Relationship Id="rId50" Type="http://schemas.openxmlformats.org/officeDocument/2006/relationships/tags" Target="../tags/tag49.xml"/><Relationship Id="rId55" Type="http://schemas.openxmlformats.org/officeDocument/2006/relationships/tags" Target="../tags/tag54.xml"/><Relationship Id="rId63" Type="http://schemas.openxmlformats.org/officeDocument/2006/relationships/tags" Target="../tags/tag62.xml"/><Relationship Id="rId68" Type="http://schemas.openxmlformats.org/officeDocument/2006/relationships/tags" Target="../tags/tag67.xml"/><Relationship Id="rId76" Type="http://schemas.openxmlformats.org/officeDocument/2006/relationships/oleObject" Target="../embeddings/oleObject2.bin"/><Relationship Id="rId7" Type="http://schemas.openxmlformats.org/officeDocument/2006/relationships/tags" Target="../tags/tag6.xml"/><Relationship Id="rId71" Type="http://schemas.openxmlformats.org/officeDocument/2006/relationships/tags" Target="../tags/tag70.xml"/><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tags" Target="../tags/tag44.xml"/><Relationship Id="rId53" Type="http://schemas.openxmlformats.org/officeDocument/2006/relationships/tags" Target="../tags/tag52.xml"/><Relationship Id="rId58" Type="http://schemas.openxmlformats.org/officeDocument/2006/relationships/tags" Target="../tags/tag57.xml"/><Relationship Id="rId66" Type="http://schemas.openxmlformats.org/officeDocument/2006/relationships/tags" Target="../tags/tag65.xml"/><Relationship Id="rId74" Type="http://schemas.openxmlformats.org/officeDocument/2006/relationships/oleObject" Target="../embeddings/oleObject1.bin"/><Relationship Id="rId79" Type="http://schemas.openxmlformats.org/officeDocument/2006/relationships/image" Target="../media/image27.emf"/><Relationship Id="rId5" Type="http://schemas.openxmlformats.org/officeDocument/2006/relationships/tags" Target="../tags/tag4.xml"/><Relationship Id="rId61" Type="http://schemas.openxmlformats.org/officeDocument/2006/relationships/tags" Target="../tags/tag60.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tags" Target="../tags/tag51.xml"/><Relationship Id="rId60" Type="http://schemas.openxmlformats.org/officeDocument/2006/relationships/tags" Target="../tags/tag59.xml"/><Relationship Id="rId65" Type="http://schemas.openxmlformats.org/officeDocument/2006/relationships/tags" Target="../tags/tag64.xml"/><Relationship Id="rId73" Type="http://schemas.openxmlformats.org/officeDocument/2006/relationships/slideLayout" Target="../slideLayouts/slideLayout2.xml"/><Relationship Id="rId78" Type="http://schemas.openxmlformats.org/officeDocument/2006/relationships/oleObject" Target="../embeddings/oleObject3.bin"/><Relationship Id="rId81" Type="http://schemas.openxmlformats.org/officeDocument/2006/relationships/image" Target="../media/image28.e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tags" Target="../tags/tag47.xml"/><Relationship Id="rId56" Type="http://schemas.openxmlformats.org/officeDocument/2006/relationships/tags" Target="../tags/tag55.xml"/><Relationship Id="rId64" Type="http://schemas.openxmlformats.org/officeDocument/2006/relationships/tags" Target="../tags/tag63.xml"/><Relationship Id="rId69" Type="http://schemas.openxmlformats.org/officeDocument/2006/relationships/tags" Target="../tags/tag68.xml"/><Relationship Id="rId77" Type="http://schemas.openxmlformats.org/officeDocument/2006/relationships/image" Target="../media/image26.emf"/><Relationship Id="rId8" Type="http://schemas.openxmlformats.org/officeDocument/2006/relationships/tags" Target="../tags/tag7.xml"/><Relationship Id="rId51" Type="http://schemas.openxmlformats.org/officeDocument/2006/relationships/tags" Target="../tags/tag50.xml"/><Relationship Id="rId72" Type="http://schemas.openxmlformats.org/officeDocument/2006/relationships/tags" Target="../tags/tag71.xml"/><Relationship Id="rId80" Type="http://schemas.openxmlformats.org/officeDocument/2006/relationships/oleObject" Target="../embeddings/oleObject4.bin"/><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tags" Target="../tags/tag45.xml"/><Relationship Id="rId59" Type="http://schemas.openxmlformats.org/officeDocument/2006/relationships/tags" Target="../tags/tag58.xml"/><Relationship Id="rId67" Type="http://schemas.openxmlformats.org/officeDocument/2006/relationships/tags" Target="../tags/tag66.xml"/><Relationship Id="rId20" Type="http://schemas.openxmlformats.org/officeDocument/2006/relationships/tags" Target="../tags/tag19.xml"/><Relationship Id="rId41" Type="http://schemas.openxmlformats.org/officeDocument/2006/relationships/tags" Target="../tags/tag40.xml"/><Relationship Id="rId54" Type="http://schemas.openxmlformats.org/officeDocument/2006/relationships/tags" Target="../tags/tag53.xml"/><Relationship Id="rId62" Type="http://schemas.openxmlformats.org/officeDocument/2006/relationships/tags" Target="../tags/tag61.xml"/><Relationship Id="rId70" Type="http://schemas.openxmlformats.org/officeDocument/2006/relationships/tags" Target="../tags/tag69.xml"/><Relationship Id="rId75" Type="http://schemas.openxmlformats.org/officeDocument/2006/relationships/image" Target="../media/image25.emf"/><Relationship Id="rId1" Type="http://schemas.openxmlformats.org/officeDocument/2006/relationships/vmlDrawing" Target="../drawings/vmlDrawing1.vml"/><Relationship Id="rId6" Type="http://schemas.openxmlformats.org/officeDocument/2006/relationships/tags" Target="../tags/tag5.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tags" Target="../tags/tag48.xml"/><Relationship Id="rId57" Type="http://schemas.openxmlformats.org/officeDocument/2006/relationships/tags" Target="../tags/tag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png"/><Relationship Id="rId4" Type="http://schemas.openxmlformats.org/officeDocument/2006/relationships/package" Target="../embeddings/Microsoft_Word_Document1.docx"/></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1" name="Rectangle 2"/>
          <p:cNvSpPr>
            <a:spLocks noGrp="1" noChangeArrowheads="1"/>
          </p:cNvSpPr>
          <p:nvPr>
            <p:ph type="title"/>
          </p:nvPr>
        </p:nvSpPr>
        <p:spPr>
          <a:xfrm>
            <a:off x="-72256" y="2267903"/>
            <a:ext cx="9793607" cy="4607552"/>
          </a:xfrm>
        </p:spPr>
        <p:txBody>
          <a:bodyPr/>
          <a:lstStyle/>
          <a:p>
            <a:pPr algn="r" eaLnBrk="1"/>
            <a:r>
              <a:rPr lang="lv-LV" altLang="lv-LV" sz="2800" dirty="0" smtClean="0">
                <a:ea typeface="ＭＳ Ｐゴシック" pitchFamily="34" charset="-128"/>
              </a:rPr>
              <a:t>Apmācības kurss</a:t>
            </a:r>
            <a:br>
              <a:rPr lang="lv-LV" altLang="lv-LV" sz="2800" dirty="0" smtClean="0">
                <a:ea typeface="ＭＳ Ｐゴシック" pitchFamily="34" charset="-128"/>
              </a:rPr>
            </a:br>
            <a:r>
              <a:rPr lang="lv-LV" altLang="lv-LV" sz="2800" dirty="0" smtClean="0">
                <a:ea typeface="ＭＳ Ｐゴシック" pitchFamily="34" charset="-128"/>
              </a:rPr>
              <a:t/>
            </a:r>
            <a:br>
              <a:rPr lang="lv-LV" altLang="lv-LV" sz="2800" dirty="0" smtClean="0">
                <a:ea typeface="ＭＳ Ｐゴシック" pitchFamily="34" charset="-128"/>
              </a:rPr>
            </a:br>
            <a:r>
              <a:rPr lang="lv-LV" altLang="lv-LV" sz="3200" dirty="0" smtClean="0">
                <a:ea typeface="ＭＳ Ｐゴシック" pitchFamily="34" charset="-128"/>
              </a:rPr>
              <a:t>Plublisko pakalpojumu sniegšanas izmaksu </a:t>
            </a:r>
            <a:br>
              <a:rPr lang="lv-LV" altLang="lv-LV" sz="3200" dirty="0" smtClean="0">
                <a:ea typeface="ＭＳ Ｐゴシック" pitchFamily="34" charset="-128"/>
              </a:rPr>
            </a:br>
            <a:r>
              <a:rPr lang="lv-LV" altLang="lv-LV" sz="3200" dirty="0" smtClean="0">
                <a:ea typeface="ＭＳ Ｐゴシック" pitchFamily="34" charset="-128"/>
              </a:rPr>
              <a:t>aprēķināšana valsts pārvaldē</a:t>
            </a: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2800" dirty="0">
                <a:ea typeface="ＭＳ Ｐゴシック" pitchFamily="34" charset="-128"/>
              </a:rPr>
              <a:t/>
            </a:r>
            <a:br>
              <a:rPr lang="lv-LV" altLang="lv-LV" sz="2800" dirty="0">
                <a:ea typeface="ＭＳ Ｐゴシック" pitchFamily="34" charset="-128"/>
              </a:rPr>
            </a:br>
            <a:r>
              <a:rPr lang="lv-LV" altLang="lv-LV" sz="3200" dirty="0" smtClean="0">
                <a:solidFill>
                  <a:schemeClr val="tx1">
                    <a:lumMod val="50000"/>
                    <a:lumOff val="50000"/>
                  </a:schemeClr>
                </a:solidFill>
                <a:ea typeface="ＭＳ Ｐゴシック" pitchFamily="34" charset="-128"/>
              </a:rPr>
              <a:t>Anastasija </a:t>
            </a:r>
            <a:r>
              <a:rPr lang="lv-LV" sz="3200" dirty="0">
                <a:solidFill>
                  <a:schemeClr val="tx1">
                    <a:lumMod val="50000"/>
                    <a:lumOff val="50000"/>
                  </a:schemeClr>
                </a:solidFill>
              </a:rPr>
              <a:t>Kirņičanska</a:t>
            </a:r>
            <a:r>
              <a:rPr lang="lv-LV" altLang="lv-LV" sz="3200" dirty="0">
                <a:ea typeface="ＭＳ Ｐゴシック" pitchFamily="34" charset="-128"/>
              </a:rPr>
              <a:t/>
            </a:r>
            <a:br>
              <a:rPr lang="lv-LV" altLang="lv-LV" sz="3200" dirty="0">
                <a:ea typeface="ＭＳ Ｐゴシック" pitchFamily="34" charset="-128"/>
              </a:rPr>
            </a:br>
            <a:r>
              <a:rPr lang="lv-LV" altLang="lv-LV" sz="2800" dirty="0">
                <a:solidFill>
                  <a:schemeClr val="bg2"/>
                </a:solidFill>
                <a:ea typeface="SimSun" pitchFamily="2" charset="-122"/>
                <a:cs typeface="Calibri" pitchFamily="34" charset="0"/>
              </a:rPr>
              <a:t/>
            </a:r>
            <a:br>
              <a:rPr lang="lv-LV" altLang="lv-LV" sz="2800" dirty="0">
                <a:solidFill>
                  <a:schemeClr val="bg2"/>
                </a:solidFill>
                <a:ea typeface="SimSun" pitchFamily="2" charset="-122"/>
                <a:cs typeface="Calibri" pitchFamily="34" charset="0"/>
              </a:rPr>
            </a:br>
            <a:r>
              <a:rPr lang="lv-LV" altLang="lv-LV" sz="2800" dirty="0" smtClean="0">
                <a:solidFill>
                  <a:schemeClr val="bg2"/>
                </a:solidFill>
                <a:ea typeface="SimSun" pitchFamily="2" charset="-122"/>
                <a:cs typeface="Calibri" pitchFamily="34" charset="0"/>
              </a:rPr>
              <a:t>10.07.2014.</a:t>
            </a:r>
            <a:endParaRPr lang="lv-LV" altLang="lv-LV" sz="2200" dirty="0">
              <a:solidFill>
                <a:schemeClr val="bg2"/>
              </a:solidFill>
              <a:ea typeface="SimSun" pitchFamily="2" charset="-122"/>
              <a:cs typeface="Calibri" pitchFamily="34"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80" y="755501"/>
            <a:ext cx="7920880" cy="1022657"/>
          </a:xfrm>
          <a:prstGeom prst="rect">
            <a:avLst/>
          </a:prstGeom>
          <a:noFill/>
          <a:ln>
            <a:noFill/>
          </a:ln>
        </p:spPr>
      </p:pic>
    </p:spTree>
    <p:extLst>
      <p:ext uri="{BB962C8B-B14F-4D97-AF65-F5344CB8AC3E}">
        <p14:creationId xmlns:p14="http://schemas.microsoft.com/office/powerpoint/2010/main" val="4271694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a:stretch>
            <a:fillRect/>
          </a:stretch>
        </p:blipFill>
        <p:spPr bwMode="auto">
          <a:xfrm>
            <a:off x="6624488" y="3995861"/>
            <a:ext cx="3045322" cy="3045322"/>
          </a:xfrm>
          <a:prstGeom prst="rect">
            <a:avLst/>
          </a:prstGeom>
          <a:noFill/>
          <a:ln w="9525">
            <a:noFill/>
            <a:miter lim="800000"/>
            <a:headEnd/>
            <a:tailEnd/>
          </a:ln>
        </p:spPr>
      </p:pic>
      <p:sp>
        <p:nvSpPr>
          <p:cNvPr id="3" name="Content Placeholder 2"/>
          <p:cNvSpPr>
            <a:spLocks noGrp="1"/>
          </p:cNvSpPr>
          <p:nvPr>
            <p:ph idx="1"/>
          </p:nvPr>
        </p:nvSpPr>
        <p:spPr>
          <a:xfrm>
            <a:off x="503808" y="2968376"/>
            <a:ext cx="9069387" cy="4987925"/>
          </a:xfrm>
        </p:spPr>
        <p:txBody>
          <a:bodyPr/>
          <a:lstStyle/>
          <a:p>
            <a:pPr algn="ctr"/>
            <a:r>
              <a:rPr lang="lv-LV" sz="4400" dirty="0" smtClean="0"/>
              <a:t>Publisko pakalpojumu sistēmas un tās attīstības pārskats</a:t>
            </a:r>
            <a:endParaRPr lang="lv-LV" sz="4400" dirty="0"/>
          </a:p>
        </p:txBody>
      </p:sp>
    </p:spTree>
    <p:extLst>
      <p:ext uri="{BB962C8B-B14F-4D97-AF65-F5344CB8AC3E}">
        <p14:creationId xmlns:p14="http://schemas.microsoft.com/office/powerpoint/2010/main" val="2256902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9" name="Group 2"/>
          <p:cNvGrpSpPr>
            <a:grpSpLocks/>
          </p:cNvGrpSpPr>
          <p:nvPr/>
        </p:nvGrpSpPr>
        <p:grpSpPr bwMode="auto">
          <a:xfrm>
            <a:off x="411016" y="899518"/>
            <a:ext cx="6357488" cy="3744416"/>
            <a:chOff x="64" y="572"/>
            <a:chExt cx="5621" cy="3401"/>
          </a:xfrm>
        </p:grpSpPr>
        <p:pic>
          <p:nvPicPr>
            <p:cNvPr id="39940" name="Picture 3"/>
            <p:cNvPicPr>
              <a:picLocks noChangeAspect="1" noChangeArrowheads="1"/>
            </p:cNvPicPr>
            <p:nvPr/>
          </p:nvPicPr>
          <p:blipFill>
            <a:blip r:embed="rId2"/>
            <a:srcRect/>
            <a:stretch>
              <a:fillRect/>
            </a:stretch>
          </p:blipFill>
          <p:spPr bwMode="auto">
            <a:xfrm>
              <a:off x="64" y="572"/>
              <a:ext cx="5621" cy="3401"/>
            </a:xfrm>
            <a:prstGeom prst="rect">
              <a:avLst/>
            </a:prstGeom>
            <a:noFill/>
            <a:ln w="9525">
              <a:noFill/>
              <a:miter lim="800000"/>
              <a:headEnd/>
              <a:tailEnd/>
            </a:ln>
          </p:spPr>
        </p:pic>
        <p:sp>
          <p:nvSpPr>
            <p:cNvPr id="39941" name="Text Box 4"/>
            <p:cNvSpPr txBox="1">
              <a:spLocks noChangeArrowheads="1"/>
            </p:cNvSpPr>
            <p:nvPr/>
          </p:nvSpPr>
          <p:spPr bwMode="auto">
            <a:xfrm>
              <a:off x="64" y="572"/>
              <a:ext cx="5621" cy="3401"/>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lv-LV">
                <a:solidFill>
                  <a:schemeClr val="bg1"/>
                </a:solidFill>
                <a:latin typeface="Calibri" pitchFamily="34" charset="0"/>
                <a:ea typeface="Microsoft YaHei"/>
                <a:cs typeface="Microsoft YaHei"/>
              </a:endParaRPr>
            </a:p>
          </p:txBody>
        </p:sp>
      </p:grpSp>
      <p:sp>
        <p:nvSpPr>
          <p:cNvPr id="2" name="TextBox 1"/>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pic>
        <p:nvPicPr>
          <p:cNvPr id="7173" name="Picture 5" descr="C:\Users\jdzalbe\Desktop\zyxxc cop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16" y="887238"/>
            <a:ext cx="9382126" cy="568642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bwMode="auto">
          <a:xfrm>
            <a:off x="503238"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a:t>Valsts pakalpojumu sniegšanas vietas (~900)</a:t>
            </a:r>
            <a:endParaRPr lang="lv-LV" sz="2800" kern="0" dirty="0">
              <a:solidFill>
                <a:schemeClr val="tx1">
                  <a:lumMod val="95000"/>
                  <a:lumOff val="5000"/>
                </a:schemeClr>
              </a:solidFill>
            </a:endParaRPr>
          </a:p>
        </p:txBody>
      </p:sp>
    </p:spTree>
    <p:extLst>
      <p:ext uri="{BB962C8B-B14F-4D97-AF65-F5344CB8AC3E}">
        <p14:creationId xmlns:p14="http://schemas.microsoft.com/office/powerpoint/2010/main" val="216419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a:t>Izaicinājumi un mērķi</a:t>
            </a:r>
            <a:br>
              <a:rPr lang="lv-LV" sz="3600" dirty="0"/>
            </a:br>
            <a:r>
              <a:rPr lang="lv-LV" sz="2800" dirty="0" smtClean="0">
                <a:solidFill>
                  <a:srgbClr val="7F7F7F"/>
                </a:solidFill>
              </a:rPr>
              <a:t>Pakalpojumu pieejamība</a:t>
            </a:r>
            <a:endParaRPr lang="pl-PL" sz="2800" kern="0" dirty="0">
              <a:solidFill>
                <a:schemeClr val="tx1">
                  <a:lumMod val="50000"/>
                  <a:lumOff val="50000"/>
                </a:schemeClr>
              </a:solidFill>
            </a:endParaRPr>
          </a:p>
        </p:txBody>
      </p:sp>
      <p:sp>
        <p:nvSpPr>
          <p:cNvPr id="40964" name="Content Placeholder 1"/>
          <p:cNvSpPr>
            <a:spLocks noGrp="1"/>
          </p:cNvSpPr>
          <p:nvPr>
            <p:ph idx="1"/>
          </p:nvPr>
        </p:nvSpPr>
        <p:spPr>
          <a:xfrm>
            <a:off x="503808" y="1478687"/>
            <a:ext cx="9072786" cy="5375769"/>
          </a:xfrm>
        </p:spPr>
        <p:txBody>
          <a:bodyPr/>
          <a:lstStyle/>
          <a:p>
            <a:pPr marL="457200" indent="-457200" eaLnBrk="1" hangingPunct="1">
              <a:buClr>
                <a:schemeClr val="tx1">
                  <a:lumMod val="50000"/>
                  <a:lumOff val="50000"/>
                </a:schemeClr>
              </a:buClr>
              <a:buFont typeface="Wingdings" panose="05000000000000000000" pitchFamily="2" charset="2"/>
              <a:buChar char="§"/>
            </a:pPr>
            <a:r>
              <a:rPr lang="lv-LV" sz="2400" dirty="0" smtClean="0"/>
              <a:t>Nevienmērīgs pakalpojumu sniegšanas vietu izvietojums</a:t>
            </a:r>
          </a:p>
          <a:p>
            <a:pPr marL="457200" indent="-457200" eaLnBrk="1" hangingPunct="1">
              <a:buClr>
                <a:schemeClr val="tx1">
                  <a:lumMod val="50000"/>
                  <a:lumOff val="50000"/>
                </a:schemeClr>
              </a:buClr>
              <a:buFont typeface="Wingdings" panose="05000000000000000000" pitchFamily="2" charset="2"/>
              <a:buChar char="§"/>
            </a:pPr>
            <a:r>
              <a:rPr lang="lv-LV" sz="2400" dirty="0" smtClean="0"/>
              <a:t>Nav teritoriālās pieejamības standartu (kontekstā ar reģionālās attīstības politiku)</a:t>
            </a:r>
          </a:p>
          <a:p>
            <a:pPr marL="457200" indent="-457200" eaLnBrk="1" hangingPunct="1">
              <a:buClr>
                <a:schemeClr val="tx1">
                  <a:lumMod val="50000"/>
                  <a:lumOff val="50000"/>
                </a:schemeClr>
              </a:buClr>
              <a:buFont typeface="Wingdings" panose="05000000000000000000" pitchFamily="2" charset="2"/>
              <a:buChar char="§"/>
            </a:pPr>
            <a:r>
              <a:rPr lang="lv-LV" sz="2400" dirty="0" smtClean="0"/>
              <a:t>Iestāžu reģionālo nodaļu slēgšana finansējuma samazinājuma apstākļos</a:t>
            </a:r>
          </a:p>
          <a:p>
            <a:pPr marL="457200" indent="-457200" eaLnBrk="1" hangingPunct="1">
              <a:buClr>
                <a:schemeClr val="tx1">
                  <a:lumMod val="50000"/>
                  <a:lumOff val="50000"/>
                </a:schemeClr>
              </a:buClr>
              <a:buFont typeface="Wingdings" panose="05000000000000000000" pitchFamily="2" charset="2"/>
              <a:buChar char="§"/>
            </a:pPr>
            <a:r>
              <a:rPr lang="lv-LV" sz="2400" dirty="0" smtClean="0"/>
              <a:t>Neklātienies kanālu nepilnīga izmantošana</a:t>
            </a:r>
          </a:p>
          <a:p>
            <a:pPr marL="857250" lvl="1" indent="-457200" eaLnBrk="1" hangingPunct="1">
              <a:buClr>
                <a:schemeClr val="tx1">
                  <a:lumMod val="50000"/>
                  <a:lumOff val="50000"/>
                </a:schemeClr>
              </a:buClr>
              <a:buFont typeface="Wingdings" panose="05000000000000000000" pitchFamily="2" charset="2"/>
              <a:buChar char="§"/>
            </a:pPr>
            <a:r>
              <a:rPr lang="en-US" sz="2200" dirty="0" err="1" smtClean="0"/>
              <a:t>Elektronizācija</a:t>
            </a:r>
            <a:r>
              <a:rPr lang="en-US" sz="2200" dirty="0" smtClean="0"/>
              <a:t> – 10-15%</a:t>
            </a:r>
          </a:p>
          <a:p>
            <a:pPr marL="857250" lvl="1" indent="-457200" eaLnBrk="1" hangingPunct="1">
              <a:buClr>
                <a:schemeClr val="tx1">
                  <a:lumMod val="50000"/>
                  <a:lumOff val="50000"/>
                </a:schemeClr>
              </a:buClr>
              <a:buFont typeface="Wingdings" panose="05000000000000000000" pitchFamily="2" charset="2"/>
              <a:buChar char="§"/>
            </a:pPr>
            <a:r>
              <a:rPr lang="en-US" sz="2200" dirty="0" smtClean="0"/>
              <a:t>T</a:t>
            </a:r>
            <a:r>
              <a:rPr lang="lv-LV" sz="2200" dirty="0" smtClean="0"/>
              <a:t>elefons – tikai konsultācijas</a:t>
            </a:r>
          </a:p>
        </p:txBody>
      </p:sp>
      <p:sp>
        <p:nvSpPr>
          <p:cNvPr id="4" name="TextBox 3"/>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120284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a:t>Izaicinājumi un mērķi</a:t>
            </a:r>
            <a:br>
              <a:rPr lang="lv-LV" sz="3600" dirty="0"/>
            </a:br>
            <a:r>
              <a:rPr lang="lv-LV" sz="2800" dirty="0">
                <a:solidFill>
                  <a:srgbClr val="7F7F7F"/>
                </a:solidFill>
              </a:rPr>
              <a:t>Pārvaldes efektivitāte </a:t>
            </a:r>
            <a:endParaRPr lang="pl-PL" sz="2800" kern="0" dirty="0">
              <a:solidFill>
                <a:schemeClr val="tx1">
                  <a:lumMod val="50000"/>
                  <a:lumOff val="50000"/>
                </a:schemeClr>
              </a:solidFill>
            </a:endParaRPr>
          </a:p>
        </p:txBody>
      </p:sp>
      <p:pic>
        <p:nvPicPr>
          <p:cNvPr id="40963" name="Picture 4"/>
          <p:cNvPicPr>
            <a:picLocks noChangeAspect="1"/>
          </p:cNvPicPr>
          <p:nvPr/>
        </p:nvPicPr>
        <p:blipFill>
          <a:blip r:embed="rId2"/>
          <a:srcRect/>
          <a:stretch>
            <a:fillRect/>
          </a:stretch>
        </p:blipFill>
        <p:spPr bwMode="auto">
          <a:xfrm>
            <a:off x="1" y="1919668"/>
            <a:ext cx="4016818" cy="3012297"/>
          </a:xfrm>
          <a:prstGeom prst="rect">
            <a:avLst/>
          </a:prstGeom>
          <a:noFill/>
          <a:ln w="9525">
            <a:noFill/>
            <a:miter lim="800000"/>
            <a:headEnd/>
            <a:tailEnd/>
          </a:ln>
        </p:spPr>
      </p:pic>
      <p:sp>
        <p:nvSpPr>
          <p:cNvPr id="40964" name="Content Placeholder 1"/>
          <p:cNvSpPr>
            <a:spLocks noGrp="1"/>
          </p:cNvSpPr>
          <p:nvPr>
            <p:ph idx="1"/>
          </p:nvPr>
        </p:nvSpPr>
        <p:spPr>
          <a:xfrm>
            <a:off x="4088254" y="1478687"/>
            <a:ext cx="5488340" cy="5375769"/>
          </a:xfrm>
        </p:spPr>
        <p:txBody>
          <a:bodyPr/>
          <a:lstStyle/>
          <a:p>
            <a:pPr marL="457200" indent="-457200" eaLnBrk="1" hangingPunct="1">
              <a:buClr>
                <a:schemeClr val="tx1">
                  <a:lumMod val="50000"/>
                  <a:lumOff val="50000"/>
                </a:schemeClr>
              </a:buClr>
              <a:buFont typeface="Wingdings" panose="05000000000000000000" pitchFamily="2" charset="2"/>
              <a:buChar char="§"/>
            </a:pPr>
            <a:r>
              <a:rPr lang="lv-LV" sz="2400" dirty="0" smtClean="0"/>
              <a:t>Neoptimāli un neelektronizēti procesi</a:t>
            </a:r>
          </a:p>
          <a:p>
            <a:pPr marL="457200" indent="-457200" eaLnBrk="1" hangingPunct="1">
              <a:buClr>
                <a:schemeClr val="tx1">
                  <a:lumMod val="50000"/>
                  <a:lumOff val="50000"/>
                </a:schemeClr>
              </a:buClr>
              <a:buFont typeface="Wingdings" panose="05000000000000000000" pitchFamily="2" charset="2"/>
              <a:buChar char="§"/>
            </a:pPr>
            <a:r>
              <a:rPr lang="lv-LV" sz="2400" dirty="0" smtClean="0"/>
              <a:t>Sadrumstalotība, atkārtota «riteņa» izgudrošana</a:t>
            </a:r>
          </a:p>
          <a:p>
            <a:pPr marL="914400" lvl="1" indent="-457200" eaLnBrk="1" hangingPunct="1">
              <a:buClr>
                <a:schemeClr val="tx1">
                  <a:lumMod val="50000"/>
                  <a:lumOff val="50000"/>
                </a:schemeClr>
              </a:buClr>
              <a:buFont typeface="Wingdings" panose="05000000000000000000" pitchFamily="2" charset="2"/>
              <a:buChar char="§"/>
            </a:pPr>
            <a:r>
              <a:rPr lang="lv-LV" sz="2400" dirty="0" smtClean="0"/>
              <a:t>~900 klātienes pakalpojumu sniegšanas vietas </a:t>
            </a:r>
            <a:r>
              <a:rPr lang="en-US" sz="2400" dirty="0" smtClean="0"/>
              <a:t>–</a:t>
            </a:r>
            <a:r>
              <a:rPr lang="lv-LV" sz="2400" dirty="0" smtClean="0"/>
              <a:t> dārgi un neefektīvi</a:t>
            </a:r>
          </a:p>
          <a:p>
            <a:pPr marL="457200" indent="-457200" eaLnBrk="1" hangingPunct="1">
              <a:buClr>
                <a:schemeClr val="tx1">
                  <a:lumMod val="50000"/>
                  <a:lumOff val="50000"/>
                </a:schemeClr>
              </a:buClr>
              <a:buFont typeface="Wingdings" panose="05000000000000000000" pitchFamily="2" charset="2"/>
              <a:buChar char="§"/>
            </a:pPr>
            <a:r>
              <a:rPr lang="lv-LV" sz="2400" dirty="0" smtClean="0"/>
              <a:t>Kā rāda pētījumi, pakalpojumu pilnveide var dod 5%-15% izmaksu ietaupī</a:t>
            </a:r>
            <a:r>
              <a:rPr lang="lv-LV" dirty="0"/>
              <a:t>j</a:t>
            </a:r>
            <a:r>
              <a:rPr lang="lv-LV" sz="2400" dirty="0" smtClean="0"/>
              <a:t>umu</a:t>
            </a:r>
          </a:p>
        </p:txBody>
      </p:sp>
      <p:sp>
        <p:nvSpPr>
          <p:cNvPr id="2" name="TextBox 1"/>
          <p:cNvSpPr txBox="1"/>
          <p:nvPr/>
        </p:nvSpPr>
        <p:spPr>
          <a:xfrm>
            <a:off x="3240112" y="5324171"/>
            <a:ext cx="6496250" cy="1480002"/>
          </a:xfrm>
          <a:prstGeom prst="rect">
            <a:avLst/>
          </a:prstGeom>
          <a:noFill/>
        </p:spPr>
        <p:txBody>
          <a:bodyPr wrap="square" lIns="100794" tIns="50397" rIns="100794" bIns="50397">
            <a:spAutoFit/>
          </a:bodyPr>
          <a:lstStyle/>
          <a:p>
            <a:pPr>
              <a:defRPr/>
            </a:pPr>
            <a:r>
              <a:rPr lang="lv-LV" sz="2400" i="1" dirty="0">
                <a:latin typeface="+mj-lt"/>
              </a:rPr>
              <a:t>Efektivitātes ieguvumu potenciāls vērtējams ar kārtu 20-40 miljonu LVL  gadā, kas ir būtiski mazāks par administratīvā sloga apjomu, kas mērāms simtos miljonu LVL gadā</a:t>
            </a:r>
          </a:p>
        </p:txBody>
      </p:sp>
      <p:sp>
        <p:nvSpPr>
          <p:cNvPr id="6" name="TextBox 5"/>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383041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485" y="-918"/>
            <a:ext cx="9577387" cy="1260475"/>
          </a:xfrm>
        </p:spPr>
        <p:txBody>
          <a:bodyPr wrap="square" numCol="1" anchorCtr="0" compatLnSpc="1">
            <a:prstTxWarp prst="textNoShape">
              <a:avLst/>
            </a:prstTxWarp>
            <a:normAutofit/>
          </a:bodyPr>
          <a:lstStyle/>
          <a:p>
            <a:pPr algn="l" eaLnBrk="1" hangingPunct="1"/>
            <a:r>
              <a:rPr lang="lv-LV" sz="3600" dirty="0" smtClean="0"/>
              <a:t>Izaicinājumi un mērķi</a:t>
            </a:r>
            <a:r>
              <a:rPr lang="lv-LV" sz="3800" dirty="0" smtClean="0"/>
              <a:t/>
            </a:r>
            <a:br>
              <a:rPr lang="lv-LV" sz="3800" dirty="0" smtClean="0"/>
            </a:br>
            <a:r>
              <a:rPr lang="lv-LV" sz="2800" dirty="0" smtClean="0">
                <a:solidFill>
                  <a:schemeClr val="bg1">
                    <a:lumMod val="50000"/>
                  </a:schemeClr>
                </a:solidFill>
              </a:rPr>
              <a:t>Pārvaldes caurskatāmība </a:t>
            </a:r>
            <a:endParaRPr lang="lv-LV" sz="3800" dirty="0">
              <a:solidFill>
                <a:schemeClr val="bg1">
                  <a:lumMod val="50000"/>
                </a:schemeClr>
              </a:solidFill>
            </a:endParaRPr>
          </a:p>
        </p:txBody>
      </p:sp>
      <p:pic>
        <p:nvPicPr>
          <p:cNvPr id="41985" name="Picture 7"/>
          <p:cNvPicPr>
            <a:picLocks noChangeAspect="1"/>
          </p:cNvPicPr>
          <p:nvPr/>
        </p:nvPicPr>
        <p:blipFill>
          <a:blip r:embed="rId2"/>
          <a:srcRect/>
          <a:stretch>
            <a:fillRect/>
          </a:stretch>
        </p:blipFill>
        <p:spPr bwMode="auto">
          <a:xfrm>
            <a:off x="143768" y="1475581"/>
            <a:ext cx="3666003" cy="3665619"/>
          </a:xfrm>
          <a:prstGeom prst="rect">
            <a:avLst/>
          </a:prstGeom>
          <a:noFill/>
          <a:ln w="9525">
            <a:noFill/>
            <a:miter lim="800000"/>
            <a:headEnd/>
            <a:tailEnd/>
          </a:ln>
        </p:spPr>
      </p:pic>
      <p:sp>
        <p:nvSpPr>
          <p:cNvPr id="41986" name="Content Placeholder 1"/>
          <p:cNvSpPr>
            <a:spLocks noGrp="1"/>
          </p:cNvSpPr>
          <p:nvPr>
            <p:ph idx="1"/>
          </p:nvPr>
        </p:nvSpPr>
        <p:spPr>
          <a:xfrm>
            <a:off x="3600153" y="1763924"/>
            <a:ext cx="5976442" cy="5375769"/>
          </a:xfrm>
        </p:spPr>
        <p:txBody>
          <a:bodyPr/>
          <a:lstStyle/>
          <a:p>
            <a:pPr marL="457200" indent="-457200" eaLnBrk="1" hangingPunct="1">
              <a:buClr>
                <a:schemeClr val="tx1">
                  <a:lumMod val="50000"/>
                  <a:lumOff val="50000"/>
                </a:schemeClr>
              </a:buClr>
              <a:buFont typeface="Wingdings" panose="05000000000000000000" pitchFamily="2" charset="2"/>
              <a:buChar char="§"/>
            </a:pPr>
            <a:r>
              <a:rPr lang="lv-LV" dirty="0" smtClean="0"/>
              <a:t>Budžetēšana un izmaksu uzskaites sasaiste ar «reālajiem labumiem» sabiedrībai</a:t>
            </a:r>
          </a:p>
          <a:p>
            <a:pPr marL="457200" indent="-457200" eaLnBrk="1" hangingPunct="1">
              <a:buClr>
                <a:schemeClr val="tx1">
                  <a:lumMod val="50000"/>
                  <a:lumOff val="50000"/>
                </a:schemeClr>
              </a:buClr>
              <a:buFont typeface="Wingdings" panose="05000000000000000000" pitchFamily="2" charset="2"/>
              <a:buChar char="§"/>
            </a:pPr>
            <a:r>
              <a:rPr lang="lv-LV" dirty="0" smtClean="0"/>
              <a:t>"Līguma" starp  valsti un sabiedrību neesamība par publiskā finansējuma izmantošanas lietderību</a:t>
            </a:r>
          </a:p>
          <a:p>
            <a:pPr marL="457200" indent="-457200" eaLnBrk="1" hangingPunct="1">
              <a:buClr>
                <a:schemeClr val="tx1">
                  <a:lumMod val="50000"/>
                  <a:lumOff val="50000"/>
                </a:schemeClr>
              </a:buClr>
              <a:buFont typeface="Wingdings" panose="05000000000000000000" pitchFamily="2" charset="2"/>
              <a:buChar char="§"/>
            </a:pPr>
            <a:r>
              <a:rPr lang="lv-LV" dirty="0" smtClean="0"/>
              <a:t>Pakalpojumi - taustāmais un saprotamais labums no nodokļu maksātāju naudas, pamats sabiedrības uzticībai valstij</a:t>
            </a:r>
          </a:p>
          <a:p>
            <a:pPr marL="457200" indent="-457200" eaLnBrk="1" hangingPunct="1">
              <a:buClr>
                <a:schemeClr val="tx1">
                  <a:lumMod val="50000"/>
                  <a:lumOff val="50000"/>
                </a:schemeClr>
              </a:buClr>
              <a:buFont typeface="Wingdings" panose="05000000000000000000" pitchFamily="2" charset="2"/>
              <a:buChar char="§"/>
            </a:pPr>
            <a:endParaRPr lang="lv-LV" dirty="0" smtClean="0"/>
          </a:p>
        </p:txBody>
      </p:sp>
      <p:sp>
        <p:nvSpPr>
          <p:cNvPr id="5" name="TextBox 4"/>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152971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506891713"/>
              </p:ext>
            </p:extLst>
          </p:nvPr>
        </p:nvGraphicFramePr>
        <p:xfrm>
          <a:off x="1021463" y="1475581"/>
          <a:ext cx="8267321" cy="471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87461" y="107429"/>
            <a:ext cx="9577387" cy="1008112"/>
          </a:xfrm>
        </p:spPr>
        <p:txBody>
          <a:bodyPr>
            <a:normAutofit/>
          </a:bodyPr>
          <a:lstStyle/>
          <a:p>
            <a:pPr algn="l" eaLnBrk="1" hangingPunct="1">
              <a:defRPr/>
            </a:pPr>
            <a:r>
              <a:rPr lang="lv-LV" sz="3600" dirty="0" smtClean="0"/>
              <a:t>Publisko pakalpojumu sistēmas pilnveides virzieni</a:t>
            </a:r>
            <a:endParaRPr lang="en-US" sz="3600" dirty="0"/>
          </a:p>
        </p:txBody>
      </p:sp>
      <p:sp>
        <p:nvSpPr>
          <p:cNvPr id="7" name="TextBox 6"/>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383179634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07429" y="7109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Koncepcija par publisko pakalpojumu sistēmas pilnveidi</a:t>
            </a:r>
            <a:endParaRPr lang="lv-LV" sz="3600" kern="0" dirty="0">
              <a:ea typeface="ＭＳ Ｐゴシック" pitchFamily="34" charset="-128"/>
            </a:endParaRPr>
          </a:p>
        </p:txBody>
      </p:sp>
      <p:pic>
        <p:nvPicPr>
          <p:cNvPr id="44033" name="Picture 1"/>
          <p:cNvPicPr>
            <a:picLocks noChangeAspect="1"/>
          </p:cNvPicPr>
          <p:nvPr/>
        </p:nvPicPr>
        <p:blipFill>
          <a:blip r:embed="rId2"/>
          <a:srcRect/>
          <a:stretch>
            <a:fillRect/>
          </a:stretch>
        </p:blipFill>
        <p:spPr bwMode="auto">
          <a:xfrm>
            <a:off x="143768" y="1979637"/>
            <a:ext cx="3672160" cy="3671775"/>
          </a:xfrm>
          <a:prstGeom prst="rect">
            <a:avLst/>
          </a:prstGeom>
          <a:noFill/>
          <a:ln w="9525">
            <a:noFill/>
            <a:miter lim="800000"/>
            <a:headEnd/>
            <a:tailEnd/>
          </a:ln>
        </p:spPr>
      </p:pic>
      <p:sp>
        <p:nvSpPr>
          <p:cNvPr id="44034" name="Content Placeholder 3"/>
          <p:cNvSpPr>
            <a:spLocks noGrp="1"/>
          </p:cNvSpPr>
          <p:nvPr>
            <p:ph idx="1"/>
          </p:nvPr>
        </p:nvSpPr>
        <p:spPr>
          <a:xfrm>
            <a:off x="4167009" y="1763924"/>
            <a:ext cx="5409585" cy="5375769"/>
          </a:xfrm>
        </p:spPr>
        <p:txBody>
          <a:bodyPr>
            <a:normAutofit lnSpcReduction="10000"/>
          </a:bodyPr>
          <a:lstStyle/>
          <a:p>
            <a:pPr eaLnBrk="1" hangingPunct="1">
              <a:buClr>
                <a:schemeClr val="tx1">
                  <a:lumMod val="50000"/>
                  <a:lumOff val="50000"/>
                </a:schemeClr>
              </a:buClr>
              <a:buFont typeface="Wingdings" panose="05000000000000000000" pitchFamily="2" charset="2"/>
              <a:buChar char="§"/>
            </a:pPr>
            <a:r>
              <a:rPr lang="lv-LV" sz="2400" dirty="0"/>
              <a:t>Apstiprināta ar MK 19.02.2013. rīkojumu Nr.58</a:t>
            </a:r>
          </a:p>
          <a:p>
            <a:pPr eaLnBrk="1" hangingPunct="1">
              <a:buClr>
                <a:schemeClr val="tx1">
                  <a:lumMod val="50000"/>
                  <a:lumOff val="50000"/>
                </a:schemeClr>
              </a:buClr>
              <a:buFont typeface="Wingdings" panose="05000000000000000000" pitchFamily="2" charset="2"/>
              <a:buChar char="§"/>
            </a:pPr>
            <a:r>
              <a:rPr lang="lv-LV" sz="2400" dirty="0"/>
              <a:t>Tapusi, balstoties uz projekta «Publisko pakalpojumu sistēmas pilnveide» rezultātiem un nodevumiem</a:t>
            </a:r>
          </a:p>
          <a:p>
            <a:pPr eaLnBrk="1" hangingPunct="1">
              <a:buClr>
                <a:schemeClr val="tx1">
                  <a:lumMod val="50000"/>
                  <a:lumOff val="50000"/>
                </a:schemeClr>
              </a:buClr>
              <a:buFont typeface="Wingdings" panose="05000000000000000000" pitchFamily="2" charset="2"/>
              <a:buChar char="§"/>
            </a:pPr>
            <a:r>
              <a:rPr lang="lv-LV" sz="2400" dirty="0"/>
              <a:t>Nosaka VARAM par atbildīgo institūciju</a:t>
            </a:r>
          </a:p>
          <a:p>
            <a:pPr eaLnBrk="1" hangingPunct="1">
              <a:buClr>
                <a:schemeClr val="tx1">
                  <a:lumMod val="50000"/>
                  <a:lumOff val="50000"/>
                </a:schemeClr>
              </a:buClr>
              <a:buFont typeface="Wingdings" panose="05000000000000000000" pitchFamily="2" charset="2"/>
              <a:buChar char="§"/>
            </a:pPr>
            <a:r>
              <a:rPr lang="lv-LV" sz="2400" dirty="0"/>
              <a:t>Paredz KAC tīkla izmēģinājuma projekta īstenošanu </a:t>
            </a:r>
          </a:p>
          <a:p>
            <a:pPr eaLnBrk="1" hangingPunct="1">
              <a:buClr>
                <a:schemeClr val="tx1">
                  <a:lumMod val="50000"/>
                  <a:lumOff val="50000"/>
                </a:schemeClr>
              </a:buClr>
              <a:buFont typeface="Wingdings" panose="05000000000000000000" pitchFamily="2" charset="2"/>
              <a:buChar char="§"/>
            </a:pPr>
            <a:r>
              <a:rPr lang="en-US" sz="2400" dirty="0" smtClean="0"/>
              <a:t>P</a:t>
            </a:r>
            <a:r>
              <a:rPr lang="lv-LV" sz="2400" dirty="0" smtClean="0"/>
              <a:t>amats Publisko </a:t>
            </a:r>
            <a:r>
              <a:rPr lang="lv-LV" sz="2400" dirty="0"/>
              <a:t>pakalpojumu </a:t>
            </a:r>
            <a:r>
              <a:rPr lang="lv-LV" sz="2400" dirty="0" smtClean="0"/>
              <a:t>likumprojekta izstrādei </a:t>
            </a:r>
            <a:endParaRPr lang="lv-LV" sz="2400" dirty="0"/>
          </a:p>
          <a:p>
            <a:pPr eaLnBrk="1" hangingPunct="1">
              <a:buClr>
                <a:schemeClr val="tx1">
                  <a:lumMod val="50000"/>
                  <a:lumOff val="50000"/>
                </a:schemeClr>
              </a:buClr>
              <a:buFont typeface="Wingdings" panose="05000000000000000000" pitchFamily="2" charset="2"/>
              <a:buChar char="§"/>
            </a:pPr>
            <a:r>
              <a:rPr lang="lv-LV" sz="2400" b="1" dirty="0"/>
              <a:t>Jāizstrādā aktualizēts MK koncepcijas projekts līdz 01.11.2014.</a:t>
            </a:r>
          </a:p>
          <a:p>
            <a:pPr eaLnBrk="1" hangingPunct="1">
              <a:buClr>
                <a:schemeClr val="tx1">
                  <a:lumMod val="50000"/>
                  <a:lumOff val="50000"/>
                </a:schemeClr>
              </a:buClr>
              <a:buFont typeface="Wingdings" panose="05000000000000000000" pitchFamily="2" charset="2"/>
              <a:buChar char="§"/>
            </a:pPr>
            <a:endParaRPr lang="lv-LV" sz="2400" dirty="0"/>
          </a:p>
          <a:p>
            <a:pPr eaLnBrk="1" hangingPunct="1">
              <a:buClr>
                <a:schemeClr val="tx1">
                  <a:lumMod val="50000"/>
                  <a:lumOff val="50000"/>
                </a:schemeClr>
              </a:buClr>
              <a:buFont typeface="Wingdings" panose="05000000000000000000" pitchFamily="2" charset="2"/>
              <a:buChar char="§"/>
            </a:pPr>
            <a:endParaRPr lang="lv-LV" sz="2400" dirty="0"/>
          </a:p>
        </p:txBody>
      </p:sp>
      <p:sp>
        <p:nvSpPr>
          <p:cNvPr id="5" name="TextBox 4"/>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51023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94305" y="7150091"/>
            <a:ext cx="5418615" cy="302154"/>
          </a:xfrm>
          <a:prstGeom prst="rect">
            <a:avLst/>
          </a:prstGeom>
          <a:noFill/>
        </p:spPr>
        <p:txBody>
          <a:bodyPr wrap="square" lIns="100794" tIns="50397" rIns="100794" bIns="50397">
            <a:spAutoFit/>
          </a:bodyPr>
          <a:lstStyle/>
          <a:p>
            <a:pPr>
              <a:defRPr/>
            </a:pPr>
            <a:r>
              <a:rPr lang="lv-LV" sz="1400" dirty="0">
                <a:solidFill>
                  <a:schemeClr val="tx1">
                    <a:lumMod val="50000"/>
                    <a:lumOff val="50000"/>
                  </a:schemeClr>
                </a:solidFill>
                <a:latin typeface="+mn-lt"/>
              </a:rPr>
              <a:t>Avots: Koncepcija par publisko pakalpojumu sistēmas pilnveidi</a:t>
            </a:r>
          </a:p>
        </p:txBody>
      </p:sp>
      <p:graphicFrame>
        <p:nvGraphicFramePr>
          <p:cNvPr id="6" name="Table 5"/>
          <p:cNvGraphicFramePr>
            <a:graphicFrameLocks noGrp="1"/>
          </p:cNvGraphicFramePr>
          <p:nvPr>
            <p:extLst>
              <p:ext uri="{D42A27DB-BD31-4B8C-83A1-F6EECF244321}">
                <p14:modId xmlns:p14="http://schemas.microsoft.com/office/powerpoint/2010/main" val="1226042516"/>
              </p:ext>
            </p:extLst>
          </p:nvPr>
        </p:nvGraphicFramePr>
        <p:xfrm>
          <a:off x="359792" y="1403573"/>
          <a:ext cx="9361040" cy="5760641"/>
        </p:xfrm>
        <a:graphic>
          <a:graphicData uri="http://schemas.openxmlformats.org/drawingml/2006/table">
            <a:tbl>
              <a:tblPr firstRow="1" bandRow="1">
                <a:tableStyleId>{793D81CF-94F2-401A-BA57-92F5A7B2D0C5}</a:tableStyleId>
              </a:tblPr>
              <a:tblGrid>
                <a:gridCol w="2948359"/>
                <a:gridCol w="6412681"/>
              </a:tblGrid>
              <a:tr h="451134">
                <a:tc>
                  <a:txBody>
                    <a:bodyPr/>
                    <a:lstStyle/>
                    <a:p>
                      <a:r>
                        <a:rPr lang="lv-LV" sz="2000" dirty="0" smtClean="0"/>
                        <a:t>Risinājuma</a:t>
                      </a:r>
                      <a:r>
                        <a:rPr lang="lv-LV" sz="2000" baseline="0" dirty="0" smtClean="0"/>
                        <a:t> bloks</a:t>
                      </a:r>
                      <a:endParaRPr lang="lv-LV" sz="20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L="0" algn="l" defTabSz="914400" rtl="0" eaLnBrk="1" latinLnBrk="0" hangingPunct="1"/>
                      <a:r>
                        <a:rPr lang="lv-LV" sz="2000" kern="1200" dirty="0" smtClean="0"/>
                        <a:t>Piedāvātais risinājuma variants</a:t>
                      </a:r>
                      <a:endParaRPr lang="lv-LV" sz="2000" b="1" kern="1200" dirty="0">
                        <a:solidFill>
                          <a:schemeClr val="lt1"/>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728756">
                <a:tc>
                  <a:txBody>
                    <a:bodyPr/>
                    <a:lstStyle/>
                    <a:p>
                      <a:r>
                        <a:rPr lang="lv-LV" sz="1800" dirty="0" smtClean="0"/>
                        <a:t>Vienota normatīvā un metodiskā ietvara izstrāde</a:t>
                      </a:r>
                      <a:endParaRPr lang="lv-LV" sz="1800"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550" dirty="0" smtClean="0"/>
                        <a:t>Publisko pakalpojumu likumprojektu, vienotas pakalpojumu sniegšanas un pārvaldības kārtību un pakārtoto normatīvo aktu</a:t>
                      </a:r>
                      <a:r>
                        <a:rPr lang="lv-LV" sz="1550" baseline="0" dirty="0" smtClean="0"/>
                        <a:t> izstrāde</a:t>
                      </a:r>
                      <a:r>
                        <a:rPr lang="lv-LV" sz="1550" dirty="0" smtClean="0"/>
                        <a:t>.</a:t>
                      </a:r>
                      <a:endParaRPr lang="lv-LV" sz="155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910945">
                <a:tc>
                  <a:txBody>
                    <a:bodyPr/>
                    <a:lstStyle/>
                    <a:p>
                      <a:r>
                        <a:rPr lang="lv-LV" sz="1800" dirty="0" smtClean="0"/>
                        <a:t>Pakalpojumu elektronizācija un optimizācija</a:t>
                      </a:r>
                      <a:endParaRPr lang="lv-LV" sz="1800"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550" dirty="0" smtClean="0"/>
                        <a:t>Pakalpojumu piegādes procesu transformācija un elektronizācija, koplietošanas risinājumu un pārresoru sadarbības attīstība, tai skaitā dokumentāro pierādījumu un izziņu aizstāšana ar informācijas ieguvi e-vidē.</a:t>
                      </a:r>
                      <a:endParaRPr lang="lv-LV" sz="155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179891">
                <a:tc>
                  <a:txBody>
                    <a:bodyPr/>
                    <a:lstStyle/>
                    <a:p>
                      <a:r>
                        <a:rPr lang="lv-LV" sz="1800" dirty="0" smtClean="0"/>
                        <a:t>Vienota klātienes klientu apkalpošanas attīstība</a:t>
                      </a:r>
                      <a:endParaRPr lang="lv-LV" sz="1800"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550" dirty="0" smtClean="0"/>
                        <a:t>Starpinstitūciju darba grupas ietvaros izstrādāts un apstiprināts detalizēts projekta plāns. Pēc tā īstenošanas un novērtēšanas tiks aktualizēta koncepcija, un MK lems par klātienes klientu apkalpošanas visaptverošas ieviešanas procesu.</a:t>
                      </a:r>
                      <a:endParaRPr lang="lv-LV" sz="155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041080">
                <a:tc>
                  <a:txBody>
                    <a:bodyPr/>
                    <a:lstStyle/>
                    <a:p>
                      <a:r>
                        <a:rPr lang="lv-LV" sz="1800" b="1" dirty="0" smtClean="0"/>
                        <a:t>Finansēšanas un maksāšanas kārtības noteikšana</a:t>
                      </a:r>
                      <a:endParaRPr lang="lv-LV" sz="1800" b="1" dirty="0"/>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550" dirty="0" smtClean="0"/>
                        <a:t>Risinājumu bloks aptver argumentāciju publisko pakalpojumu finansēšanas un maksāšanas kārtības noteikšanā.</a:t>
                      </a:r>
                      <a:endParaRPr lang="lv-LV" sz="155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44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t>Koordinēšanas un vadības mehānisma noteikšana</a:t>
                      </a:r>
                      <a:endParaRPr lang="lv-LV"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sz="1550" kern="1200" dirty="0" smtClean="0"/>
                        <a:t>Lai nodrošinātu publisko pakalpojumu sistēmas pilnveidošanu un izmaiņu ieviešanu, nepieciešama attiecīga šīs jomas metodiskā vadība un koordinēšana, precizējot Vides aizsardzības un reģionālās attīstības ministrijas kompetenci, iedibinot koordinācijas mehānismu un nodrošinot apmācību un metodisko atbalstu.</a:t>
                      </a:r>
                      <a:endParaRPr lang="lv-LV" sz="1550" kern="1200" dirty="0">
                        <a:solidFill>
                          <a:schemeClr val="dk1"/>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smtClean="0"/>
              <a:t>Koncepcijā paredzētie risinājumi un aktivitātes</a:t>
            </a:r>
            <a:endParaRPr lang="pl-PL" sz="3600" dirty="0"/>
          </a:p>
        </p:txBody>
      </p:sp>
    </p:spTree>
    <p:extLst>
      <p:ext uri="{BB962C8B-B14F-4D97-AF65-F5344CB8AC3E}">
        <p14:creationId xmlns:p14="http://schemas.microsoft.com/office/powerpoint/2010/main" val="239852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808" y="1187549"/>
            <a:ext cx="9069387" cy="4987925"/>
          </a:xfrm>
        </p:spPr>
        <p:txBody>
          <a:bodyPr/>
          <a:lstStyle/>
          <a:p>
            <a:pPr eaLnBrk="1" hangingPunct="1">
              <a:lnSpc>
                <a:spcPct val="90000"/>
              </a:lnSpc>
              <a:buFont typeface="Arial"/>
              <a:buChar char="•"/>
            </a:pPr>
            <a:r>
              <a:rPr lang="lv-LV" sz="2400" b="1" dirty="0"/>
              <a:t>Vienotas pakalpojumu  izmaksu  uzskaites kārtības ieviešana</a:t>
            </a:r>
          </a:p>
          <a:p>
            <a:pPr marL="800100" lvl="1" indent="-342900" eaLnBrk="1" fontAlgn="ctr" hangingPunct="1">
              <a:lnSpc>
                <a:spcPct val="90000"/>
              </a:lnSpc>
              <a:buFont typeface="Arial"/>
              <a:buChar char="•"/>
            </a:pPr>
            <a:r>
              <a:rPr lang="lv-LV" sz="2100" dirty="0"/>
              <a:t>Priekšnoteikums iestāžu sadarbībai klientu apkalpošanas (KA) jomā ir precīza informācija par pakalpojumu sniegšanas, klientu apkalpošanas un reģionālo filiāļu uzturēšanas izmaksām</a:t>
            </a:r>
          </a:p>
          <a:p>
            <a:pPr marL="800100" lvl="1" indent="-342900" eaLnBrk="1" hangingPunct="1">
              <a:lnSpc>
                <a:spcPct val="90000"/>
              </a:lnSpc>
              <a:buFont typeface="Arial"/>
              <a:buChar char="•"/>
            </a:pPr>
            <a:r>
              <a:rPr lang="lv-LV" sz="2100" dirty="0"/>
              <a:t>Šobrīd šāda informācija nav pieejama (budžeta izdevumu ekonomiskās klasifikācijas kodi to nenodrošina)</a:t>
            </a:r>
          </a:p>
          <a:p>
            <a:pPr marL="800100" lvl="1" indent="-342900" eaLnBrk="1" hangingPunct="1">
              <a:lnSpc>
                <a:spcPct val="90000"/>
              </a:lnSpc>
              <a:buFont typeface="Arial"/>
              <a:buChar char="•"/>
            </a:pPr>
            <a:r>
              <a:rPr lang="lv-LV" sz="2100" dirty="0"/>
              <a:t>Jāievieš vienota pakalpojumu izmaksu uzskaites metodika un kārtība - daļa no kopējās izmaksu u.c. darbības rādītāju uzskaites sistēmas valstī (vadības grāmatvedības elements)</a:t>
            </a:r>
          </a:p>
          <a:p>
            <a:pPr eaLnBrk="1" hangingPunct="1">
              <a:lnSpc>
                <a:spcPct val="90000"/>
              </a:lnSpc>
              <a:buFont typeface="Arial"/>
              <a:buChar char="•"/>
            </a:pPr>
            <a:r>
              <a:rPr lang="lv-LV" sz="2400" b="1" dirty="0"/>
              <a:t>Iestāžu sadarbības finansēšanas modelis - tiešā budžetēšana</a:t>
            </a:r>
          </a:p>
          <a:p>
            <a:pPr marL="800100" lvl="1" indent="-342900" eaLnBrk="1" hangingPunct="1">
              <a:lnSpc>
                <a:spcPct val="90000"/>
              </a:lnSpc>
              <a:buFont typeface="Arial"/>
              <a:buChar char="•"/>
            </a:pPr>
            <a:r>
              <a:rPr lang="lv-LV" sz="2100" dirty="0"/>
              <a:t>KA iestāde balstoties uz papildus darba novērtējumu pieprasa un saņem finansējumu papildus KA uzdevumu veikšanai (attiecīgi tiek samazināts pakalpojumu turētāja finansējums)</a:t>
            </a:r>
          </a:p>
          <a:p>
            <a:pPr lvl="1" eaLnBrk="1" hangingPunct="1">
              <a:lnSpc>
                <a:spcPct val="90000"/>
              </a:lnSpc>
            </a:pPr>
            <a:endParaRPr lang="lv-LV" sz="2100" dirty="0"/>
          </a:p>
          <a:p>
            <a:pPr lvl="1" eaLnBrk="1" hangingPunct="1">
              <a:lnSpc>
                <a:spcPct val="90000"/>
              </a:lnSpc>
            </a:pPr>
            <a:endParaRPr lang="lv-LV" sz="2100" dirty="0"/>
          </a:p>
        </p:txBody>
      </p:sp>
      <p:sp>
        <p:nvSpPr>
          <p:cNvPr id="3" name="Title 2"/>
          <p:cNvSpPr>
            <a:spLocks noGrp="1"/>
          </p:cNvSpPr>
          <p:nvPr>
            <p:ph type="title"/>
          </p:nvPr>
        </p:nvSpPr>
        <p:spPr>
          <a:xfrm>
            <a:off x="503238" y="35421"/>
            <a:ext cx="9069387" cy="1029940"/>
          </a:xfrm>
        </p:spPr>
        <p:txBody>
          <a:bodyPr/>
          <a:lstStyle/>
          <a:p>
            <a:pPr algn="l" eaLnBrk="1" fontAlgn="auto" hangingPunct="1">
              <a:spcAft>
                <a:spcPts val="0"/>
              </a:spcAft>
              <a:defRPr/>
            </a:pPr>
            <a:r>
              <a:rPr lang="lv-LV" sz="3600" dirty="0" smtClean="0"/>
              <a:t>Finansēšanas un maksāšanas kārtība</a:t>
            </a:r>
            <a:endParaRPr lang="lv-LV" sz="3600" dirty="0"/>
          </a:p>
        </p:txBody>
      </p:sp>
      <p:sp>
        <p:nvSpPr>
          <p:cNvPr id="66563" name="Slide Number Placeholder 3"/>
          <p:cNvSpPr>
            <a:spLocks noGrp="1"/>
          </p:cNvSpPr>
          <p:nvPr>
            <p:ph type="sldNum" sz="quarter" idx="4294967295"/>
          </p:nvPr>
        </p:nvSpPr>
        <p:spPr bwMode="auto">
          <a:xfrm>
            <a:off x="8400521" y="21000"/>
            <a:ext cx="1176073" cy="362235"/>
          </a:xfrm>
          <a:prstGeom prst="rect">
            <a:avLst/>
          </a:prstGeom>
          <a:ln>
            <a:miter lim="800000"/>
            <a:headEnd/>
            <a:tailEnd/>
          </a:ln>
        </p:spPr>
        <p:txBody>
          <a:bodyPr wrap="square" lIns="100794" tIns="50397" rIns="100794" bIns="50397" numCol="1" anchorCtr="0" compatLnSpc="1">
            <a:prstTxWarp prst="textNoShape">
              <a:avLst/>
            </a:prstTxWarp>
          </a:bodyPr>
          <a:lstStyle/>
          <a:p>
            <a:pPr fontAlgn="base">
              <a:spcBef>
                <a:spcPct val="0"/>
              </a:spcBef>
              <a:spcAft>
                <a:spcPct val="0"/>
              </a:spcAft>
              <a:defRPr/>
            </a:pPr>
            <a:fld id="{43DB570C-5E63-4B4F-A066-65C8529AAA7F}"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401941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Line 1"/>
          <p:cNvSpPr>
            <a:spLocks noChangeShapeType="1"/>
          </p:cNvSpPr>
          <p:nvPr/>
        </p:nvSpPr>
        <p:spPr bwMode="auto">
          <a:xfrm>
            <a:off x="1865616" y="286988"/>
            <a:ext cx="0" cy="7272687"/>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394" name="Rectangle 3"/>
          <p:cNvSpPr>
            <a:spLocks noChangeArrowheads="1"/>
          </p:cNvSpPr>
          <p:nvPr/>
        </p:nvSpPr>
        <p:spPr bwMode="auto">
          <a:xfrm>
            <a:off x="3214950" y="605475"/>
            <a:ext cx="668328" cy="361017"/>
          </a:xfrm>
          <a:prstGeom prst="rect">
            <a:avLst/>
          </a:prstGeom>
          <a:noFill/>
          <a:ln w="9525">
            <a:noFill/>
            <a:miter lim="800000"/>
            <a:headEnd/>
            <a:tailEnd/>
          </a:ln>
        </p:spPr>
        <p:txBody>
          <a:bodyPr wrap="none" lIns="99207" tIns="49604" rIns="99207" bIns="49604">
            <a:spAutoFit/>
          </a:bodyPr>
          <a:lstStyle/>
          <a:p>
            <a:pPr>
              <a:buClr>
                <a:srgbClr val="000000"/>
              </a:buClr>
              <a:buSzPct val="100000"/>
              <a:buFont typeface="Times New Roman" pitchFamily="18" charset="0"/>
              <a:buNone/>
            </a:pPr>
            <a:r>
              <a:rPr lang="lv-LV">
                <a:solidFill>
                  <a:srgbClr val="000000"/>
                </a:solidFill>
                <a:latin typeface="Calibri" pitchFamily="34" charset="0"/>
              </a:rPr>
              <a:t>2013</a:t>
            </a:r>
          </a:p>
        </p:txBody>
      </p:sp>
      <p:sp>
        <p:nvSpPr>
          <p:cNvPr id="59395" name="Line 5"/>
          <p:cNvSpPr>
            <a:spLocks noChangeShapeType="1"/>
          </p:cNvSpPr>
          <p:nvPr/>
        </p:nvSpPr>
        <p:spPr bwMode="auto">
          <a:xfrm>
            <a:off x="5834862" y="1398191"/>
            <a:ext cx="0" cy="6161485"/>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396" name="Line 10"/>
          <p:cNvSpPr>
            <a:spLocks noChangeShapeType="1"/>
          </p:cNvSpPr>
          <p:nvPr/>
        </p:nvSpPr>
        <p:spPr bwMode="auto">
          <a:xfrm>
            <a:off x="9804108" y="246740"/>
            <a:ext cx="0" cy="7312935"/>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397" name="Rectangle 25"/>
          <p:cNvSpPr>
            <a:spLocks noChangeArrowheads="1"/>
          </p:cNvSpPr>
          <p:nvPr/>
        </p:nvSpPr>
        <p:spPr bwMode="auto">
          <a:xfrm>
            <a:off x="1" y="1557433"/>
            <a:ext cx="1587349" cy="961566"/>
          </a:xfrm>
          <a:prstGeom prst="rect">
            <a:avLst/>
          </a:prstGeom>
          <a:noFill/>
          <a:ln w="9525">
            <a:noFill/>
            <a:miter lim="800000"/>
            <a:headEnd/>
            <a:tailEnd/>
          </a:ln>
        </p:spPr>
        <p:txBody>
          <a:bodyPr lIns="99207" tIns="49604" rIns="99207" bIns="49604">
            <a:spAutoFit/>
          </a:bodyPr>
          <a:lstStyle/>
          <a:p>
            <a:pPr>
              <a:tabLst>
                <a:tab pos="797955" algn="l"/>
                <a:tab pos="1595910" algn="l"/>
                <a:tab pos="2393865" algn="l"/>
                <a:tab pos="3191820" algn="l"/>
              </a:tabLst>
            </a:pPr>
            <a:r>
              <a:rPr lang="lv-LV" sz="1500">
                <a:solidFill>
                  <a:srgbClr val="000000"/>
                </a:solidFill>
                <a:latin typeface="Calibri" pitchFamily="34" charset="0"/>
              </a:rPr>
              <a:t>Vienota normatīvā un metodiskā ietvara izstrāde</a:t>
            </a:r>
          </a:p>
        </p:txBody>
      </p:sp>
      <p:sp>
        <p:nvSpPr>
          <p:cNvPr id="59398" name="Rectangle 26"/>
          <p:cNvSpPr>
            <a:spLocks noChangeArrowheads="1"/>
          </p:cNvSpPr>
          <p:nvPr/>
        </p:nvSpPr>
        <p:spPr bwMode="auto">
          <a:xfrm>
            <a:off x="7660226" y="605475"/>
            <a:ext cx="668328" cy="361017"/>
          </a:xfrm>
          <a:prstGeom prst="rect">
            <a:avLst/>
          </a:prstGeom>
          <a:noFill/>
          <a:ln w="9525">
            <a:noFill/>
            <a:miter lim="800000"/>
            <a:headEnd/>
            <a:tailEnd/>
          </a:ln>
        </p:spPr>
        <p:txBody>
          <a:bodyPr wrap="none" lIns="99207" tIns="49604" rIns="99207" bIns="49604">
            <a:spAutoFit/>
          </a:bodyPr>
          <a:lstStyle/>
          <a:p>
            <a:pPr>
              <a:buClr>
                <a:srgbClr val="000000"/>
              </a:buClr>
              <a:buSzPct val="100000"/>
              <a:buFont typeface="Times New Roman" pitchFamily="18" charset="0"/>
              <a:buNone/>
            </a:pPr>
            <a:r>
              <a:rPr lang="lv-LV">
                <a:solidFill>
                  <a:srgbClr val="000000"/>
                </a:solidFill>
                <a:latin typeface="Calibri" pitchFamily="34" charset="0"/>
              </a:rPr>
              <a:t>2014</a:t>
            </a:r>
          </a:p>
        </p:txBody>
      </p:sp>
      <p:sp>
        <p:nvSpPr>
          <p:cNvPr id="59399" name="Rectangle 29"/>
          <p:cNvSpPr>
            <a:spLocks noChangeArrowheads="1"/>
          </p:cNvSpPr>
          <p:nvPr/>
        </p:nvSpPr>
        <p:spPr bwMode="auto">
          <a:xfrm>
            <a:off x="2658416" y="1240697"/>
            <a:ext cx="2619912" cy="566976"/>
          </a:xfrm>
          <a:prstGeom prst="rect">
            <a:avLst/>
          </a:prstGeom>
          <a:noFill/>
          <a:ln w="9525">
            <a:noFill/>
            <a:miter lim="800000"/>
            <a:headEnd/>
            <a:tailEnd/>
          </a:ln>
        </p:spPr>
        <p:txBody>
          <a:bodyPr wrap="none" lIns="100794" tIns="50397" rIns="100794" bIns="50397" anchor="ctr"/>
          <a:lstStyle/>
          <a:p>
            <a:pPr hangingPunct="0">
              <a:lnSpc>
                <a:spcPct val="93000"/>
              </a:lnSpc>
              <a:buClr>
                <a:srgbClr val="000000"/>
              </a:buClr>
              <a:buSzPct val="100000"/>
              <a:buFont typeface="Times New Roman" pitchFamily="18" charset="0"/>
              <a:buNone/>
            </a:pPr>
            <a:endParaRPr lang="lv-LV">
              <a:latin typeface="Calibri" pitchFamily="34" charset="0"/>
            </a:endParaRPr>
          </a:p>
        </p:txBody>
      </p:sp>
      <p:sp>
        <p:nvSpPr>
          <p:cNvPr id="59400" name="AutoShape 30"/>
          <p:cNvSpPr>
            <a:spLocks noChangeArrowheads="1"/>
          </p:cNvSpPr>
          <p:nvPr/>
        </p:nvSpPr>
        <p:spPr bwMode="auto">
          <a:xfrm>
            <a:off x="2182386" y="1478687"/>
            <a:ext cx="3414461" cy="713969"/>
          </a:xfrm>
          <a:prstGeom prst="homePlate">
            <a:avLst>
              <a:gd name="adj" fmla="val 27894"/>
            </a:avLst>
          </a:prstGeom>
          <a:solidFill>
            <a:schemeClr val="accent5"/>
          </a:solidFill>
          <a:ln w="9360">
            <a:solidFill>
              <a:srgbClr val="EEECE1"/>
            </a:solidFill>
            <a:round/>
            <a:headEnd/>
            <a:tailEnd/>
          </a:ln>
        </p:spPr>
        <p:txBody>
          <a:bodyPr lIns="99207" tIns="49604" rIns="99207" bIns="49604" anchor="ctr"/>
          <a:lstStyle/>
          <a:p>
            <a:pPr>
              <a:tabLst>
                <a:tab pos="797955" algn="l"/>
                <a:tab pos="1595910" algn="l"/>
              </a:tabLst>
            </a:pPr>
            <a:r>
              <a:rPr lang="lv-LV" sz="1500">
                <a:solidFill>
                  <a:srgbClr val="000000"/>
                </a:solidFill>
                <a:latin typeface="Calibri" pitchFamily="34" charset="0"/>
              </a:rPr>
              <a:t>Izstrādāts un MK iesniegts Publisko pakalpojumu likumprojekts (31.10.2013)</a:t>
            </a:r>
          </a:p>
        </p:txBody>
      </p:sp>
      <p:sp>
        <p:nvSpPr>
          <p:cNvPr id="59401" name="AutoShape 42"/>
          <p:cNvSpPr>
            <a:spLocks noChangeArrowheads="1"/>
          </p:cNvSpPr>
          <p:nvPr/>
        </p:nvSpPr>
        <p:spPr bwMode="auto">
          <a:xfrm>
            <a:off x="4248224" y="2827880"/>
            <a:ext cx="4104456" cy="375893"/>
          </a:xfrm>
          <a:prstGeom prst="homePlate">
            <a:avLst>
              <a:gd name="adj" fmla="val 28191"/>
            </a:avLst>
          </a:prstGeom>
          <a:solidFill>
            <a:schemeClr val="accent5"/>
          </a:solidFill>
          <a:ln w="9360">
            <a:solidFill>
              <a:srgbClr val="EEECE1"/>
            </a:solidFill>
            <a:round/>
            <a:headEnd/>
            <a:tailEnd/>
          </a:ln>
        </p:spPr>
        <p:txBody>
          <a:bodyPr lIns="99207" tIns="49604" rIns="99207" bIns="49604" anchor="ctr"/>
          <a:lstStyle/>
          <a:p>
            <a:pPr>
              <a:tabLst>
                <a:tab pos="797955" algn="l"/>
                <a:tab pos="1595910" algn="l"/>
              </a:tabLst>
            </a:pPr>
            <a:r>
              <a:rPr lang="lv-LV" sz="1500" dirty="0" smtClean="0">
                <a:solidFill>
                  <a:srgbClr val="000000"/>
                </a:solidFill>
                <a:latin typeface="Calibri" pitchFamily="34" charset="0"/>
              </a:rPr>
              <a:t>IKT </a:t>
            </a:r>
            <a:r>
              <a:rPr lang="lv-LV" sz="1500" dirty="0">
                <a:solidFill>
                  <a:srgbClr val="000000"/>
                </a:solidFill>
                <a:latin typeface="Calibri" pitchFamily="34" charset="0"/>
              </a:rPr>
              <a:t>arhitektūras modeļa izstrāde </a:t>
            </a:r>
            <a:r>
              <a:rPr lang="lv-LV" sz="1500" dirty="0" smtClean="0">
                <a:solidFill>
                  <a:srgbClr val="000000"/>
                </a:solidFill>
                <a:latin typeface="Calibri" pitchFamily="34" charset="0"/>
              </a:rPr>
              <a:t>(01.08.2014)</a:t>
            </a:r>
            <a:endParaRPr lang="lv-LV" sz="1500" dirty="0">
              <a:solidFill>
                <a:srgbClr val="000000"/>
              </a:solidFill>
              <a:latin typeface="Calibri" pitchFamily="34" charset="0"/>
            </a:endParaRPr>
          </a:p>
        </p:txBody>
      </p:sp>
      <p:sp>
        <p:nvSpPr>
          <p:cNvPr id="59402" name="Rectangle 48"/>
          <p:cNvSpPr>
            <a:spLocks noChangeArrowheads="1"/>
          </p:cNvSpPr>
          <p:nvPr/>
        </p:nvSpPr>
        <p:spPr bwMode="auto">
          <a:xfrm>
            <a:off x="0" y="2827878"/>
            <a:ext cx="1506844" cy="532218"/>
          </a:xfrm>
          <a:prstGeom prst="rect">
            <a:avLst/>
          </a:prstGeom>
          <a:noFill/>
          <a:ln w="9525">
            <a:noFill/>
            <a:miter lim="800000"/>
            <a:headEnd/>
            <a:tailEnd/>
          </a:ln>
        </p:spPr>
        <p:txBody>
          <a:bodyPr lIns="99207" tIns="49604" rIns="99207" bIns="49604">
            <a:spAutoFit/>
          </a:bodyPr>
          <a:lstStyle/>
          <a:p>
            <a:pPr>
              <a:tabLst>
                <a:tab pos="797955" algn="l"/>
              </a:tabLst>
            </a:pPr>
            <a:r>
              <a:rPr lang="lv-LV" sz="1500">
                <a:solidFill>
                  <a:srgbClr val="000000"/>
                </a:solidFill>
                <a:latin typeface="Calibri" pitchFamily="34" charset="0"/>
              </a:rPr>
              <a:t>Pakalpojumu </a:t>
            </a:r>
          </a:p>
          <a:p>
            <a:pPr>
              <a:tabLst>
                <a:tab pos="797955" algn="l"/>
              </a:tabLst>
            </a:pPr>
            <a:r>
              <a:rPr lang="lv-LV" sz="1500">
                <a:solidFill>
                  <a:srgbClr val="000000"/>
                </a:solidFill>
                <a:latin typeface="Calibri" pitchFamily="34" charset="0"/>
              </a:rPr>
              <a:t>elektronizācija</a:t>
            </a:r>
          </a:p>
        </p:txBody>
      </p:sp>
      <p:sp>
        <p:nvSpPr>
          <p:cNvPr id="59403" name="AutoShape 49"/>
          <p:cNvSpPr>
            <a:spLocks noChangeArrowheads="1"/>
          </p:cNvSpPr>
          <p:nvPr/>
        </p:nvSpPr>
        <p:spPr bwMode="auto">
          <a:xfrm>
            <a:off x="1944371" y="3303858"/>
            <a:ext cx="7938492" cy="237990"/>
          </a:xfrm>
          <a:prstGeom prst="homePlate">
            <a:avLst>
              <a:gd name="adj" fmla="val 174794"/>
            </a:avLst>
          </a:prstGeom>
          <a:solidFill>
            <a:schemeClr val="accent5"/>
          </a:solidFill>
          <a:ln w="9360">
            <a:solidFill>
              <a:srgbClr val="EEECE1"/>
            </a:solidFill>
            <a:round/>
            <a:headEnd/>
            <a:tailEnd/>
          </a:ln>
        </p:spPr>
        <p:txBody>
          <a:bodyPr lIns="99207" tIns="49604" rIns="99207" bIns="49604" anchor="ctr"/>
          <a:lstStyle/>
          <a:p>
            <a:pPr>
              <a:tabLst>
                <a:tab pos="797955" algn="l"/>
                <a:tab pos="1595910" algn="l"/>
                <a:tab pos="2393865" algn="l"/>
                <a:tab pos="3191820" algn="l"/>
                <a:tab pos="3989775" algn="l"/>
                <a:tab pos="4787730" algn="l"/>
                <a:tab pos="5585685" algn="l"/>
                <a:tab pos="6383640" algn="l"/>
                <a:tab pos="7181595" algn="l"/>
                <a:tab pos="7979550" algn="l"/>
              </a:tabLst>
            </a:pPr>
            <a:r>
              <a:rPr lang="lv-LV" sz="1500">
                <a:solidFill>
                  <a:srgbClr val="000000"/>
                </a:solidFill>
                <a:latin typeface="Calibri" pitchFamily="34" charset="0"/>
              </a:rPr>
              <a:t>E-Pakalpojumu koplietošanas komponenšu attīstība (www.latvija.lv uc) </a:t>
            </a:r>
          </a:p>
        </p:txBody>
      </p:sp>
      <p:sp>
        <p:nvSpPr>
          <p:cNvPr id="59404" name="Rectangle 45"/>
          <p:cNvSpPr>
            <a:spLocks noChangeArrowheads="1"/>
          </p:cNvSpPr>
          <p:nvPr/>
        </p:nvSpPr>
        <p:spPr bwMode="auto">
          <a:xfrm>
            <a:off x="1" y="3620595"/>
            <a:ext cx="1627601" cy="1207448"/>
          </a:xfrm>
          <a:prstGeom prst="rect">
            <a:avLst/>
          </a:prstGeom>
          <a:noFill/>
          <a:ln w="9525">
            <a:noFill/>
            <a:miter lim="800000"/>
            <a:headEnd/>
            <a:tailEnd/>
          </a:ln>
        </p:spPr>
        <p:txBody>
          <a:bodyPr lIns="100794" tIns="50397" rIns="100794" bIns="50397">
            <a:spAutoFit/>
          </a:bodyPr>
          <a:lstStyle/>
          <a:p>
            <a:pPr hangingPunct="0">
              <a:lnSpc>
                <a:spcPct val="93000"/>
              </a:lnSpc>
              <a:buClr>
                <a:srgbClr val="000000"/>
              </a:buClr>
              <a:buSzPct val="100000"/>
              <a:buFont typeface="Times New Roman" pitchFamily="18" charset="0"/>
              <a:buNone/>
            </a:pPr>
            <a:r>
              <a:rPr lang="lv-LV" sz="1500">
                <a:solidFill>
                  <a:srgbClr val="000000"/>
                </a:solidFill>
                <a:latin typeface="Calibri" pitchFamily="34" charset="0"/>
              </a:rPr>
              <a:t>Klientu apkalpošanas centru tīkla izveide (PILOTPROJEKTS)</a:t>
            </a:r>
          </a:p>
        </p:txBody>
      </p:sp>
      <p:sp>
        <p:nvSpPr>
          <p:cNvPr id="59405" name="Rectangle 46"/>
          <p:cNvSpPr>
            <a:spLocks noChangeArrowheads="1"/>
          </p:cNvSpPr>
          <p:nvPr/>
        </p:nvSpPr>
        <p:spPr bwMode="auto">
          <a:xfrm>
            <a:off x="0" y="5447516"/>
            <a:ext cx="1508594" cy="985207"/>
          </a:xfrm>
          <a:prstGeom prst="rect">
            <a:avLst/>
          </a:prstGeom>
          <a:noFill/>
          <a:ln w="9525">
            <a:noFill/>
            <a:miter lim="800000"/>
            <a:headEnd/>
            <a:tailEnd/>
          </a:ln>
        </p:spPr>
        <p:txBody>
          <a:bodyPr lIns="100794" tIns="50397" rIns="100794" bIns="50397">
            <a:spAutoFit/>
          </a:bodyPr>
          <a:lstStyle/>
          <a:p>
            <a:pPr hangingPunct="0">
              <a:lnSpc>
                <a:spcPct val="93000"/>
              </a:lnSpc>
              <a:buClr>
                <a:srgbClr val="000000"/>
              </a:buClr>
              <a:buSzPct val="100000"/>
              <a:buFont typeface="Times New Roman" pitchFamily="18" charset="0"/>
              <a:buNone/>
            </a:pPr>
            <a:r>
              <a:rPr lang="lv-LV" sz="1500">
                <a:solidFill>
                  <a:srgbClr val="000000"/>
                </a:solidFill>
                <a:latin typeface="Calibri" pitchFamily="34" charset="0"/>
              </a:rPr>
              <a:t>Finansēšanas un maksāšanas kārtības noteikšana</a:t>
            </a:r>
          </a:p>
        </p:txBody>
      </p:sp>
      <p:sp>
        <p:nvSpPr>
          <p:cNvPr id="59406" name="Rectangle 47"/>
          <p:cNvSpPr>
            <a:spLocks noChangeArrowheads="1"/>
          </p:cNvSpPr>
          <p:nvPr/>
        </p:nvSpPr>
        <p:spPr bwMode="auto">
          <a:xfrm>
            <a:off x="0" y="6574468"/>
            <a:ext cx="1468342" cy="985207"/>
          </a:xfrm>
          <a:prstGeom prst="rect">
            <a:avLst/>
          </a:prstGeom>
          <a:noFill/>
          <a:ln w="9525">
            <a:noFill/>
            <a:miter lim="800000"/>
            <a:headEnd/>
            <a:tailEnd/>
          </a:ln>
        </p:spPr>
        <p:txBody>
          <a:bodyPr lIns="100794" tIns="50397" rIns="100794" bIns="50397">
            <a:spAutoFit/>
          </a:bodyPr>
          <a:lstStyle/>
          <a:p>
            <a:pPr hangingPunct="0">
              <a:lnSpc>
                <a:spcPct val="93000"/>
              </a:lnSpc>
              <a:buClr>
                <a:srgbClr val="000000"/>
              </a:buClr>
              <a:buSzPct val="100000"/>
              <a:buFont typeface="Times New Roman" pitchFamily="18" charset="0"/>
              <a:buNone/>
            </a:pPr>
            <a:r>
              <a:rPr lang="lv-LV" sz="1500">
                <a:solidFill>
                  <a:srgbClr val="000000"/>
                </a:solidFill>
                <a:latin typeface="Calibri" pitchFamily="34" charset="0"/>
              </a:rPr>
              <a:t>Koordinēšanas un vadības mehānisma noteikšana</a:t>
            </a:r>
          </a:p>
        </p:txBody>
      </p:sp>
      <p:sp>
        <p:nvSpPr>
          <p:cNvPr id="59407" name="Rounded Rectangle 48"/>
          <p:cNvSpPr>
            <a:spLocks noChangeArrowheads="1"/>
          </p:cNvSpPr>
          <p:nvPr/>
        </p:nvSpPr>
        <p:spPr bwMode="auto">
          <a:xfrm>
            <a:off x="0" y="127746"/>
            <a:ext cx="10080625" cy="477729"/>
          </a:xfrm>
          <a:prstGeom prst="roundRect">
            <a:avLst>
              <a:gd name="adj" fmla="val 16667"/>
            </a:avLst>
          </a:prstGeom>
          <a:solidFill>
            <a:schemeClr val="bg1">
              <a:lumMod val="85000"/>
            </a:schemeClr>
          </a:solidFill>
          <a:ln w="9360">
            <a:solidFill>
              <a:srgbClr val="EEECE1"/>
            </a:solidFill>
            <a:round/>
            <a:headEnd/>
            <a:tailEnd/>
          </a:ln>
        </p:spPr>
        <p:txBody>
          <a:bodyPr lIns="99207" tIns="49604" rIns="99207" bIns="49604" anchor="ctr"/>
          <a:lstStyle/>
          <a:p>
            <a:pPr algn="ctr">
              <a:tabLst>
                <a:tab pos="797955" algn="l"/>
                <a:tab pos="1595910" algn="l"/>
                <a:tab pos="2393865" algn="l"/>
                <a:tab pos="3191820" algn="l"/>
                <a:tab pos="3989775" algn="l"/>
                <a:tab pos="4787730" algn="l"/>
                <a:tab pos="5585685" algn="l"/>
                <a:tab pos="6383640" algn="l"/>
              </a:tabLst>
            </a:pPr>
            <a:endParaRPr lang="lv-LV" sz="2000" dirty="0">
              <a:solidFill>
                <a:srgbClr val="000000"/>
              </a:solidFill>
              <a:latin typeface="Calibri" pitchFamily="34" charset="0"/>
            </a:endParaRPr>
          </a:p>
          <a:p>
            <a:pPr algn="ctr">
              <a:tabLst>
                <a:tab pos="797955" algn="l"/>
                <a:tab pos="1595910" algn="l"/>
                <a:tab pos="2393865" algn="l"/>
                <a:tab pos="3191820" algn="l"/>
                <a:tab pos="3989775" algn="l"/>
                <a:tab pos="4787730" algn="l"/>
                <a:tab pos="5585685" algn="l"/>
                <a:tab pos="6383640" algn="l"/>
              </a:tabLst>
            </a:pPr>
            <a:r>
              <a:rPr lang="lv-LV" sz="2000" b="1" dirty="0">
                <a:solidFill>
                  <a:srgbClr val="000000"/>
                </a:solidFill>
                <a:latin typeface="Calibri" pitchFamily="34" charset="0"/>
              </a:rPr>
              <a:t>PPS pilnveides koncepcijas īstenošanas plāns</a:t>
            </a:r>
          </a:p>
          <a:p>
            <a:pPr algn="ctr">
              <a:tabLst>
                <a:tab pos="797955" algn="l"/>
                <a:tab pos="1595910" algn="l"/>
                <a:tab pos="2393865" algn="l"/>
                <a:tab pos="3191820" algn="l"/>
                <a:tab pos="3989775" algn="l"/>
                <a:tab pos="4787730" algn="l"/>
                <a:tab pos="5585685" algn="l"/>
                <a:tab pos="6383640" algn="l"/>
              </a:tabLst>
            </a:pPr>
            <a:endParaRPr lang="lv-LV" sz="2400" b="1" dirty="0">
              <a:solidFill>
                <a:srgbClr val="000000"/>
              </a:solidFill>
              <a:latin typeface="Calibri" pitchFamily="34" charset="0"/>
            </a:endParaRPr>
          </a:p>
        </p:txBody>
      </p:sp>
      <p:sp>
        <p:nvSpPr>
          <p:cNvPr id="59408" name="AutoShape 10"/>
          <p:cNvSpPr>
            <a:spLocks noChangeArrowheads="1"/>
          </p:cNvSpPr>
          <p:nvPr/>
        </p:nvSpPr>
        <p:spPr bwMode="auto">
          <a:xfrm>
            <a:off x="2261140" y="1000957"/>
            <a:ext cx="239765" cy="237990"/>
          </a:xfrm>
          <a:prstGeom prst="diamond">
            <a:avLst/>
          </a:prstGeom>
          <a:solidFill>
            <a:srgbClr val="FF0000"/>
          </a:solidFill>
          <a:ln w="9360">
            <a:solidFill>
              <a:srgbClr val="000000"/>
            </a:solidFill>
            <a:round/>
            <a:headEnd/>
            <a:tailEnd/>
          </a:ln>
        </p:spPr>
        <p:txBody>
          <a:bodyPr wrap="none" lIns="100794" tIns="50397" rIns="100794" bIns="50397" anchor="ctr"/>
          <a:lstStyle/>
          <a:p>
            <a:pPr hangingPunct="0">
              <a:lnSpc>
                <a:spcPct val="93000"/>
              </a:lnSpc>
              <a:buClr>
                <a:srgbClr val="000000"/>
              </a:buClr>
              <a:buSzPct val="100000"/>
              <a:buFont typeface="Times New Roman" pitchFamily="18" charset="0"/>
              <a:buNone/>
            </a:pPr>
            <a:endParaRPr lang="lv-LV">
              <a:latin typeface="Calibri" pitchFamily="34" charset="0"/>
            </a:endParaRPr>
          </a:p>
        </p:txBody>
      </p:sp>
      <p:sp>
        <p:nvSpPr>
          <p:cNvPr id="59409" name="Rectangle 13"/>
          <p:cNvSpPr>
            <a:spLocks noChangeArrowheads="1"/>
          </p:cNvSpPr>
          <p:nvPr/>
        </p:nvSpPr>
        <p:spPr bwMode="auto">
          <a:xfrm>
            <a:off x="2579660" y="1000957"/>
            <a:ext cx="7224448" cy="317544"/>
          </a:xfrm>
          <a:prstGeom prst="rect">
            <a:avLst/>
          </a:prstGeom>
          <a:noFill/>
          <a:ln w="9525">
            <a:noFill/>
            <a:miter lim="800000"/>
            <a:headEnd/>
            <a:tailEnd/>
          </a:ln>
        </p:spPr>
        <p:txBody>
          <a:bodyPr lIns="99207" tIns="49604" rIns="99207" bIns="49604">
            <a:spAutoFit/>
          </a:bodyPr>
          <a:lstStyle/>
          <a:p>
            <a:pPr>
              <a:tabLst>
                <a:tab pos="797955" algn="l"/>
                <a:tab pos="1595910" algn="l"/>
              </a:tabLst>
            </a:pPr>
            <a:r>
              <a:rPr lang="lv-LV" sz="1500" b="1">
                <a:latin typeface="Calibri" pitchFamily="34" charset="0"/>
              </a:rPr>
              <a:t>Publisko pakalpojumu sistēmas pilnveides koncepcija apstiprināta MK</a:t>
            </a:r>
          </a:p>
        </p:txBody>
      </p:sp>
      <p:sp>
        <p:nvSpPr>
          <p:cNvPr id="59410" name="Line 5"/>
          <p:cNvSpPr>
            <a:spLocks noChangeShapeType="1"/>
          </p:cNvSpPr>
          <p:nvPr/>
        </p:nvSpPr>
        <p:spPr bwMode="auto">
          <a:xfrm flipH="1">
            <a:off x="1865616" y="922211"/>
            <a:ext cx="7938492" cy="0"/>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411" name="Rectangle 25"/>
          <p:cNvSpPr>
            <a:spLocks noChangeArrowheads="1"/>
          </p:cNvSpPr>
          <p:nvPr/>
        </p:nvSpPr>
        <p:spPr bwMode="auto">
          <a:xfrm>
            <a:off x="1" y="605474"/>
            <a:ext cx="1587349" cy="532218"/>
          </a:xfrm>
          <a:prstGeom prst="rect">
            <a:avLst/>
          </a:prstGeom>
          <a:noFill/>
          <a:ln w="9525">
            <a:noFill/>
            <a:miter lim="800000"/>
            <a:headEnd/>
            <a:tailEnd/>
          </a:ln>
        </p:spPr>
        <p:txBody>
          <a:bodyPr lIns="99207" tIns="49604" rIns="99207" bIns="49604">
            <a:spAutoFit/>
          </a:bodyPr>
          <a:lstStyle/>
          <a:p>
            <a:pPr algn="ctr">
              <a:tabLst>
                <a:tab pos="797955" algn="l"/>
                <a:tab pos="1595910" algn="l"/>
                <a:tab pos="2393865" algn="l"/>
                <a:tab pos="3191820" algn="l"/>
              </a:tabLst>
            </a:pPr>
            <a:r>
              <a:rPr lang="lv-LV" sz="1500">
                <a:solidFill>
                  <a:srgbClr val="000000"/>
                </a:solidFill>
                <a:latin typeface="Calibri" pitchFamily="34" charset="0"/>
              </a:rPr>
              <a:t>Koncepcijas virzieni </a:t>
            </a:r>
          </a:p>
        </p:txBody>
      </p:sp>
      <p:sp>
        <p:nvSpPr>
          <p:cNvPr id="59412" name="Line 5"/>
          <p:cNvSpPr>
            <a:spLocks noChangeShapeType="1"/>
          </p:cNvSpPr>
          <p:nvPr/>
        </p:nvSpPr>
        <p:spPr bwMode="auto">
          <a:xfrm flipH="1">
            <a:off x="0" y="2668636"/>
            <a:ext cx="9804108" cy="0"/>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413" name="Line 5"/>
          <p:cNvSpPr>
            <a:spLocks noChangeShapeType="1"/>
          </p:cNvSpPr>
          <p:nvPr/>
        </p:nvSpPr>
        <p:spPr bwMode="auto">
          <a:xfrm flipH="1">
            <a:off x="0" y="3620595"/>
            <a:ext cx="9804108" cy="0"/>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414" name="Line 5"/>
          <p:cNvSpPr>
            <a:spLocks noChangeShapeType="1"/>
          </p:cNvSpPr>
          <p:nvPr/>
        </p:nvSpPr>
        <p:spPr bwMode="auto">
          <a:xfrm flipH="1">
            <a:off x="0" y="5367020"/>
            <a:ext cx="9804108" cy="0"/>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415" name="Line 5"/>
          <p:cNvSpPr>
            <a:spLocks noChangeShapeType="1"/>
          </p:cNvSpPr>
          <p:nvPr/>
        </p:nvSpPr>
        <p:spPr bwMode="auto">
          <a:xfrm flipH="1">
            <a:off x="0" y="6558718"/>
            <a:ext cx="9804108" cy="0"/>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416" name="Line 5"/>
          <p:cNvSpPr>
            <a:spLocks noChangeShapeType="1"/>
          </p:cNvSpPr>
          <p:nvPr/>
        </p:nvSpPr>
        <p:spPr bwMode="auto">
          <a:xfrm flipH="1">
            <a:off x="0" y="1398190"/>
            <a:ext cx="9804108" cy="0"/>
          </a:xfrm>
          <a:prstGeom prst="line">
            <a:avLst/>
          </a:prstGeom>
          <a:noFill/>
          <a:ln w="9360" cap="rnd">
            <a:solidFill>
              <a:srgbClr val="000000"/>
            </a:solidFill>
            <a:prstDash val="dash"/>
            <a:round/>
            <a:headEnd/>
            <a:tailEnd/>
          </a:ln>
        </p:spPr>
        <p:txBody>
          <a:bodyPr lIns="100794" tIns="50397" rIns="100794" bIns="50397"/>
          <a:lstStyle/>
          <a:p>
            <a:endParaRPr lang="lv-LV"/>
          </a:p>
        </p:txBody>
      </p:sp>
      <p:sp>
        <p:nvSpPr>
          <p:cNvPr id="59417" name="AutoShape 30"/>
          <p:cNvSpPr>
            <a:spLocks noChangeArrowheads="1"/>
          </p:cNvSpPr>
          <p:nvPr/>
        </p:nvSpPr>
        <p:spPr bwMode="auto">
          <a:xfrm>
            <a:off x="5754358" y="1874170"/>
            <a:ext cx="3176447" cy="666721"/>
          </a:xfrm>
          <a:prstGeom prst="homePlate">
            <a:avLst>
              <a:gd name="adj" fmla="val 28539"/>
            </a:avLst>
          </a:prstGeom>
          <a:solidFill>
            <a:schemeClr val="accent5"/>
          </a:solidFill>
          <a:ln w="9360">
            <a:solidFill>
              <a:srgbClr val="EEECE1"/>
            </a:solidFill>
            <a:round/>
            <a:headEnd/>
            <a:tailEnd/>
          </a:ln>
        </p:spPr>
        <p:txBody>
          <a:bodyPr lIns="99207" tIns="49604" rIns="99207" bIns="49604" anchor="ctr"/>
          <a:lstStyle/>
          <a:p>
            <a:pPr>
              <a:tabLst>
                <a:tab pos="797955" algn="l"/>
                <a:tab pos="1595910" algn="l"/>
              </a:tabLst>
            </a:pPr>
            <a:r>
              <a:rPr lang="lv-LV" sz="1500">
                <a:solidFill>
                  <a:srgbClr val="000000"/>
                </a:solidFill>
                <a:latin typeface="Calibri" pitchFamily="34" charset="0"/>
              </a:rPr>
              <a:t>Izstrādāti un MK iesniegti  Publisko pakalpojumu likuma pakārtotie MK noteikumi (31.07.2014)</a:t>
            </a:r>
          </a:p>
        </p:txBody>
      </p:sp>
      <p:sp>
        <p:nvSpPr>
          <p:cNvPr id="59418" name="Rectangle 62"/>
          <p:cNvSpPr>
            <a:spLocks noChangeArrowheads="1"/>
          </p:cNvSpPr>
          <p:nvPr/>
        </p:nvSpPr>
        <p:spPr bwMode="auto">
          <a:xfrm>
            <a:off x="6468402" y="1557433"/>
            <a:ext cx="3414462" cy="321986"/>
          </a:xfrm>
          <a:prstGeom prst="rect">
            <a:avLst/>
          </a:prstGeom>
          <a:noFill/>
          <a:ln w="9525">
            <a:noFill/>
            <a:miter lim="800000"/>
            <a:headEnd/>
            <a:tailEnd/>
          </a:ln>
        </p:spPr>
        <p:txBody>
          <a:bodyPr wrap="none" lIns="100794" tIns="50397" rIns="100794" bIns="50397">
            <a:spAutoFit/>
          </a:bodyPr>
          <a:lstStyle/>
          <a:p>
            <a:pPr hangingPunct="0">
              <a:lnSpc>
                <a:spcPct val="93000"/>
              </a:lnSpc>
              <a:buClr>
                <a:srgbClr val="000000"/>
              </a:buClr>
              <a:buSzPct val="100000"/>
              <a:buFont typeface="Times New Roman" pitchFamily="18" charset="0"/>
              <a:buNone/>
            </a:pPr>
            <a:r>
              <a:rPr lang="lv-LV" sz="1500" b="1">
                <a:solidFill>
                  <a:srgbClr val="000000"/>
                </a:solidFill>
                <a:latin typeface="Calibri" pitchFamily="34" charset="0"/>
              </a:rPr>
              <a:t>Pieņemts Publisko pakalpojumu likums</a:t>
            </a:r>
            <a:endParaRPr lang="lv-LV" sz="1500" b="1">
              <a:latin typeface="Calibri" pitchFamily="34" charset="0"/>
            </a:endParaRPr>
          </a:p>
        </p:txBody>
      </p:sp>
      <p:sp>
        <p:nvSpPr>
          <p:cNvPr id="59419" name="AutoShape 10"/>
          <p:cNvSpPr>
            <a:spLocks noChangeArrowheads="1"/>
          </p:cNvSpPr>
          <p:nvPr/>
        </p:nvSpPr>
        <p:spPr bwMode="auto">
          <a:xfrm>
            <a:off x="6230386" y="1478687"/>
            <a:ext cx="239765" cy="237990"/>
          </a:xfrm>
          <a:prstGeom prst="diamond">
            <a:avLst/>
          </a:prstGeom>
          <a:solidFill>
            <a:srgbClr val="FF0000"/>
          </a:solidFill>
          <a:ln w="9360">
            <a:solidFill>
              <a:srgbClr val="000000"/>
            </a:solidFill>
            <a:round/>
            <a:headEnd/>
            <a:tailEnd/>
          </a:ln>
        </p:spPr>
        <p:txBody>
          <a:bodyPr wrap="none" lIns="100794" tIns="50397" rIns="100794" bIns="50397" anchor="ctr"/>
          <a:lstStyle/>
          <a:p>
            <a:pPr hangingPunct="0">
              <a:lnSpc>
                <a:spcPct val="93000"/>
              </a:lnSpc>
              <a:buClr>
                <a:srgbClr val="000000"/>
              </a:buClr>
              <a:buSzPct val="100000"/>
              <a:buFont typeface="Times New Roman" pitchFamily="18" charset="0"/>
              <a:buNone/>
            </a:pPr>
            <a:endParaRPr lang="lv-LV">
              <a:latin typeface="Calibri" pitchFamily="34" charset="0"/>
            </a:endParaRPr>
          </a:p>
        </p:txBody>
      </p:sp>
      <p:sp>
        <p:nvSpPr>
          <p:cNvPr id="66" name="AutoShape 42"/>
          <p:cNvSpPr>
            <a:spLocks noChangeArrowheads="1"/>
          </p:cNvSpPr>
          <p:nvPr/>
        </p:nvSpPr>
        <p:spPr bwMode="auto">
          <a:xfrm>
            <a:off x="1944371" y="3701092"/>
            <a:ext cx="3890491" cy="713969"/>
          </a:xfrm>
          <a:prstGeom prst="homePlate">
            <a:avLst>
              <a:gd name="adj" fmla="val 28190"/>
            </a:avLst>
          </a:prstGeom>
          <a:solidFill>
            <a:schemeClr val="accent5"/>
          </a:solidFill>
          <a:ln w="9360">
            <a:solidFill>
              <a:srgbClr val="EEECE1"/>
            </a:solidFill>
            <a:round/>
            <a:headEnd/>
            <a:tailEnd/>
          </a:ln>
        </p:spPr>
        <p:txBody>
          <a:bodyPr lIns="99207" tIns="49604" rIns="99207" bIns="49604" anchor="ctr"/>
          <a:lstStyle/>
          <a:p>
            <a:pPr fontAlgn="auto">
              <a:spcBef>
                <a:spcPts val="400"/>
              </a:spcBef>
              <a:spcAft>
                <a:spcPts val="0"/>
              </a:spcAft>
              <a:tabLst>
                <a:tab pos="797955" algn="l"/>
                <a:tab pos="1595910" algn="l"/>
              </a:tabLst>
              <a:defRPr/>
            </a:pPr>
            <a:r>
              <a:rPr lang="lv-LV" sz="1500" dirty="0">
                <a:solidFill>
                  <a:srgbClr val="000000"/>
                </a:solidFill>
                <a:latin typeface="+mj-lt"/>
              </a:rPr>
              <a:t>Nepieciešamo priekšdarbu veikšana Klientu apkalpošanas centru tīkla pilotprojekta uzsākšanai (30.12.2013)</a:t>
            </a:r>
          </a:p>
        </p:txBody>
      </p:sp>
      <p:sp>
        <p:nvSpPr>
          <p:cNvPr id="67" name="AutoShape 42"/>
          <p:cNvSpPr>
            <a:spLocks noChangeArrowheads="1"/>
          </p:cNvSpPr>
          <p:nvPr/>
        </p:nvSpPr>
        <p:spPr bwMode="auto">
          <a:xfrm>
            <a:off x="5913618" y="3701092"/>
            <a:ext cx="2381897" cy="635222"/>
          </a:xfrm>
          <a:prstGeom prst="homePlate">
            <a:avLst>
              <a:gd name="adj" fmla="val 28190"/>
            </a:avLst>
          </a:prstGeom>
          <a:solidFill>
            <a:schemeClr val="accent5"/>
          </a:solidFill>
          <a:ln w="9360">
            <a:solidFill>
              <a:srgbClr val="EEECE1"/>
            </a:solidFill>
            <a:round/>
            <a:headEnd/>
            <a:tailEnd/>
          </a:ln>
        </p:spPr>
        <p:txBody>
          <a:bodyPr lIns="99207" tIns="49604" rIns="99207" bIns="49604" anchor="ctr"/>
          <a:lstStyle/>
          <a:p>
            <a:pPr fontAlgn="auto">
              <a:spcBef>
                <a:spcPts val="400"/>
              </a:spcBef>
              <a:spcAft>
                <a:spcPts val="0"/>
              </a:spcAft>
              <a:tabLst>
                <a:tab pos="797955" algn="l"/>
                <a:tab pos="1595910" algn="l"/>
              </a:tabLst>
              <a:defRPr/>
            </a:pPr>
            <a:r>
              <a:rPr lang="lv-LV" sz="1500" dirty="0">
                <a:solidFill>
                  <a:srgbClr val="000000"/>
                </a:solidFill>
                <a:latin typeface="+mj-lt"/>
              </a:rPr>
              <a:t>Pilotprojekta īstenošana (02.01.2014 - 30.06.2014)</a:t>
            </a:r>
          </a:p>
        </p:txBody>
      </p:sp>
      <p:sp>
        <p:nvSpPr>
          <p:cNvPr id="59422" name="AutoShape 42"/>
          <p:cNvSpPr>
            <a:spLocks noChangeArrowheads="1"/>
          </p:cNvSpPr>
          <p:nvPr/>
        </p:nvSpPr>
        <p:spPr bwMode="auto">
          <a:xfrm>
            <a:off x="7341706" y="4415061"/>
            <a:ext cx="2462402" cy="873212"/>
          </a:xfrm>
          <a:prstGeom prst="homePlate">
            <a:avLst>
              <a:gd name="adj" fmla="val 28196"/>
            </a:avLst>
          </a:prstGeom>
          <a:solidFill>
            <a:schemeClr val="accent5"/>
          </a:solidFill>
          <a:ln w="9360">
            <a:solidFill>
              <a:srgbClr val="EEECE1"/>
            </a:solidFill>
            <a:round/>
            <a:headEnd/>
            <a:tailEnd/>
          </a:ln>
        </p:spPr>
        <p:txBody>
          <a:bodyPr lIns="99207" tIns="49604" rIns="99207" bIns="49604" anchor="ctr"/>
          <a:lstStyle/>
          <a:p>
            <a:pPr>
              <a:spcBef>
                <a:spcPts val="400"/>
              </a:spcBef>
              <a:tabLst>
                <a:tab pos="797955" algn="l"/>
                <a:tab pos="1595910" algn="l"/>
              </a:tabLst>
            </a:pPr>
            <a:r>
              <a:rPr lang="lv-LV" sz="1400">
                <a:solidFill>
                  <a:srgbClr val="000000"/>
                </a:solidFill>
                <a:latin typeface="Calibri" pitchFamily="34" charset="0"/>
              </a:rPr>
              <a:t>Pilotprojekta novērtēšana un aktualizētās koncepcijas iesniegšana MK (01.11.2014)</a:t>
            </a:r>
          </a:p>
        </p:txBody>
      </p:sp>
      <p:sp>
        <p:nvSpPr>
          <p:cNvPr id="69" name="AutoShape 42"/>
          <p:cNvSpPr>
            <a:spLocks noChangeArrowheads="1"/>
          </p:cNvSpPr>
          <p:nvPr/>
        </p:nvSpPr>
        <p:spPr bwMode="auto">
          <a:xfrm>
            <a:off x="6984528" y="5526264"/>
            <a:ext cx="2592288" cy="845862"/>
          </a:xfrm>
          <a:prstGeom prst="homePlate">
            <a:avLst>
              <a:gd name="adj" fmla="val 28190"/>
            </a:avLst>
          </a:prstGeom>
          <a:solidFill>
            <a:schemeClr val="accent5"/>
          </a:solidFill>
          <a:ln w="9360">
            <a:solidFill>
              <a:srgbClr val="EEECE1"/>
            </a:solidFill>
            <a:round/>
            <a:headEnd/>
            <a:tailEnd/>
          </a:ln>
        </p:spPr>
        <p:txBody>
          <a:bodyPr lIns="99207" tIns="49604" rIns="99207" bIns="49604" anchor="ctr"/>
          <a:lstStyle/>
          <a:p>
            <a:pPr fontAlgn="auto">
              <a:spcBef>
                <a:spcPts val="400"/>
              </a:spcBef>
              <a:spcAft>
                <a:spcPts val="0"/>
              </a:spcAft>
              <a:tabLst>
                <a:tab pos="797955" algn="l"/>
                <a:tab pos="1595910" algn="l"/>
              </a:tabLst>
              <a:defRPr/>
            </a:pPr>
            <a:r>
              <a:rPr lang="lv-LV" sz="1400" dirty="0">
                <a:solidFill>
                  <a:srgbClr val="000000"/>
                </a:solidFill>
                <a:latin typeface="Calibri"/>
                <a:cs typeface="Calibri"/>
              </a:rPr>
              <a:t>Izstrādāti un MK iesniegti </a:t>
            </a:r>
            <a:r>
              <a:rPr lang="lv-LV" sz="1400" dirty="0" smtClean="0">
                <a:solidFill>
                  <a:srgbClr val="000000"/>
                </a:solidFill>
                <a:latin typeface="Calibri"/>
                <a:cs typeface="Calibri"/>
              </a:rPr>
              <a:t>PP izmaksu </a:t>
            </a:r>
            <a:r>
              <a:rPr lang="lv-LV" sz="1400" dirty="0">
                <a:solidFill>
                  <a:srgbClr val="000000"/>
                </a:solidFill>
                <a:latin typeface="Calibri"/>
                <a:cs typeface="Calibri"/>
              </a:rPr>
              <a:t>uzskaites un pārskatu sniegšanas kārtība (30.11.2014)</a:t>
            </a:r>
          </a:p>
        </p:txBody>
      </p:sp>
      <p:sp>
        <p:nvSpPr>
          <p:cNvPr id="70" name="AutoShape 42"/>
          <p:cNvSpPr>
            <a:spLocks noChangeArrowheads="1"/>
          </p:cNvSpPr>
          <p:nvPr/>
        </p:nvSpPr>
        <p:spPr bwMode="auto">
          <a:xfrm>
            <a:off x="2261141" y="7092205"/>
            <a:ext cx="3139211" cy="446230"/>
          </a:xfrm>
          <a:prstGeom prst="homePlate">
            <a:avLst>
              <a:gd name="adj" fmla="val 28190"/>
            </a:avLst>
          </a:prstGeom>
          <a:solidFill>
            <a:srgbClr val="AAE2CA"/>
          </a:solidFill>
          <a:ln w="9360">
            <a:solidFill>
              <a:srgbClr val="EEECE1"/>
            </a:solidFill>
            <a:round/>
            <a:headEnd/>
            <a:tailEnd/>
          </a:ln>
        </p:spPr>
        <p:txBody>
          <a:bodyPr lIns="99207" tIns="49604" rIns="99207" bIns="49604" anchor="ctr"/>
          <a:lstStyle/>
          <a:p>
            <a:pPr fontAlgn="auto">
              <a:spcBef>
                <a:spcPts val="400"/>
              </a:spcBef>
              <a:spcAft>
                <a:spcPts val="0"/>
              </a:spcAft>
              <a:tabLst>
                <a:tab pos="797955" algn="l"/>
                <a:tab pos="1595910" algn="l"/>
              </a:tabLst>
              <a:defRPr/>
            </a:pPr>
            <a:r>
              <a:rPr lang="lv-LV" sz="1500" dirty="0">
                <a:solidFill>
                  <a:srgbClr val="000000"/>
                </a:solidFill>
                <a:latin typeface="Calibri" charset="0"/>
              </a:rPr>
              <a:t>Īstenotas </a:t>
            </a:r>
            <a:r>
              <a:rPr lang="lv-LV" sz="1500" dirty="0" smtClean="0">
                <a:solidFill>
                  <a:srgbClr val="000000"/>
                </a:solidFill>
                <a:latin typeface="Calibri" charset="0"/>
              </a:rPr>
              <a:t>101 apmācības par PPS </a:t>
            </a:r>
            <a:r>
              <a:rPr lang="lv-LV" sz="1500" dirty="0">
                <a:solidFill>
                  <a:srgbClr val="000000"/>
                </a:solidFill>
                <a:latin typeface="+mj-lt"/>
              </a:rPr>
              <a:t>(30.11.2013)</a:t>
            </a:r>
          </a:p>
        </p:txBody>
      </p:sp>
      <p:sp>
        <p:nvSpPr>
          <p:cNvPr id="71" name="AutoShape 42"/>
          <p:cNvSpPr>
            <a:spLocks noChangeArrowheads="1"/>
          </p:cNvSpPr>
          <p:nvPr/>
        </p:nvSpPr>
        <p:spPr bwMode="auto">
          <a:xfrm>
            <a:off x="2182386" y="6637465"/>
            <a:ext cx="7541217" cy="397232"/>
          </a:xfrm>
          <a:prstGeom prst="homePlate">
            <a:avLst>
              <a:gd name="adj" fmla="val 28190"/>
            </a:avLst>
          </a:prstGeom>
          <a:solidFill>
            <a:schemeClr val="accent5"/>
          </a:solidFill>
          <a:ln w="9360">
            <a:solidFill>
              <a:srgbClr val="EEECE1"/>
            </a:solidFill>
            <a:round/>
            <a:headEnd/>
            <a:tailEnd/>
          </a:ln>
        </p:spPr>
        <p:txBody>
          <a:bodyPr lIns="99207" tIns="49604" rIns="99207" bIns="49604" anchor="ctr"/>
          <a:lstStyle/>
          <a:p>
            <a:pPr fontAlgn="auto">
              <a:spcBef>
                <a:spcPts val="400"/>
              </a:spcBef>
              <a:spcAft>
                <a:spcPts val="0"/>
              </a:spcAft>
              <a:tabLst>
                <a:tab pos="797955" algn="l"/>
                <a:tab pos="1595910" algn="l"/>
              </a:tabLst>
              <a:defRPr/>
            </a:pPr>
            <a:r>
              <a:rPr lang="lv-LV" sz="1500" dirty="0">
                <a:solidFill>
                  <a:srgbClr val="000000"/>
                </a:solidFill>
                <a:latin typeface="Calibri" charset="0"/>
              </a:rPr>
              <a:t>Koordinēšanas mehānisma iedibināšana un īstenošana</a:t>
            </a:r>
            <a:endParaRPr lang="lv-LV" sz="1500" dirty="0">
              <a:solidFill>
                <a:srgbClr val="000000"/>
              </a:solidFill>
              <a:latin typeface="+mj-lt"/>
            </a:endParaRPr>
          </a:p>
        </p:txBody>
      </p:sp>
      <p:sp>
        <p:nvSpPr>
          <p:cNvPr id="59426" name="AutoShape 10"/>
          <p:cNvSpPr>
            <a:spLocks noChangeArrowheads="1"/>
          </p:cNvSpPr>
          <p:nvPr/>
        </p:nvSpPr>
        <p:spPr bwMode="auto">
          <a:xfrm>
            <a:off x="9485588" y="6796708"/>
            <a:ext cx="239765" cy="237990"/>
          </a:xfrm>
          <a:prstGeom prst="diamond">
            <a:avLst/>
          </a:prstGeom>
          <a:solidFill>
            <a:srgbClr val="FF0000"/>
          </a:solidFill>
          <a:ln w="9360">
            <a:solidFill>
              <a:srgbClr val="000000"/>
            </a:solidFill>
            <a:round/>
            <a:headEnd/>
            <a:tailEnd/>
          </a:ln>
        </p:spPr>
        <p:txBody>
          <a:bodyPr wrap="none" lIns="100794" tIns="50397" rIns="100794" bIns="50397" anchor="ctr"/>
          <a:lstStyle/>
          <a:p>
            <a:pPr hangingPunct="0">
              <a:lnSpc>
                <a:spcPct val="93000"/>
              </a:lnSpc>
              <a:buClr>
                <a:srgbClr val="000000"/>
              </a:buClr>
              <a:buSzPct val="100000"/>
              <a:buFont typeface="Times New Roman" pitchFamily="18" charset="0"/>
              <a:buNone/>
            </a:pPr>
            <a:endParaRPr lang="lv-LV">
              <a:latin typeface="Calibri" pitchFamily="34" charset="0"/>
            </a:endParaRPr>
          </a:p>
        </p:txBody>
      </p:sp>
      <p:sp>
        <p:nvSpPr>
          <p:cNvPr id="59427" name="Rectangle 35"/>
          <p:cNvSpPr>
            <a:spLocks noChangeArrowheads="1"/>
          </p:cNvSpPr>
          <p:nvPr/>
        </p:nvSpPr>
        <p:spPr bwMode="auto">
          <a:xfrm>
            <a:off x="5834862" y="6982200"/>
            <a:ext cx="3809987" cy="533820"/>
          </a:xfrm>
          <a:prstGeom prst="rect">
            <a:avLst/>
          </a:prstGeom>
          <a:noFill/>
          <a:ln w="9525">
            <a:noFill/>
            <a:miter lim="800000"/>
            <a:headEnd/>
            <a:tailEnd/>
          </a:ln>
        </p:spPr>
        <p:txBody>
          <a:bodyPr lIns="100794" tIns="50397" rIns="100794" bIns="50397">
            <a:spAutoFit/>
          </a:bodyPr>
          <a:lstStyle/>
          <a:p>
            <a:pPr algn="ctr">
              <a:tabLst>
                <a:tab pos="797955" algn="l"/>
                <a:tab pos="1595910" algn="l"/>
                <a:tab pos="2393865" algn="l"/>
                <a:tab pos="3191820" algn="l"/>
                <a:tab pos="3989775" algn="l"/>
                <a:tab pos="4787730" algn="l"/>
                <a:tab pos="5585685" algn="l"/>
                <a:tab pos="6383640" algn="l"/>
              </a:tabLst>
            </a:pPr>
            <a:r>
              <a:rPr lang="lv-LV" sz="1500" b="1" dirty="0">
                <a:solidFill>
                  <a:srgbClr val="000000"/>
                </a:solidFill>
                <a:latin typeface="Calibri" pitchFamily="34" charset="0"/>
              </a:rPr>
              <a:t>Aktualizēta Publisko pakalpojumu sistēmas pilnveides koncepcija izskatīta MK </a:t>
            </a:r>
          </a:p>
        </p:txBody>
      </p:sp>
    </p:spTree>
    <p:extLst>
      <p:ext uri="{BB962C8B-B14F-4D97-AF65-F5344CB8AC3E}">
        <p14:creationId xmlns:p14="http://schemas.microsoft.com/office/powerpoint/2010/main" val="55166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31000"/>
          </a:srgbClr>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507429"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kern="0" dirty="0" smtClean="0">
                <a:latin typeface="Calibri"/>
                <a:ea typeface="ＭＳ Ｐゴシック" pitchFamily="34" charset="-128"/>
                <a:cs typeface="Calibri"/>
              </a:rPr>
              <a:t>Apmācības konteksts un mērķi</a:t>
            </a:r>
            <a:endParaRPr lang="en-US" altLang="lv-LV" sz="3600" kern="0" dirty="0">
              <a:latin typeface="Calibri"/>
              <a:ea typeface="ＭＳ Ｐゴシック" pitchFamily="34" charset="-128"/>
              <a:cs typeface="Calibri"/>
            </a:endParaRPr>
          </a:p>
        </p:txBody>
      </p:sp>
      <p:sp>
        <p:nvSpPr>
          <p:cNvPr id="3" name="Chevron 2"/>
          <p:cNvSpPr/>
          <p:nvPr/>
        </p:nvSpPr>
        <p:spPr bwMode="auto">
          <a:xfrm>
            <a:off x="3580247" y="1988529"/>
            <a:ext cx="4556656" cy="1035350"/>
          </a:xfrm>
          <a:prstGeom prst="chevron">
            <a:avLst/>
          </a:prstGeom>
          <a:ln>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2000" b="0" i="0" u="none" strike="noStrike" cap="none" normalizeH="0" baseline="0" smtClean="0">
              <a:ln>
                <a:noFill/>
              </a:ln>
              <a:effectLst/>
              <a:latin typeface="Calibri"/>
              <a:ea typeface="SimSun" charset="-122"/>
              <a:cs typeface="Calibri"/>
            </a:endParaRPr>
          </a:p>
        </p:txBody>
      </p:sp>
      <p:sp>
        <p:nvSpPr>
          <p:cNvPr id="2" name="Pentagon 1"/>
          <p:cNvSpPr/>
          <p:nvPr/>
        </p:nvSpPr>
        <p:spPr bwMode="auto">
          <a:xfrm>
            <a:off x="533375" y="1988527"/>
            <a:ext cx="3211040" cy="1035351"/>
          </a:xfrm>
          <a:prstGeom prst="homePlate">
            <a:avLst/>
          </a:prstGeom>
          <a:ln>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2000" b="0" i="0" u="none" strike="noStrike" cap="none" normalizeH="0" baseline="0" smtClean="0">
              <a:ln>
                <a:noFill/>
              </a:ln>
              <a:effectLst/>
              <a:latin typeface="Calibri"/>
              <a:ea typeface="SimSun" charset="-122"/>
              <a:cs typeface="Calibri"/>
            </a:endParaRPr>
          </a:p>
        </p:txBody>
      </p:sp>
      <p:sp>
        <p:nvSpPr>
          <p:cNvPr id="13" name="Right Bracket 12"/>
          <p:cNvSpPr/>
          <p:nvPr/>
        </p:nvSpPr>
        <p:spPr>
          <a:xfrm rot="5400000" flipH="1">
            <a:off x="1830169" y="502948"/>
            <a:ext cx="113396" cy="2706984"/>
          </a:xfrm>
          <a:prstGeom prst="rightBracket">
            <a:avLst>
              <a:gd name="adj" fmla="val 26851"/>
            </a:avLst>
          </a:prstGeom>
          <a:no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lv-LV" sz="1200">
              <a:latin typeface="Calibri"/>
              <a:cs typeface="Calibri"/>
            </a:endParaRPr>
          </a:p>
        </p:txBody>
      </p:sp>
      <p:sp>
        <p:nvSpPr>
          <p:cNvPr id="16" name="TextBox 15"/>
          <p:cNvSpPr txBox="1"/>
          <p:nvPr/>
        </p:nvSpPr>
        <p:spPr>
          <a:xfrm>
            <a:off x="4117656" y="3531928"/>
            <a:ext cx="3083143" cy="1383610"/>
          </a:xfrm>
          <a:prstGeom prst="rect">
            <a:avLst/>
          </a:prstGeom>
          <a:noFill/>
        </p:spPr>
        <p:txBody>
          <a:bodyPr wrap="square" rtlCol="0">
            <a:spAutoFit/>
          </a:bodyPr>
          <a:lstStyle/>
          <a:p>
            <a:pPr marL="285750" indent="-285750">
              <a:spcAft>
                <a:spcPts val="661"/>
              </a:spcAft>
              <a:buClr>
                <a:schemeClr val="tx1">
                  <a:lumMod val="50000"/>
                  <a:lumOff val="50000"/>
                </a:schemeClr>
              </a:buClr>
              <a:buFont typeface="Wingdings" panose="05000000000000000000" pitchFamily="2" charset="2"/>
              <a:buChar char="§"/>
              <a:defRPr/>
            </a:pPr>
            <a:r>
              <a:rPr lang="lv-LV" dirty="0" smtClean="0">
                <a:solidFill>
                  <a:schemeClr val="tx1">
                    <a:lumMod val="95000"/>
                    <a:lumOff val="5000"/>
                  </a:schemeClr>
                </a:solidFill>
                <a:latin typeface="Calibri"/>
                <a:ea typeface="ＭＳ Ｐゴシック" pitchFamily="34" charset="-128"/>
                <a:cs typeface="Calibri"/>
              </a:rPr>
              <a:t>Starpinstitūciju darba grupas izstrādāta “Vienota </a:t>
            </a:r>
            <a:r>
              <a:rPr lang="lv-LV" dirty="0">
                <a:solidFill>
                  <a:schemeClr val="tx1">
                    <a:lumMod val="95000"/>
                    <a:lumOff val="5000"/>
                  </a:schemeClr>
                </a:solidFill>
                <a:latin typeface="Calibri"/>
                <a:ea typeface="ＭＳ Ｐゴシック" pitchFamily="34" charset="-128"/>
                <a:cs typeface="Calibri"/>
              </a:rPr>
              <a:t>publisko pakalpojumu pieprasīšanas un samaksas </a:t>
            </a:r>
            <a:r>
              <a:rPr lang="lv-LV" dirty="0" smtClean="0">
                <a:solidFill>
                  <a:schemeClr val="tx1">
                    <a:lumMod val="95000"/>
                    <a:lumOff val="5000"/>
                  </a:schemeClr>
                </a:solidFill>
                <a:latin typeface="Calibri"/>
                <a:ea typeface="ＭＳ Ｐゴシック" pitchFamily="34" charset="-128"/>
                <a:cs typeface="Calibri"/>
              </a:rPr>
              <a:t>kārtība”</a:t>
            </a:r>
            <a:endParaRPr lang="lv-LV" dirty="0">
              <a:solidFill>
                <a:schemeClr val="tx1">
                  <a:lumMod val="95000"/>
                  <a:lumOff val="5000"/>
                </a:schemeClr>
              </a:solidFill>
              <a:latin typeface="Calibri"/>
              <a:ea typeface="ＭＳ Ｐゴシック" pitchFamily="34" charset="-128"/>
              <a:cs typeface="Calibri"/>
            </a:endParaRPr>
          </a:p>
        </p:txBody>
      </p:sp>
      <p:sp>
        <p:nvSpPr>
          <p:cNvPr id="21" name="TextBox 20"/>
          <p:cNvSpPr txBox="1"/>
          <p:nvPr/>
        </p:nvSpPr>
        <p:spPr>
          <a:xfrm>
            <a:off x="641386" y="2080454"/>
            <a:ext cx="3679093" cy="668388"/>
          </a:xfrm>
          <a:prstGeom prst="rect">
            <a:avLst/>
          </a:prstGeom>
          <a:noFill/>
        </p:spPr>
        <p:txBody>
          <a:bodyPr wrap="square" rtlCol="0">
            <a:spAutoFit/>
          </a:bodyPr>
          <a:lstStyle/>
          <a:p>
            <a:r>
              <a:rPr lang="lv-LV" sz="2000" dirty="0" smtClean="0">
                <a:latin typeface="Calibri"/>
                <a:cs typeface="Calibri"/>
              </a:rPr>
              <a:t>1. Iestāžu </a:t>
            </a:r>
            <a:r>
              <a:rPr lang="lv-LV" sz="2000" dirty="0">
                <a:latin typeface="Calibri"/>
                <a:cs typeface="Calibri"/>
              </a:rPr>
              <a:t>pārstāvju </a:t>
            </a:r>
            <a:r>
              <a:rPr lang="lv-LV" sz="2000" dirty="0" smtClean="0">
                <a:latin typeface="Calibri"/>
                <a:cs typeface="Calibri"/>
              </a:rPr>
              <a:t/>
            </a:r>
            <a:br>
              <a:rPr lang="lv-LV" sz="2000" dirty="0" smtClean="0">
                <a:latin typeface="Calibri"/>
                <a:cs typeface="Calibri"/>
              </a:rPr>
            </a:br>
            <a:r>
              <a:rPr lang="lv-LV" sz="2000" dirty="0" smtClean="0">
                <a:latin typeface="Calibri"/>
                <a:cs typeface="Calibri"/>
              </a:rPr>
              <a:t>apmācība</a:t>
            </a:r>
            <a:endParaRPr lang="lv-LV" dirty="0">
              <a:latin typeface="Calibri"/>
              <a:cs typeface="Calibri"/>
            </a:endParaRPr>
          </a:p>
        </p:txBody>
      </p:sp>
      <p:sp>
        <p:nvSpPr>
          <p:cNvPr id="27" name="TextBox 26"/>
          <p:cNvSpPr txBox="1"/>
          <p:nvPr/>
        </p:nvSpPr>
        <p:spPr>
          <a:xfrm>
            <a:off x="4104455" y="2028602"/>
            <a:ext cx="3744416" cy="668388"/>
          </a:xfrm>
          <a:prstGeom prst="rect">
            <a:avLst/>
          </a:prstGeom>
          <a:noFill/>
        </p:spPr>
        <p:txBody>
          <a:bodyPr wrap="square" rtlCol="0">
            <a:spAutoFit/>
          </a:bodyPr>
          <a:lstStyle/>
          <a:p>
            <a:r>
              <a:rPr lang="lv-LV" sz="2000" dirty="0">
                <a:latin typeface="Calibri"/>
                <a:cs typeface="Calibri"/>
              </a:rPr>
              <a:t>2. </a:t>
            </a:r>
            <a:r>
              <a:rPr lang="lv-LV" sz="2000" dirty="0" smtClean="0">
                <a:latin typeface="Calibri"/>
                <a:cs typeface="Calibri"/>
              </a:rPr>
              <a:t>MK </a:t>
            </a:r>
            <a:r>
              <a:rPr lang="lv-LV" sz="2000" dirty="0">
                <a:latin typeface="Calibri"/>
                <a:cs typeface="Calibri"/>
              </a:rPr>
              <a:t>noteikumu projekta </a:t>
            </a:r>
            <a:r>
              <a:rPr lang="lv-LV" sz="2000" dirty="0" smtClean="0">
                <a:latin typeface="Calibri"/>
                <a:cs typeface="Calibri"/>
              </a:rPr>
              <a:t>izstrāde</a:t>
            </a:r>
            <a:endParaRPr lang="lv-LV" dirty="0">
              <a:latin typeface="Calibri"/>
              <a:cs typeface="Calibri"/>
            </a:endParaRPr>
          </a:p>
        </p:txBody>
      </p:sp>
      <p:sp>
        <p:nvSpPr>
          <p:cNvPr id="32" name="TextBox 31"/>
          <p:cNvSpPr txBox="1"/>
          <p:nvPr/>
        </p:nvSpPr>
        <p:spPr>
          <a:xfrm>
            <a:off x="504055" y="3549301"/>
            <a:ext cx="3557796" cy="2479858"/>
          </a:xfrm>
          <a:prstGeom prst="rect">
            <a:avLst/>
          </a:prstGeom>
          <a:noFill/>
        </p:spPr>
        <p:txBody>
          <a:bodyPr wrap="square" rtlCol="0">
            <a:spAutoFit/>
          </a:bodyPr>
          <a:lstStyle/>
          <a:p>
            <a:pPr marL="285750" indent="-285750">
              <a:spcAft>
                <a:spcPts val="661"/>
              </a:spcAft>
              <a:buClr>
                <a:schemeClr val="tx1">
                  <a:lumMod val="50000"/>
                  <a:lumOff val="50000"/>
                </a:schemeClr>
              </a:buClr>
              <a:buFont typeface="Wingdings" panose="05000000000000000000" pitchFamily="2" charset="2"/>
              <a:buChar char="§"/>
              <a:defRPr/>
            </a:pPr>
            <a:r>
              <a:rPr lang="lv-LV" dirty="0" smtClean="0">
                <a:solidFill>
                  <a:schemeClr val="tx1">
                    <a:lumMod val="95000"/>
                    <a:lumOff val="5000"/>
                  </a:schemeClr>
                </a:solidFill>
                <a:latin typeface="Calibri"/>
                <a:ea typeface="ＭＳ Ｐゴシック" pitchFamily="34" charset="-128"/>
                <a:cs typeface="Calibri"/>
              </a:rPr>
              <a:t>Veikta publisko </a:t>
            </a:r>
            <a:r>
              <a:rPr lang="lv-LV" dirty="0">
                <a:solidFill>
                  <a:schemeClr val="tx1">
                    <a:lumMod val="95000"/>
                    <a:lumOff val="5000"/>
                  </a:schemeClr>
                </a:solidFill>
                <a:latin typeface="Calibri"/>
                <a:ea typeface="ＭＳ Ｐゴシック" pitchFamily="34" charset="-128"/>
                <a:cs typeface="Calibri"/>
              </a:rPr>
              <a:t>pakalpojumu pašizmaksas aprēķina </a:t>
            </a:r>
            <a:r>
              <a:rPr lang="lv-LV" dirty="0" smtClean="0">
                <a:solidFill>
                  <a:schemeClr val="tx1">
                    <a:lumMod val="95000"/>
                    <a:lumOff val="5000"/>
                  </a:schemeClr>
                </a:solidFill>
                <a:latin typeface="Calibri"/>
                <a:ea typeface="ＭＳ Ｐゴシック" pitchFamily="34" charset="-128"/>
                <a:cs typeface="Calibri"/>
              </a:rPr>
              <a:t>metodiskā apmācība.</a:t>
            </a:r>
            <a:endParaRPr lang="lv-LV" dirty="0">
              <a:solidFill>
                <a:schemeClr val="tx1">
                  <a:lumMod val="95000"/>
                  <a:lumOff val="5000"/>
                </a:schemeClr>
              </a:solidFill>
              <a:latin typeface="Calibri"/>
              <a:ea typeface="ＭＳ Ｐゴシック" pitchFamily="34" charset="-128"/>
              <a:cs typeface="Calibri"/>
            </a:endParaRPr>
          </a:p>
          <a:p>
            <a:pPr marL="285750" indent="-285750">
              <a:spcAft>
                <a:spcPts val="661"/>
              </a:spcAft>
              <a:buClr>
                <a:schemeClr val="tx1">
                  <a:lumMod val="50000"/>
                  <a:lumOff val="50000"/>
                </a:schemeClr>
              </a:buClr>
              <a:buFont typeface="Wingdings" panose="05000000000000000000" pitchFamily="2" charset="2"/>
              <a:buChar char="§"/>
              <a:defRPr/>
            </a:pPr>
            <a:r>
              <a:rPr lang="lv-LV" dirty="0">
                <a:solidFill>
                  <a:schemeClr val="tx1">
                    <a:lumMod val="95000"/>
                    <a:lumOff val="5000"/>
                  </a:schemeClr>
                </a:solidFill>
                <a:latin typeface="Calibri"/>
                <a:ea typeface="ＭＳ Ｐゴシック" pitchFamily="34" charset="-128"/>
                <a:cs typeface="Calibri"/>
              </a:rPr>
              <a:t>Dalībniekiem ir </a:t>
            </a:r>
            <a:r>
              <a:rPr lang="lv-LV" dirty="0" smtClean="0">
                <a:solidFill>
                  <a:schemeClr val="tx1">
                    <a:lumMod val="95000"/>
                    <a:lumOff val="5000"/>
                  </a:schemeClr>
                </a:solidFill>
                <a:latin typeface="Calibri"/>
                <a:ea typeface="ＭＳ Ｐゴシック" pitchFamily="34" charset="-128"/>
                <a:cs typeface="Calibri"/>
              </a:rPr>
              <a:t>vad.grāmatvedības praktiskās </a:t>
            </a:r>
            <a:r>
              <a:rPr lang="lv-LV" dirty="0">
                <a:solidFill>
                  <a:schemeClr val="tx1">
                    <a:lumMod val="95000"/>
                    <a:lumOff val="5000"/>
                  </a:schemeClr>
                </a:solidFill>
                <a:latin typeface="Calibri"/>
                <a:ea typeface="ＭＳ Ｐゴシック" pitchFamily="34" charset="-128"/>
                <a:cs typeface="Calibri"/>
              </a:rPr>
              <a:t>pielietošanas </a:t>
            </a:r>
            <a:r>
              <a:rPr lang="lv-LV" dirty="0" smtClean="0">
                <a:solidFill>
                  <a:schemeClr val="tx1">
                    <a:lumMod val="95000"/>
                    <a:lumOff val="5000"/>
                  </a:schemeClr>
                </a:solidFill>
                <a:latin typeface="Calibri"/>
                <a:ea typeface="ＭＳ Ｐゴシック" pitchFamily="34" charset="-128"/>
                <a:cs typeface="Calibri"/>
              </a:rPr>
              <a:t>iemaņas.</a:t>
            </a:r>
            <a:endParaRPr lang="lv-LV" dirty="0">
              <a:solidFill>
                <a:schemeClr val="tx1">
                  <a:lumMod val="95000"/>
                  <a:lumOff val="5000"/>
                </a:schemeClr>
              </a:solidFill>
              <a:latin typeface="Calibri"/>
              <a:ea typeface="ＭＳ Ｐゴシック" pitchFamily="34" charset="-128"/>
              <a:cs typeface="Calibri"/>
            </a:endParaRPr>
          </a:p>
          <a:p>
            <a:pPr marL="285750" indent="-285750">
              <a:spcBef>
                <a:spcPts val="600"/>
              </a:spcBef>
              <a:spcAft>
                <a:spcPts val="600"/>
              </a:spcAft>
              <a:buFont typeface="Wingdings" panose="05000000000000000000" pitchFamily="2" charset="2"/>
              <a:buChar char="§"/>
            </a:pPr>
            <a:endParaRPr lang="lv-LV" dirty="0">
              <a:latin typeface="Calibri"/>
              <a:cs typeface="Calibri"/>
            </a:endParaRPr>
          </a:p>
          <a:p>
            <a:endParaRPr lang="lv-LV" dirty="0">
              <a:latin typeface="Calibri"/>
              <a:ea typeface="ＭＳ Ｐゴシック" pitchFamily="34" charset="-128"/>
              <a:cs typeface="Calibri"/>
            </a:endParaRPr>
          </a:p>
        </p:txBody>
      </p:sp>
      <p:sp>
        <p:nvSpPr>
          <p:cNvPr id="15" name="Right Bracket 14"/>
          <p:cNvSpPr/>
          <p:nvPr/>
        </p:nvSpPr>
        <p:spPr>
          <a:xfrm rot="5400000" flipH="1">
            <a:off x="5549850" y="-169861"/>
            <a:ext cx="113395" cy="4052601"/>
          </a:xfrm>
          <a:prstGeom prst="rightBracket">
            <a:avLst>
              <a:gd name="adj" fmla="val 26851"/>
            </a:avLst>
          </a:prstGeom>
          <a:no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lv-LV" sz="1200">
              <a:latin typeface="Calibri"/>
              <a:cs typeface="Calibri"/>
            </a:endParaRPr>
          </a:p>
        </p:txBody>
      </p:sp>
      <p:sp>
        <p:nvSpPr>
          <p:cNvPr id="17" name="TextBox 16"/>
          <p:cNvSpPr txBox="1"/>
          <p:nvPr/>
        </p:nvSpPr>
        <p:spPr>
          <a:xfrm>
            <a:off x="792087" y="1422667"/>
            <a:ext cx="2413460" cy="382156"/>
          </a:xfrm>
          <a:prstGeom prst="rect">
            <a:avLst/>
          </a:prstGeom>
          <a:noFill/>
        </p:spPr>
        <p:txBody>
          <a:bodyPr wrap="square" rtlCol="0">
            <a:spAutoFit/>
          </a:bodyPr>
          <a:lstStyle/>
          <a:p>
            <a:r>
              <a:rPr lang="lv-LV" sz="2000" dirty="0" smtClean="0">
                <a:latin typeface="Calibri"/>
                <a:cs typeface="Calibri"/>
              </a:rPr>
              <a:t>Jūlijs - Septembris</a:t>
            </a:r>
            <a:endParaRPr lang="lv-LV" sz="2000" dirty="0">
              <a:latin typeface="Calibri"/>
              <a:cs typeface="Calibri"/>
            </a:endParaRPr>
          </a:p>
        </p:txBody>
      </p:sp>
      <p:sp>
        <p:nvSpPr>
          <p:cNvPr id="18" name="TextBox 17"/>
          <p:cNvSpPr txBox="1"/>
          <p:nvPr/>
        </p:nvSpPr>
        <p:spPr>
          <a:xfrm>
            <a:off x="4389859" y="1403573"/>
            <a:ext cx="2810693" cy="382156"/>
          </a:xfrm>
          <a:prstGeom prst="rect">
            <a:avLst/>
          </a:prstGeom>
          <a:noFill/>
        </p:spPr>
        <p:txBody>
          <a:bodyPr wrap="square" rtlCol="0">
            <a:spAutoFit/>
          </a:bodyPr>
          <a:lstStyle/>
          <a:p>
            <a:r>
              <a:rPr lang="lv-LV" sz="2000" dirty="0" smtClean="0">
                <a:latin typeface="Calibri"/>
                <a:cs typeface="Calibri"/>
              </a:rPr>
              <a:t>Septembris - Novembris</a:t>
            </a:r>
            <a:endParaRPr lang="lv-LV" sz="2000" dirty="0">
              <a:latin typeface="Calibri"/>
              <a:cs typeface="Calibri"/>
            </a:endParaRPr>
          </a:p>
        </p:txBody>
      </p:sp>
      <p:sp>
        <p:nvSpPr>
          <p:cNvPr id="6" name="TextBox 5"/>
          <p:cNvSpPr txBox="1"/>
          <p:nvPr/>
        </p:nvSpPr>
        <p:spPr>
          <a:xfrm>
            <a:off x="529983" y="3160435"/>
            <a:ext cx="2278328" cy="382156"/>
          </a:xfrm>
          <a:prstGeom prst="rect">
            <a:avLst/>
          </a:prstGeom>
          <a:noFill/>
        </p:spPr>
        <p:txBody>
          <a:bodyPr wrap="square" rtlCol="0">
            <a:spAutoFit/>
          </a:bodyPr>
          <a:lstStyle/>
          <a:p>
            <a:r>
              <a:rPr lang="lv-LV" sz="2000" b="1" dirty="0" smtClean="0">
                <a:latin typeface="Calibri"/>
                <a:cs typeface="Calibri"/>
              </a:rPr>
              <a:t>Rezultāts</a:t>
            </a:r>
            <a:endParaRPr lang="lv-LV" sz="2000" b="1" dirty="0">
              <a:latin typeface="Calibri"/>
              <a:cs typeface="Calibri"/>
            </a:endParaRPr>
          </a:p>
        </p:txBody>
      </p:sp>
      <p:sp>
        <p:nvSpPr>
          <p:cNvPr id="19" name="TextBox 18"/>
          <p:cNvSpPr txBox="1"/>
          <p:nvPr/>
        </p:nvSpPr>
        <p:spPr>
          <a:xfrm>
            <a:off x="4130383" y="3160435"/>
            <a:ext cx="2278328" cy="382156"/>
          </a:xfrm>
          <a:prstGeom prst="rect">
            <a:avLst/>
          </a:prstGeom>
          <a:noFill/>
        </p:spPr>
        <p:txBody>
          <a:bodyPr wrap="square" rtlCol="0">
            <a:spAutoFit/>
          </a:bodyPr>
          <a:lstStyle/>
          <a:p>
            <a:r>
              <a:rPr lang="lv-LV" sz="2000" b="1" dirty="0" smtClean="0">
                <a:latin typeface="Calibri"/>
                <a:cs typeface="Calibri"/>
              </a:rPr>
              <a:t>Rezultāts</a:t>
            </a:r>
            <a:endParaRPr lang="lv-LV" sz="2000" b="1" dirty="0">
              <a:latin typeface="Calibri"/>
              <a:cs typeface="Calibri"/>
            </a:endParaRPr>
          </a:p>
        </p:txBody>
      </p:sp>
      <p:sp>
        <p:nvSpPr>
          <p:cNvPr id="4" name="TextBox 3"/>
          <p:cNvSpPr txBox="1"/>
          <p:nvPr/>
        </p:nvSpPr>
        <p:spPr>
          <a:xfrm>
            <a:off x="432047" y="971525"/>
            <a:ext cx="9864849" cy="400046"/>
          </a:xfrm>
          <a:prstGeom prst="rect">
            <a:avLst/>
          </a:prstGeom>
          <a:noFill/>
        </p:spPr>
        <p:txBody>
          <a:bodyPr wrap="square" rtlCol="0">
            <a:spAutoFit/>
          </a:bodyPr>
          <a:lstStyle/>
          <a:p>
            <a:r>
              <a:rPr lang="en-US" sz="2150" b="1" dirty="0" err="1" smtClean="0">
                <a:latin typeface="Calibri"/>
                <a:cs typeface="Calibri"/>
              </a:rPr>
              <a:t>Projekts</a:t>
            </a:r>
            <a:r>
              <a:rPr lang="en-US" sz="2150" b="1" dirty="0" smtClean="0">
                <a:latin typeface="Calibri"/>
                <a:cs typeface="Calibri"/>
              </a:rPr>
              <a:t> “</a:t>
            </a:r>
            <a:r>
              <a:rPr lang="en-US" sz="2150" b="1" dirty="0" err="1">
                <a:latin typeface="Calibri"/>
                <a:cs typeface="Calibri"/>
              </a:rPr>
              <a:t>Publisko</a:t>
            </a:r>
            <a:r>
              <a:rPr lang="en-US" sz="2150" b="1" dirty="0">
                <a:latin typeface="Calibri"/>
                <a:cs typeface="Calibri"/>
              </a:rPr>
              <a:t> </a:t>
            </a:r>
            <a:r>
              <a:rPr lang="en-US" sz="2150" b="1" dirty="0" err="1">
                <a:latin typeface="Calibri"/>
                <a:cs typeface="Calibri"/>
              </a:rPr>
              <a:t>pakalpojumu</a:t>
            </a:r>
            <a:r>
              <a:rPr lang="en-US" sz="2150" b="1" dirty="0">
                <a:latin typeface="Calibri"/>
                <a:cs typeface="Calibri"/>
              </a:rPr>
              <a:t> </a:t>
            </a:r>
            <a:r>
              <a:rPr lang="en-US" sz="2150" b="1" dirty="0" err="1">
                <a:latin typeface="Calibri"/>
                <a:cs typeface="Calibri"/>
              </a:rPr>
              <a:t>sniegšanas</a:t>
            </a:r>
            <a:r>
              <a:rPr lang="en-US" sz="2150" b="1" dirty="0">
                <a:latin typeface="Calibri"/>
                <a:cs typeface="Calibri"/>
              </a:rPr>
              <a:t> </a:t>
            </a:r>
            <a:r>
              <a:rPr lang="en-US" sz="2150" b="1" dirty="0" err="1">
                <a:latin typeface="Calibri"/>
                <a:cs typeface="Calibri"/>
              </a:rPr>
              <a:t>izmaksu</a:t>
            </a:r>
            <a:r>
              <a:rPr lang="en-US" sz="2150" b="1" dirty="0">
                <a:latin typeface="Calibri"/>
                <a:cs typeface="Calibri"/>
              </a:rPr>
              <a:t> </a:t>
            </a:r>
            <a:r>
              <a:rPr lang="en-US" sz="2150" b="1" dirty="0" err="1">
                <a:latin typeface="Calibri"/>
                <a:cs typeface="Calibri"/>
              </a:rPr>
              <a:t>aprēķināšana</a:t>
            </a:r>
            <a:r>
              <a:rPr lang="en-US" sz="2150" b="1" dirty="0">
                <a:latin typeface="Calibri"/>
                <a:cs typeface="Calibri"/>
              </a:rPr>
              <a:t> </a:t>
            </a:r>
            <a:r>
              <a:rPr lang="en-US" sz="2150" b="1" dirty="0" err="1">
                <a:latin typeface="Calibri"/>
                <a:cs typeface="Calibri"/>
              </a:rPr>
              <a:t>valsts</a:t>
            </a:r>
            <a:r>
              <a:rPr lang="en-US" sz="2150" b="1" dirty="0">
                <a:latin typeface="Calibri"/>
                <a:cs typeface="Calibri"/>
              </a:rPr>
              <a:t> </a:t>
            </a:r>
            <a:r>
              <a:rPr lang="en-US" sz="2150" b="1" dirty="0" err="1" smtClean="0">
                <a:latin typeface="Calibri"/>
                <a:cs typeface="Calibri"/>
              </a:rPr>
              <a:t>pārvaldē</a:t>
            </a:r>
            <a:r>
              <a:rPr lang="en-US" sz="2150" b="1" dirty="0" smtClean="0">
                <a:latin typeface="Calibri"/>
                <a:cs typeface="Calibri"/>
              </a:rPr>
              <a:t>”</a:t>
            </a:r>
            <a:endParaRPr lang="en-US" sz="2150" b="1" dirty="0">
              <a:latin typeface="Calibri"/>
              <a:cs typeface="Calibri"/>
            </a:endParaRPr>
          </a:p>
        </p:txBody>
      </p:sp>
      <p:sp>
        <p:nvSpPr>
          <p:cNvPr id="5" name="TextBox 4"/>
          <p:cNvSpPr txBox="1"/>
          <p:nvPr/>
        </p:nvSpPr>
        <p:spPr>
          <a:xfrm>
            <a:off x="2952327" y="5436021"/>
            <a:ext cx="7272561" cy="2253079"/>
          </a:xfrm>
          <a:prstGeom prst="rect">
            <a:avLst/>
          </a:prstGeom>
          <a:noFill/>
        </p:spPr>
        <p:txBody>
          <a:bodyPr wrap="square" rtlCol="0">
            <a:spAutoFit/>
          </a:bodyPr>
          <a:lstStyle/>
          <a:p>
            <a:r>
              <a:rPr lang="en-US" sz="2200" b="1" dirty="0" err="1" smtClean="0">
                <a:latin typeface="Calibri"/>
                <a:cs typeface="Calibri"/>
              </a:rPr>
              <a:t>Apmācības</a:t>
            </a:r>
            <a:r>
              <a:rPr lang="en-US" sz="2200" b="1" dirty="0" smtClean="0">
                <a:latin typeface="Calibri"/>
                <a:cs typeface="Calibri"/>
              </a:rPr>
              <a:t> </a:t>
            </a:r>
            <a:r>
              <a:rPr lang="en-US" sz="2200" b="1" dirty="0" err="1" smtClean="0">
                <a:latin typeface="Calibri"/>
                <a:cs typeface="Calibri"/>
              </a:rPr>
              <a:t>mērķi</a:t>
            </a:r>
            <a:r>
              <a:rPr lang="en-US" sz="2200" b="1" dirty="0" smtClean="0">
                <a:latin typeface="Calibri"/>
                <a:cs typeface="Calibri"/>
              </a:rPr>
              <a:t>:</a:t>
            </a:r>
          </a:p>
          <a:p>
            <a:endParaRPr lang="en-US" sz="2000" b="1" dirty="0" smtClean="0">
              <a:latin typeface="Calibri"/>
              <a:cs typeface="Calibri"/>
            </a:endParaRPr>
          </a:p>
          <a:p>
            <a:pPr marL="342900" indent="-342900">
              <a:spcAft>
                <a:spcPts val="600"/>
              </a:spcAft>
              <a:buClr>
                <a:schemeClr val="tx1">
                  <a:lumMod val="50000"/>
                  <a:lumOff val="50000"/>
                </a:schemeClr>
              </a:buClr>
              <a:buFont typeface="Wingdings" panose="05000000000000000000" pitchFamily="2" charset="2"/>
              <a:buChar char="§"/>
            </a:pPr>
            <a:r>
              <a:rPr lang="lv-LV" sz="1900" dirty="0">
                <a:latin typeface="Calibri"/>
                <a:cs typeface="Calibri"/>
              </a:rPr>
              <a:t>Veidot izpratni un celt kompetenci vadības grāmatvedības jautājumos.</a:t>
            </a:r>
          </a:p>
          <a:p>
            <a:pPr marL="342900" indent="-342900">
              <a:spcAft>
                <a:spcPts val="600"/>
              </a:spcAft>
              <a:buClr>
                <a:schemeClr val="tx1">
                  <a:lumMod val="50000"/>
                  <a:lumOff val="50000"/>
                </a:schemeClr>
              </a:buClr>
              <a:buFont typeface="Wingdings" panose="05000000000000000000" pitchFamily="2" charset="2"/>
              <a:buChar char="§"/>
            </a:pPr>
            <a:r>
              <a:rPr lang="lv-LV" sz="1900" dirty="0" smtClean="0">
                <a:latin typeface="Calibri"/>
                <a:cs typeface="Calibri"/>
              </a:rPr>
              <a:t>Sagatavot </a:t>
            </a:r>
            <a:r>
              <a:rPr lang="lv-LV" sz="1900" dirty="0">
                <a:latin typeface="Calibri"/>
                <a:cs typeface="Calibri"/>
              </a:rPr>
              <a:t>apmācības dalībniekus vienotas publisko pakalpojumu pieprasīšanas un samaksas kārtības izstrādei.</a:t>
            </a:r>
          </a:p>
          <a:p>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1233723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67382" y="1681979"/>
            <a:ext cx="2445202" cy="4588303"/>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lIns="100794" tIns="50397" rIns="100794" bIns="50397" anchor="ctr"/>
          <a:lstStyle/>
          <a:p>
            <a:pPr algn="ctr" fontAlgn="auto">
              <a:spcBef>
                <a:spcPts val="0"/>
              </a:spcBef>
              <a:spcAft>
                <a:spcPts val="0"/>
              </a:spcAft>
              <a:defRPr/>
            </a:pPr>
            <a:endParaRPr lang="lv-LV" dirty="0"/>
          </a:p>
        </p:txBody>
      </p:sp>
      <p:sp>
        <p:nvSpPr>
          <p:cNvPr id="9" name="Rectangle 8"/>
          <p:cNvSpPr/>
          <p:nvPr/>
        </p:nvSpPr>
        <p:spPr>
          <a:xfrm>
            <a:off x="2663666" y="1681979"/>
            <a:ext cx="2376647" cy="4681049"/>
          </a:xfrm>
          <a:prstGeom prst="rect">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lIns="100794" tIns="50397" rIns="100794" bIns="50397" anchor="ctr"/>
          <a:lstStyle/>
          <a:p>
            <a:pPr algn="ctr" fontAlgn="auto">
              <a:spcBef>
                <a:spcPts val="0"/>
              </a:spcBef>
              <a:spcAft>
                <a:spcPts val="0"/>
              </a:spcAft>
              <a:defRPr/>
            </a:pPr>
            <a:endParaRPr lang="lv-LV" dirty="0"/>
          </a:p>
        </p:txBody>
      </p:sp>
      <p:sp>
        <p:nvSpPr>
          <p:cNvPr id="6" name="Rounded Rectangle 5"/>
          <p:cNvSpPr/>
          <p:nvPr/>
        </p:nvSpPr>
        <p:spPr>
          <a:xfrm>
            <a:off x="5913999" y="5208597"/>
            <a:ext cx="1825364" cy="1256446"/>
          </a:xfrm>
          <a:prstGeom prst="roundRect">
            <a:avLst/>
          </a:prstGeom>
          <a:solidFill>
            <a:schemeClr val="bg2">
              <a:lumMod val="75000"/>
            </a:schemeClr>
          </a:solidFill>
          <a:ln w="9525" cmpd="sng"/>
        </p:spPr>
        <p:style>
          <a:lnRef idx="1">
            <a:schemeClr val="accent6"/>
          </a:lnRef>
          <a:fillRef idx="2">
            <a:schemeClr val="accent6"/>
          </a:fillRef>
          <a:effectRef idx="1">
            <a:schemeClr val="accent6"/>
          </a:effectRef>
          <a:fontRef idx="minor">
            <a:schemeClr val="dk1"/>
          </a:fontRef>
        </p:style>
        <p:txBody>
          <a:bodyPr lIns="100794" tIns="50397" rIns="100794" bIns="50397" anchor="ctr"/>
          <a:lstStyle/>
          <a:p>
            <a:pPr algn="ctr" fontAlgn="auto">
              <a:spcBef>
                <a:spcPts val="0"/>
              </a:spcBef>
              <a:spcAft>
                <a:spcPts val="0"/>
              </a:spcAft>
              <a:defRPr/>
            </a:pPr>
            <a:r>
              <a:rPr lang="lv-LV" b="1" dirty="0">
                <a:cs typeface="Calibri" pitchFamily="34" charset="0"/>
              </a:rPr>
              <a:t>E-pakalpojums</a:t>
            </a:r>
          </a:p>
        </p:txBody>
      </p:sp>
      <p:sp>
        <p:nvSpPr>
          <p:cNvPr id="7" name="Rounded Rectangle 6"/>
          <p:cNvSpPr/>
          <p:nvPr/>
        </p:nvSpPr>
        <p:spPr>
          <a:xfrm>
            <a:off x="2203387" y="2388948"/>
            <a:ext cx="1776360" cy="1189949"/>
          </a:xfrm>
          <a:prstGeom prst="roundRect">
            <a:avLst/>
          </a:prstGeom>
          <a:solidFill>
            <a:schemeClr val="accent2">
              <a:lumMod val="20000"/>
              <a:lumOff val="80000"/>
            </a:schemeClr>
          </a:solidFill>
          <a:ln w="9525" cmpd="sng"/>
        </p:spPr>
        <p:style>
          <a:lnRef idx="1">
            <a:schemeClr val="accent6"/>
          </a:lnRef>
          <a:fillRef idx="2">
            <a:schemeClr val="accent6"/>
          </a:fillRef>
          <a:effectRef idx="1">
            <a:schemeClr val="accent6"/>
          </a:effectRef>
          <a:fontRef idx="minor">
            <a:schemeClr val="dk1"/>
          </a:fontRef>
        </p:style>
        <p:txBody>
          <a:bodyPr lIns="100794" tIns="50397" rIns="100794" bIns="50397" anchor="ctr"/>
          <a:lstStyle/>
          <a:p>
            <a:pPr algn="ctr" fontAlgn="auto">
              <a:spcBef>
                <a:spcPts val="0"/>
              </a:spcBef>
              <a:spcAft>
                <a:spcPts val="0"/>
              </a:spcAft>
              <a:defRPr/>
            </a:pPr>
            <a:r>
              <a:rPr lang="lv-LV" b="1" dirty="0">
                <a:cs typeface="Calibri" pitchFamily="34" charset="0"/>
              </a:rPr>
              <a:t>Pakalpojuma pieprasīšana, rezultātu piegāde</a:t>
            </a:r>
          </a:p>
        </p:txBody>
      </p:sp>
      <p:sp>
        <p:nvSpPr>
          <p:cNvPr id="54277" name="TextBox 9"/>
          <p:cNvSpPr txBox="1">
            <a:spLocks noChangeArrowheads="1"/>
          </p:cNvSpPr>
          <p:nvPr/>
        </p:nvSpPr>
        <p:spPr bwMode="auto">
          <a:xfrm>
            <a:off x="2653720" y="1681979"/>
            <a:ext cx="2242576" cy="620228"/>
          </a:xfrm>
          <a:prstGeom prst="rect">
            <a:avLst/>
          </a:prstGeom>
          <a:noFill/>
          <a:ln w="9525">
            <a:noFill/>
            <a:miter lim="800000"/>
            <a:headEnd/>
            <a:tailEnd/>
          </a:ln>
        </p:spPr>
        <p:txBody>
          <a:bodyPr wrap="none" lIns="100794" tIns="50397" rIns="100794" bIns="50397">
            <a:spAutoFit/>
          </a:bodyPr>
          <a:lstStyle/>
          <a:p>
            <a:r>
              <a:rPr lang="lv-LV" b="1" dirty="0">
                <a:latin typeface="Calibri" pitchFamily="34" charset="0"/>
                <a:cs typeface="Calibri" pitchFamily="34" charset="0"/>
              </a:rPr>
              <a:t>Klientu apkalpošanas </a:t>
            </a:r>
          </a:p>
          <a:p>
            <a:r>
              <a:rPr lang="lv-LV" b="1" dirty="0">
                <a:latin typeface="Calibri" pitchFamily="34" charset="0"/>
                <a:cs typeface="Calibri" pitchFamily="34" charset="0"/>
              </a:rPr>
              <a:t>centrs</a:t>
            </a:r>
          </a:p>
        </p:txBody>
      </p:sp>
      <p:sp>
        <p:nvSpPr>
          <p:cNvPr id="54278" name="TextBox 14"/>
          <p:cNvSpPr txBox="1">
            <a:spLocks noChangeArrowheads="1"/>
          </p:cNvSpPr>
          <p:nvPr/>
        </p:nvSpPr>
        <p:spPr bwMode="auto">
          <a:xfrm>
            <a:off x="6192440" y="1691605"/>
            <a:ext cx="2376264" cy="620228"/>
          </a:xfrm>
          <a:prstGeom prst="rect">
            <a:avLst/>
          </a:prstGeom>
          <a:noFill/>
          <a:ln w="9525">
            <a:noFill/>
            <a:miter lim="800000"/>
            <a:headEnd/>
            <a:tailEnd/>
          </a:ln>
        </p:spPr>
        <p:txBody>
          <a:bodyPr wrap="square" lIns="100794" tIns="50397" rIns="100794" bIns="50397">
            <a:spAutoFit/>
          </a:bodyPr>
          <a:lstStyle/>
          <a:p>
            <a:r>
              <a:rPr lang="lv-LV" b="1" dirty="0" smtClean="0">
                <a:latin typeface="Calibri" pitchFamily="34" charset="0"/>
                <a:cs typeface="Calibri" pitchFamily="34" charset="0"/>
              </a:rPr>
              <a:t>Pakalpojuma turētājs</a:t>
            </a:r>
            <a:endParaRPr lang="lv-LV" b="1" dirty="0">
              <a:latin typeface="Calibri" pitchFamily="34" charset="0"/>
              <a:cs typeface="Calibri" pitchFamily="34" charset="0"/>
            </a:endParaRPr>
          </a:p>
          <a:p>
            <a:endParaRPr lang="lv-LV" b="1" dirty="0">
              <a:latin typeface="Calibri" pitchFamily="34" charset="0"/>
              <a:cs typeface="Calibri" pitchFamily="34" charset="0"/>
            </a:endParaRPr>
          </a:p>
        </p:txBody>
      </p:sp>
      <p:pic>
        <p:nvPicPr>
          <p:cNvPr id="54279" name="Picture 3"/>
          <p:cNvPicPr>
            <a:picLocks noChangeAspect="1" noChangeArrowheads="1"/>
          </p:cNvPicPr>
          <p:nvPr/>
        </p:nvPicPr>
        <p:blipFill>
          <a:blip r:embed="rId3" cstate="print"/>
          <a:srcRect/>
          <a:stretch>
            <a:fillRect/>
          </a:stretch>
        </p:blipFill>
        <p:spPr bwMode="auto">
          <a:xfrm>
            <a:off x="689544" y="3844885"/>
            <a:ext cx="740296" cy="925711"/>
          </a:xfrm>
          <a:prstGeom prst="rect">
            <a:avLst/>
          </a:prstGeom>
          <a:noFill/>
          <a:ln w="9525">
            <a:noFill/>
            <a:miter lim="800000"/>
            <a:headEnd/>
            <a:tailEnd/>
          </a:ln>
        </p:spPr>
      </p:pic>
      <p:cxnSp>
        <p:nvCxnSpPr>
          <p:cNvPr id="18" name="Straight Arrow Connector 17"/>
          <p:cNvCxnSpPr>
            <a:endCxn id="7" idx="1"/>
          </p:cNvCxnSpPr>
          <p:nvPr/>
        </p:nvCxnSpPr>
        <p:spPr>
          <a:xfrm flipV="1">
            <a:off x="1429840" y="2983923"/>
            <a:ext cx="773548" cy="99220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9" name="Rounded Rectangle 18"/>
          <p:cNvSpPr/>
          <p:nvPr/>
        </p:nvSpPr>
        <p:spPr>
          <a:xfrm>
            <a:off x="6944239" y="3757390"/>
            <a:ext cx="1827113" cy="1228447"/>
          </a:xfrm>
          <a:prstGeom prst="roundRect">
            <a:avLst/>
          </a:prstGeom>
          <a:solidFill>
            <a:schemeClr val="accent5"/>
          </a:solidFill>
          <a:ln w="9525" cmpd="sng"/>
        </p:spPr>
        <p:style>
          <a:lnRef idx="1">
            <a:schemeClr val="accent6"/>
          </a:lnRef>
          <a:fillRef idx="2">
            <a:schemeClr val="accent6"/>
          </a:fillRef>
          <a:effectRef idx="1">
            <a:schemeClr val="accent6"/>
          </a:effectRef>
          <a:fontRef idx="minor">
            <a:schemeClr val="dk1"/>
          </a:fontRef>
        </p:style>
        <p:txBody>
          <a:bodyPr lIns="100794" tIns="50397" rIns="100794" bIns="50397" anchor="ctr"/>
          <a:lstStyle/>
          <a:p>
            <a:pPr algn="ctr" fontAlgn="auto">
              <a:spcBef>
                <a:spcPts val="0"/>
              </a:spcBef>
              <a:spcAft>
                <a:spcPts val="0"/>
              </a:spcAft>
              <a:defRPr/>
            </a:pPr>
            <a:r>
              <a:rPr lang="lv-LV" b="1" dirty="0">
                <a:cs typeface="Calibri" pitchFamily="34" charset="0"/>
              </a:rPr>
              <a:t>Pakalpojumu izpilde</a:t>
            </a:r>
          </a:p>
        </p:txBody>
      </p:sp>
      <p:sp>
        <p:nvSpPr>
          <p:cNvPr id="20" name="Rounded Rectangle 19"/>
          <p:cNvSpPr/>
          <p:nvPr/>
        </p:nvSpPr>
        <p:spPr>
          <a:xfrm>
            <a:off x="2203387" y="3848386"/>
            <a:ext cx="1776360" cy="1046455"/>
          </a:xfrm>
          <a:prstGeom prst="roundRect">
            <a:avLst/>
          </a:prstGeom>
          <a:solidFill>
            <a:schemeClr val="accent5"/>
          </a:solidFill>
          <a:ln w="9525" cmpd="sng"/>
        </p:spPr>
        <p:style>
          <a:lnRef idx="1">
            <a:schemeClr val="accent6"/>
          </a:lnRef>
          <a:fillRef idx="2">
            <a:schemeClr val="accent6"/>
          </a:fillRef>
          <a:effectRef idx="1">
            <a:schemeClr val="accent6"/>
          </a:effectRef>
          <a:fontRef idx="minor">
            <a:schemeClr val="dk1"/>
          </a:fontRef>
        </p:style>
        <p:txBody>
          <a:bodyPr lIns="100794" tIns="50397" rIns="100794" bIns="50397" anchor="ctr"/>
          <a:lstStyle/>
          <a:p>
            <a:pPr algn="ctr" fontAlgn="auto">
              <a:spcBef>
                <a:spcPts val="0"/>
              </a:spcBef>
              <a:spcAft>
                <a:spcPts val="0"/>
              </a:spcAft>
              <a:defRPr/>
            </a:pPr>
            <a:r>
              <a:rPr lang="lv-LV" b="1" dirty="0">
                <a:cs typeface="Calibri" pitchFamily="34" charset="0"/>
              </a:rPr>
              <a:t>Pilna pakalpojumu sniegšana</a:t>
            </a:r>
          </a:p>
        </p:txBody>
      </p:sp>
      <p:cxnSp>
        <p:nvCxnSpPr>
          <p:cNvPr id="25" name="Straight Arrow Connector 24"/>
          <p:cNvCxnSpPr/>
          <p:nvPr/>
        </p:nvCxnSpPr>
        <p:spPr>
          <a:xfrm>
            <a:off x="4167091" y="2952014"/>
            <a:ext cx="2654915" cy="1342193"/>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7" name="Rounded Rectangle 26"/>
          <p:cNvSpPr/>
          <p:nvPr/>
        </p:nvSpPr>
        <p:spPr>
          <a:xfrm>
            <a:off x="2250640" y="5152080"/>
            <a:ext cx="1776361" cy="1046455"/>
          </a:xfrm>
          <a:prstGeom prst="roundRect">
            <a:avLst/>
          </a:prstGeom>
          <a:solidFill>
            <a:schemeClr val="accent2">
              <a:lumMod val="20000"/>
              <a:lumOff val="80000"/>
            </a:schemeClr>
          </a:solidFill>
          <a:ln w="9525" cmpd="sng"/>
        </p:spPr>
        <p:style>
          <a:lnRef idx="1">
            <a:schemeClr val="accent6"/>
          </a:lnRef>
          <a:fillRef idx="2">
            <a:schemeClr val="accent6"/>
          </a:fillRef>
          <a:effectRef idx="1">
            <a:schemeClr val="accent6"/>
          </a:effectRef>
          <a:fontRef idx="minor">
            <a:schemeClr val="dk1"/>
          </a:fontRef>
        </p:style>
        <p:txBody>
          <a:bodyPr lIns="100794" tIns="50397" rIns="100794" bIns="50397" anchor="ctr"/>
          <a:lstStyle/>
          <a:p>
            <a:pPr algn="ctr" fontAlgn="auto">
              <a:spcBef>
                <a:spcPts val="0"/>
              </a:spcBef>
              <a:spcAft>
                <a:spcPts val="0"/>
              </a:spcAft>
              <a:defRPr/>
            </a:pPr>
            <a:r>
              <a:rPr lang="lv-LV" b="1" dirty="0">
                <a:cs typeface="Calibri" pitchFamily="34" charset="0"/>
              </a:rPr>
              <a:t>Atbalsts e-pakalpojuma </a:t>
            </a:r>
            <a:r>
              <a:rPr lang="lv-LV" b="1" dirty="0" smtClean="0">
                <a:cs typeface="Calibri" pitchFamily="34" charset="0"/>
              </a:rPr>
              <a:t>izmantošanā </a:t>
            </a:r>
            <a:endParaRPr lang="lv-LV" b="1" dirty="0">
              <a:cs typeface="Calibri" pitchFamily="34" charset="0"/>
            </a:endParaRPr>
          </a:p>
        </p:txBody>
      </p:sp>
      <p:cxnSp>
        <p:nvCxnSpPr>
          <p:cNvPr id="29" name="Straight Arrow Connector 28"/>
          <p:cNvCxnSpPr/>
          <p:nvPr/>
        </p:nvCxnSpPr>
        <p:spPr>
          <a:xfrm>
            <a:off x="1388657" y="4371613"/>
            <a:ext cx="773548"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1309081" y="4844093"/>
            <a:ext cx="820801" cy="83121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54290" name="TextBox 46"/>
          <p:cNvSpPr txBox="1">
            <a:spLocks noChangeArrowheads="1"/>
          </p:cNvSpPr>
          <p:nvPr/>
        </p:nvSpPr>
        <p:spPr bwMode="auto">
          <a:xfrm>
            <a:off x="605537" y="3347789"/>
            <a:ext cx="857582" cy="362619"/>
          </a:xfrm>
          <a:prstGeom prst="rect">
            <a:avLst/>
          </a:prstGeom>
          <a:noFill/>
          <a:ln w="9525">
            <a:noFill/>
            <a:miter lim="800000"/>
            <a:headEnd/>
            <a:tailEnd/>
          </a:ln>
        </p:spPr>
        <p:txBody>
          <a:bodyPr wrap="none" lIns="100794" tIns="50397" rIns="100794" bIns="50397">
            <a:spAutoFit/>
          </a:bodyPr>
          <a:lstStyle/>
          <a:p>
            <a:r>
              <a:rPr lang="lv-LV" b="1" dirty="0">
                <a:latin typeface="Calibri" pitchFamily="34" charset="0"/>
                <a:cs typeface="Calibri" pitchFamily="34" charset="0"/>
              </a:rPr>
              <a:t>Klients</a:t>
            </a:r>
          </a:p>
        </p:txBody>
      </p:sp>
      <p:sp>
        <p:nvSpPr>
          <p:cNvPr id="7178" name="Title 7177"/>
          <p:cNvSpPr>
            <a:spLocks noGrp="1"/>
          </p:cNvSpPr>
          <p:nvPr>
            <p:ph type="title"/>
          </p:nvPr>
        </p:nvSpPr>
        <p:spPr>
          <a:xfrm>
            <a:off x="503238" y="301626"/>
            <a:ext cx="9069387" cy="1029940"/>
          </a:xfrm>
        </p:spPr>
        <p:txBody>
          <a:bodyPr>
            <a:normAutofit/>
          </a:bodyPr>
          <a:lstStyle/>
          <a:p>
            <a:pPr algn="l" eaLnBrk="1" fontAlgn="auto" hangingPunct="1">
              <a:spcAft>
                <a:spcPts val="0"/>
              </a:spcAft>
              <a:defRPr/>
            </a:pPr>
            <a:r>
              <a:rPr lang="lv-LV" sz="3600" dirty="0" smtClean="0"/>
              <a:t>Pakalpojumu sniegšana vienotajā KAC tīklā</a:t>
            </a:r>
            <a:endParaRPr lang="lv-LV" sz="3600" dirty="0"/>
          </a:p>
        </p:txBody>
      </p:sp>
      <p:cxnSp>
        <p:nvCxnSpPr>
          <p:cNvPr id="8" name="Elbow Connector 7"/>
          <p:cNvCxnSpPr>
            <a:stCxn id="6" idx="2"/>
            <a:endCxn id="54279" idx="2"/>
          </p:cNvCxnSpPr>
          <p:nvPr/>
        </p:nvCxnSpPr>
        <p:spPr>
          <a:xfrm rot="5400000" flipH="1">
            <a:off x="3095964" y="2734326"/>
            <a:ext cx="1694446" cy="5766990"/>
          </a:xfrm>
          <a:prstGeom prst="bentConnector3">
            <a:avLst>
              <a:gd name="adj1" fmla="val -1487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04208" y="6961025"/>
            <a:ext cx="6336704" cy="779252"/>
          </a:xfrm>
          <a:prstGeom prst="rect">
            <a:avLst/>
          </a:prstGeom>
          <a:noFill/>
        </p:spPr>
        <p:txBody>
          <a:bodyPr wrap="square" rtlCol="0">
            <a:spAutoFit/>
          </a:bodyPr>
          <a:lstStyle/>
          <a:p>
            <a:r>
              <a:rPr lang="en-US" sz="1600" dirty="0" err="1" smtClean="0">
                <a:solidFill>
                  <a:srgbClr val="7F7F7F"/>
                </a:solidFill>
                <a:latin typeface="Calibri"/>
                <a:cs typeface="Calibri"/>
              </a:rPr>
              <a:t>Avots</a:t>
            </a:r>
            <a:r>
              <a:rPr lang="en-US" sz="1600" dirty="0" smtClean="0">
                <a:solidFill>
                  <a:srgbClr val="7F7F7F"/>
                </a:solidFill>
                <a:latin typeface="Calibri"/>
                <a:cs typeface="Calibri"/>
              </a:rPr>
              <a:t>: </a:t>
            </a:r>
            <a:r>
              <a:rPr lang="lv-LV" sz="1600" dirty="0" smtClean="0">
                <a:solidFill>
                  <a:srgbClr val="7F7F7F"/>
                </a:solidFill>
                <a:latin typeface="Calibri"/>
                <a:cs typeface="Calibri"/>
              </a:rPr>
              <a:t>Mācību semināra </a:t>
            </a:r>
            <a:r>
              <a:rPr lang="lv-LV" sz="1600" dirty="0">
                <a:solidFill>
                  <a:srgbClr val="7F7F7F"/>
                </a:solidFill>
                <a:latin typeface="Calibri"/>
                <a:cs typeface="Calibri"/>
              </a:rPr>
              <a:t>«Pakalpojumu sniegšana pašvaldībās un valsts pārvaldē</a:t>
            </a:r>
            <a:r>
              <a:rPr lang="lv-LV" sz="1600" dirty="0" smtClean="0">
                <a:solidFill>
                  <a:srgbClr val="7F7F7F"/>
                </a:solidFill>
                <a:latin typeface="Calibri"/>
                <a:cs typeface="Calibri"/>
              </a:rPr>
              <a:t>» materiāli, 2013</a:t>
            </a:r>
            <a:endParaRPr lang="lv-LV" sz="16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3179846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24606"/>
            <a:ext cx="3384128" cy="267165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098" name="Rectangle 2"/>
          <p:cNvSpPr>
            <a:spLocks noGrp="1"/>
          </p:cNvSpPr>
          <p:nvPr>
            <p:ph type="title" idx="4294967295"/>
          </p:nvPr>
        </p:nvSpPr>
        <p:spPr>
          <a:xfrm>
            <a:off x="276517" y="682471"/>
            <a:ext cx="9527591" cy="1259946"/>
          </a:xfrm>
        </p:spPr>
        <p:txBody>
          <a:bodyPr/>
          <a:lstStyle/>
          <a:p>
            <a:pPr algn="l" eaLnBrk="1" hangingPunct="1"/>
            <a:r>
              <a:rPr lang="lv-LV" sz="1300" i="1" dirty="0">
                <a:latin typeface="Arial" charset="0"/>
              </a:rPr>
              <a:t>"Patlaban vairums valsts pārvaldes iestāžu, kuras sniedz iedzīvotājiem dažādus pakalpojumus, atrodas katra savās telpās. Taču šobrīd valsts pārvaldē tiek diskutēts par ideju Latvijā izveidot vienotu klientu apkalpošanas centru tīklu, kur vienuviet būtu iespējams saņemt daudzu vai pat visu valsts iestāžu pakalpojumus – t.i., tie valsts iestāžu darbinieki, kuriem ir klātienē jāapkalpo iedzīvotāji, vairs neatrastos katrs savā adresē, bet gan visi būtu sastopami vienuviet. Cik lielā mērā Jūs atbalstāt šādas idejas un priekšlikumus?"</a:t>
            </a:r>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83" y="1795423"/>
            <a:ext cx="9125066" cy="5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SKDS logo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299" y="12698"/>
            <a:ext cx="1230326" cy="5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p:cNvSpPr>
          <p:nvPr/>
        </p:nvSpPr>
        <p:spPr bwMode="auto">
          <a:xfrm>
            <a:off x="197763" y="208242"/>
            <a:ext cx="9072563" cy="39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nchor="ctr"/>
          <a:lstStyle/>
          <a:p>
            <a:pPr algn="l">
              <a:spcBef>
                <a:spcPct val="0"/>
              </a:spcBef>
            </a:pPr>
            <a:r>
              <a:rPr lang="lv-LV" sz="2200">
                <a:solidFill>
                  <a:schemeClr val="tx2"/>
                </a:solidFill>
              </a:rPr>
              <a:t>Iedzīvotāju attieksme pret dažādiem priekšlikumiem</a:t>
            </a:r>
          </a:p>
        </p:txBody>
      </p:sp>
      <p:sp>
        <p:nvSpPr>
          <p:cNvPr id="7" name="TextBox 6"/>
          <p:cNvSpPr txBox="1"/>
          <p:nvPr/>
        </p:nvSpPr>
        <p:spPr>
          <a:xfrm>
            <a:off x="4104208" y="7015361"/>
            <a:ext cx="5976417" cy="724916"/>
          </a:xfrm>
          <a:prstGeom prst="rect">
            <a:avLst/>
          </a:prstGeom>
          <a:noFill/>
        </p:spPr>
        <p:txBody>
          <a:bodyPr wrap="square" rtlCol="0">
            <a:spAutoFit/>
          </a:bodyPr>
          <a:lstStyle/>
          <a:p>
            <a:r>
              <a:rPr lang="en-US" sz="1400" dirty="0" err="1" smtClean="0">
                <a:solidFill>
                  <a:srgbClr val="7F7F7F"/>
                </a:solidFill>
                <a:latin typeface="Calibri"/>
                <a:cs typeface="Calibri"/>
              </a:rPr>
              <a:t>Avots</a:t>
            </a:r>
            <a:r>
              <a:rPr lang="en-US" sz="1400" dirty="0" smtClean="0">
                <a:solidFill>
                  <a:srgbClr val="7F7F7F"/>
                </a:solidFill>
                <a:latin typeface="Calibri"/>
                <a:cs typeface="Calibri"/>
              </a:rPr>
              <a:t>: </a:t>
            </a:r>
            <a:r>
              <a:rPr lang="lv-LV" sz="1400" dirty="0" smtClean="0">
                <a:solidFill>
                  <a:srgbClr val="7F7F7F"/>
                </a:solidFill>
                <a:latin typeface="Calibri"/>
                <a:cs typeface="Calibri"/>
              </a:rPr>
              <a:t>Latvijas iedzīvotāju aptaujas VPVKAC/VVKAC klientu aptaujas un VVKAC strādājošo aptaujas rezultāti, SKDS, 2014</a:t>
            </a:r>
            <a:endParaRPr lang="lv-LV" sz="1400" dirty="0">
              <a:solidFill>
                <a:srgbClr val="7F7F7F"/>
              </a:solidFill>
              <a:latin typeface="Calibri"/>
              <a:cs typeface="Calibri"/>
            </a:endParaRPr>
          </a:p>
          <a:p>
            <a:r>
              <a:rPr lang="en-US" sz="1600" dirty="0" smtClean="0">
                <a:solidFill>
                  <a:srgbClr val="7F7F7F"/>
                </a:solidFill>
                <a:latin typeface="Calibri"/>
                <a:cs typeface="Calibri"/>
              </a:rPr>
              <a:t> </a:t>
            </a:r>
            <a:endParaRPr lang="en-US" sz="1600" dirty="0">
              <a:solidFill>
                <a:srgbClr val="7F7F7F"/>
              </a:solidFill>
              <a:latin typeface="Calibri"/>
              <a:cs typeface="Calibri"/>
            </a:endParaRPr>
          </a:p>
        </p:txBody>
      </p:sp>
    </p:spTree>
    <p:extLst>
      <p:ext uri="{BB962C8B-B14F-4D97-AF65-F5344CB8AC3E}">
        <p14:creationId xmlns:p14="http://schemas.microsoft.com/office/powerpoint/2010/main" val="155887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solidFill>
                  <a:schemeClr val="tx1"/>
                </a:solidFill>
              </a:rPr>
              <a:t>Divi</a:t>
            </a:r>
            <a:r>
              <a:rPr lang="en-US" sz="3600" dirty="0" smtClean="0">
                <a:solidFill>
                  <a:schemeClr val="tx1"/>
                </a:solidFill>
              </a:rPr>
              <a:t> VVKAC </a:t>
            </a:r>
            <a:r>
              <a:rPr lang="en-US" sz="3600" dirty="0" err="1" smtClean="0">
                <a:solidFill>
                  <a:schemeClr val="tx1"/>
                </a:solidFill>
              </a:rPr>
              <a:t>modeļi</a:t>
            </a:r>
            <a:r>
              <a:rPr lang="en-US" sz="3600" dirty="0" smtClean="0">
                <a:solidFill>
                  <a:schemeClr val="tx1"/>
                </a:solidFill>
              </a:rPr>
              <a:t> (1)</a:t>
            </a:r>
            <a:endParaRPr lang="en-US" sz="3600" dirty="0">
              <a:solidFill>
                <a:schemeClr val="tx1"/>
              </a:solidFill>
            </a:endParaRPr>
          </a:p>
        </p:txBody>
      </p:sp>
      <p:pic>
        <p:nvPicPr>
          <p:cNvPr id="4" name="Picture 3" descr="Z:\Klienti\02_Sabiedriskās attiecības\2013 VARAM KAC\Dizaini un plakati\VVKAC_800px.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705" y="5039395"/>
            <a:ext cx="3851920" cy="2520280"/>
          </a:xfrm>
          <a:prstGeom prst="rect">
            <a:avLst/>
          </a:prstGeom>
          <a:noFill/>
          <a:ln>
            <a:noFill/>
          </a:ln>
        </p:spPr>
      </p:pic>
      <p:sp>
        <p:nvSpPr>
          <p:cNvPr id="3" name="Content Placeholder 2"/>
          <p:cNvSpPr>
            <a:spLocks noGrp="1"/>
          </p:cNvSpPr>
          <p:nvPr>
            <p:ph idx="1"/>
          </p:nvPr>
        </p:nvSpPr>
        <p:spPr>
          <a:xfrm>
            <a:off x="0" y="1768475"/>
            <a:ext cx="10080625" cy="4987925"/>
          </a:xfrm>
        </p:spPr>
        <p:txBody>
          <a:bodyPr/>
          <a:lstStyle/>
          <a:p>
            <a:pPr marL="457200" lvl="1" indent="0">
              <a:lnSpc>
                <a:spcPct val="90000"/>
              </a:lnSpc>
            </a:pPr>
            <a:r>
              <a:rPr lang="lv-LV" sz="2400" b="1" dirty="0" smtClean="0"/>
              <a:t>1. modelis</a:t>
            </a:r>
            <a:r>
              <a:rPr lang="lv-LV" sz="2400" b="1" dirty="0"/>
              <a:t>. “Zem viena jumta”: vairākas valsts iestādes vienā KAC </a:t>
            </a:r>
            <a:endParaRPr lang="lv-LV" sz="2400" b="1" dirty="0" smtClean="0"/>
          </a:p>
          <a:p>
            <a:pPr marL="1314450" lvl="2" indent="-457200">
              <a:lnSpc>
                <a:spcPct val="90000"/>
              </a:lnSpc>
              <a:buFont typeface="Times New Roman" panose="02020603050405020304" pitchFamily="18" charset="0"/>
              <a:buAutoNum type="arabicPeriod"/>
            </a:pPr>
            <a:r>
              <a:rPr lang="lv-LV" sz="2000" dirty="0" smtClean="0"/>
              <a:t>Pilsonības </a:t>
            </a:r>
            <a:r>
              <a:rPr lang="lv-LV" sz="2000" dirty="0"/>
              <a:t>un migrācijas lietu </a:t>
            </a:r>
            <a:r>
              <a:rPr lang="lv-LV" sz="2000" dirty="0" smtClean="0"/>
              <a:t>pārvalde</a:t>
            </a:r>
            <a:endParaRPr lang="lv-LV" sz="2000" dirty="0"/>
          </a:p>
          <a:p>
            <a:pPr marL="1314450" lvl="2" indent="-457200">
              <a:lnSpc>
                <a:spcPct val="90000"/>
              </a:lnSpc>
              <a:buFont typeface="Times New Roman" panose="02020603050405020304" pitchFamily="18" charset="0"/>
              <a:buAutoNum type="arabicPeriod"/>
            </a:pPr>
            <a:r>
              <a:rPr lang="lv-LV" sz="2000" dirty="0" smtClean="0"/>
              <a:t>Valsts sociālās apdrošināšanas aģentūra</a:t>
            </a:r>
          </a:p>
          <a:p>
            <a:pPr marL="1314450" lvl="2" indent="-457200">
              <a:lnSpc>
                <a:spcPct val="90000"/>
              </a:lnSpc>
              <a:buFont typeface="Times New Roman" panose="02020603050405020304" pitchFamily="18" charset="0"/>
              <a:buAutoNum type="arabicPeriod"/>
            </a:pPr>
            <a:r>
              <a:rPr lang="lv-LV" sz="2000" dirty="0"/>
              <a:t>Nodarbinātības valsts aģentūra</a:t>
            </a:r>
          </a:p>
          <a:p>
            <a:pPr marL="1314450" lvl="2" indent="-457200">
              <a:lnSpc>
                <a:spcPct val="90000"/>
              </a:lnSpc>
              <a:buFont typeface="Times New Roman" panose="02020603050405020304" pitchFamily="18" charset="0"/>
              <a:buAutoNum type="arabicPeriod"/>
            </a:pPr>
            <a:r>
              <a:rPr lang="lv-LV" sz="2000" dirty="0"/>
              <a:t>Valsts ieņēmumu </a:t>
            </a:r>
            <a:r>
              <a:rPr lang="lv-LV" sz="2000" dirty="0" smtClean="0"/>
              <a:t>dienests</a:t>
            </a:r>
            <a:endParaRPr lang="lv-LV" sz="2000" dirty="0"/>
          </a:p>
          <a:p>
            <a:pPr marL="1314450" lvl="2" indent="-457200">
              <a:lnSpc>
                <a:spcPct val="90000"/>
              </a:lnSpc>
              <a:buFont typeface="Times New Roman" panose="02020603050405020304" pitchFamily="18" charset="0"/>
              <a:buAutoNum type="arabicPeriod"/>
            </a:pPr>
            <a:r>
              <a:rPr lang="lv-LV" sz="2000" dirty="0" smtClean="0"/>
              <a:t>Uzņēmumu reģistrs</a:t>
            </a:r>
          </a:p>
          <a:p>
            <a:pPr marL="1314450" lvl="2" indent="-457200">
              <a:lnSpc>
                <a:spcPct val="90000"/>
              </a:lnSpc>
              <a:buFont typeface="Times New Roman" panose="02020603050405020304" pitchFamily="18" charset="0"/>
              <a:buAutoNum type="arabicPeriod"/>
            </a:pPr>
            <a:r>
              <a:rPr lang="lv-LV" sz="2000" dirty="0" smtClean="0"/>
              <a:t>Valsts zemes dienests </a:t>
            </a:r>
          </a:p>
          <a:p>
            <a:pPr marL="1314450" lvl="2" indent="-457200">
              <a:lnSpc>
                <a:spcPct val="90000"/>
              </a:lnSpc>
              <a:buFont typeface="Times New Roman" panose="02020603050405020304" pitchFamily="18" charset="0"/>
              <a:buAutoNum type="arabicPeriod"/>
            </a:pPr>
            <a:r>
              <a:rPr lang="lv-LV" sz="2000" dirty="0"/>
              <a:t>Lauku atbalsta </a:t>
            </a:r>
            <a:r>
              <a:rPr lang="lv-LV" sz="2000" dirty="0" smtClean="0"/>
              <a:t>dienests</a:t>
            </a:r>
          </a:p>
          <a:p>
            <a:pPr marL="857250" lvl="2" indent="0">
              <a:lnSpc>
                <a:spcPct val="90000"/>
              </a:lnSpc>
            </a:pPr>
            <a:endParaRPr lang="lv-LV" sz="2000" dirty="0"/>
          </a:p>
          <a:p>
            <a:pPr marL="857250" lvl="2" indent="0">
              <a:lnSpc>
                <a:spcPct val="90000"/>
              </a:lnSpc>
            </a:pPr>
            <a:endParaRPr lang="lv-LV" sz="2000" dirty="0" smtClean="0"/>
          </a:p>
        </p:txBody>
      </p:sp>
      <p:sp>
        <p:nvSpPr>
          <p:cNvPr id="5" name="TextBox 4"/>
          <p:cNvSpPr txBox="1"/>
          <p:nvPr/>
        </p:nvSpPr>
        <p:spPr>
          <a:xfrm>
            <a:off x="791840" y="5003973"/>
            <a:ext cx="4536504" cy="1383610"/>
          </a:xfrm>
          <a:prstGeom prst="rect">
            <a:avLst/>
          </a:prstGeom>
          <a:solidFill>
            <a:schemeClr val="accent5"/>
          </a:solidFill>
        </p:spPr>
        <p:txBody>
          <a:bodyPr wrap="square" rtlCol="0">
            <a:spAutoFit/>
          </a:bodyPr>
          <a:lstStyle/>
          <a:p>
            <a:endParaRPr lang="en-US" dirty="0" smtClean="0">
              <a:latin typeface="Calibri"/>
              <a:cs typeface="Calibri"/>
            </a:endParaRPr>
          </a:p>
          <a:p>
            <a:r>
              <a:rPr lang="en-US" b="1" u="sng" dirty="0" err="1" smtClean="0">
                <a:latin typeface="Calibri"/>
                <a:cs typeface="Calibri"/>
              </a:rPr>
              <a:t>Izvietojums</a:t>
            </a:r>
            <a:r>
              <a:rPr lang="en-US" dirty="0" smtClean="0">
                <a:latin typeface="Calibri"/>
                <a:cs typeface="Calibri"/>
              </a:rPr>
              <a:t>: 9 + 21 </a:t>
            </a:r>
            <a:r>
              <a:rPr lang="en-US" dirty="0" err="1" smtClean="0">
                <a:latin typeface="Calibri"/>
                <a:cs typeface="Calibri"/>
              </a:rPr>
              <a:t>pilsētas</a:t>
            </a:r>
            <a:endParaRPr lang="en-US" dirty="0" smtClean="0">
              <a:latin typeface="Calibri"/>
              <a:cs typeface="Calibri"/>
            </a:endParaRPr>
          </a:p>
          <a:p>
            <a:endParaRPr lang="en-US" dirty="0">
              <a:latin typeface="Calibri"/>
              <a:cs typeface="Calibri"/>
            </a:endParaRPr>
          </a:p>
          <a:p>
            <a:r>
              <a:rPr lang="en-US" b="1" u="sng" dirty="0" err="1" smtClean="0">
                <a:latin typeface="Calibri"/>
                <a:cs typeface="Calibri"/>
              </a:rPr>
              <a:t>Pakalpojumu</a:t>
            </a:r>
            <a:r>
              <a:rPr lang="en-US" b="1" u="sng" dirty="0" smtClean="0">
                <a:latin typeface="Calibri"/>
                <a:cs typeface="Calibri"/>
              </a:rPr>
              <a:t> </a:t>
            </a:r>
            <a:r>
              <a:rPr lang="en-US" b="1" u="sng" dirty="0" err="1" smtClean="0">
                <a:latin typeface="Calibri"/>
                <a:cs typeface="Calibri"/>
              </a:rPr>
              <a:t>grozs</a:t>
            </a:r>
            <a:r>
              <a:rPr lang="en-US" b="1" u="sng" dirty="0" smtClean="0">
                <a:latin typeface="Calibri"/>
                <a:cs typeface="Calibri"/>
              </a:rPr>
              <a:t>: </a:t>
            </a:r>
            <a:r>
              <a:rPr lang="en-US" dirty="0" err="1" smtClean="0">
                <a:latin typeface="Calibri"/>
                <a:cs typeface="Calibri"/>
              </a:rPr>
              <a:t>Visi</a:t>
            </a:r>
            <a:r>
              <a:rPr lang="en-US" dirty="0" smtClean="0">
                <a:latin typeface="Calibri"/>
                <a:cs typeface="Calibri"/>
              </a:rPr>
              <a:t> </a:t>
            </a:r>
            <a:r>
              <a:rPr lang="en-US" dirty="0" err="1" smtClean="0">
                <a:latin typeface="Calibri"/>
                <a:cs typeface="Calibri"/>
              </a:rPr>
              <a:t>pakalpojumi</a:t>
            </a:r>
            <a:endParaRPr lang="en-US" dirty="0" smtClean="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137400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solidFill>
                  <a:schemeClr val="tx1"/>
                </a:solidFill>
              </a:rPr>
              <a:t>Divi</a:t>
            </a:r>
            <a:r>
              <a:rPr lang="en-US" sz="3600" dirty="0" smtClean="0">
                <a:solidFill>
                  <a:schemeClr val="tx1"/>
                </a:solidFill>
              </a:rPr>
              <a:t> VVKAC </a:t>
            </a:r>
            <a:r>
              <a:rPr lang="en-US" sz="3600" dirty="0" err="1" smtClean="0">
                <a:solidFill>
                  <a:schemeClr val="tx1"/>
                </a:solidFill>
              </a:rPr>
              <a:t>modeļi</a:t>
            </a:r>
            <a:r>
              <a:rPr lang="en-US" sz="3600" dirty="0" smtClean="0">
                <a:solidFill>
                  <a:schemeClr val="tx1"/>
                </a:solidFill>
              </a:rPr>
              <a:t> (2)</a:t>
            </a:r>
            <a:endParaRPr lang="en-US" sz="3600" dirty="0">
              <a:solidFill>
                <a:schemeClr val="tx1"/>
              </a:solidFill>
            </a:endParaRPr>
          </a:p>
        </p:txBody>
      </p:sp>
      <p:pic>
        <p:nvPicPr>
          <p:cNvPr id="4" name="Picture 3" descr="Z:\Klienti\02_Sabiedriskās attiecības\2013 VARAM KAC\Dizaini un plakati\VVKAC_800px.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705" y="5039395"/>
            <a:ext cx="3851920" cy="2520280"/>
          </a:xfrm>
          <a:prstGeom prst="rect">
            <a:avLst/>
          </a:prstGeom>
          <a:noFill/>
          <a:ln>
            <a:noFill/>
          </a:ln>
        </p:spPr>
      </p:pic>
      <p:sp>
        <p:nvSpPr>
          <p:cNvPr id="3" name="Content Placeholder 2"/>
          <p:cNvSpPr>
            <a:spLocks noGrp="1"/>
          </p:cNvSpPr>
          <p:nvPr>
            <p:ph idx="1"/>
          </p:nvPr>
        </p:nvSpPr>
        <p:spPr>
          <a:xfrm>
            <a:off x="0" y="1768475"/>
            <a:ext cx="10080625" cy="4987925"/>
          </a:xfrm>
        </p:spPr>
        <p:txBody>
          <a:bodyPr/>
          <a:lstStyle/>
          <a:p>
            <a:pPr lvl="1">
              <a:lnSpc>
                <a:spcPct val="90000"/>
              </a:lnSpc>
            </a:pPr>
            <a:r>
              <a:rPr lang="lv-LV" sz="2400" b="1" dirty="0" smtClean="0"/>
              <a:t>2</a:t>
            </a:r>
            <a:r>
              <a:rPr lang="lv-LV" sz="2400" b="1" dirty="0"/>
              <a:t>. modelis. “Pašvaldība kā aģents” – valsts iestāžu un pašvaldību </a:t>
            </a:r>
            <a:r>
              <a:rPr lang="lv-LV" sz="2400" b="1" dirty="0" smtClean="0"/>
              <a:t>sadarbība</a:t>
            </a:r>
          </a:p>
          <a:p>
            <a:pPr marL="1314450" lvl="2" indent="-457200">
              <a:lnSpc>
                <a:spcPct val="90000"/>
              </a:lnSpc>
              <a:buFont typeface="Times New Roman" panose="02020603050405020304" pitchFamily="18" charset="0"/>
              <a:buAutoNum type="arabicPeriod"/>
            </a:pPr>
            <a:r>
              <a:rPr lang="lv-LV" sz="2000" dirty="0" smtClean="0"/>
              <a:t>Valsts </a:t>
            </a:r>
            <a:r>
              <a:rPr lang="lv-LV" sz="2000" dirty="0"/>
              <a:t>sociālās apdrošināšanas aģentūra</a:t>
            </a:r>
          </a:p>
          <a:p>
            <a:pPr marL="1314450" lvl="2" indent="-457200">
              <a:lnSpc>
                <a:spcPct val="90000"/>
              </a:lnSpc>
              <a:buFont typeface="Times New Roman" panose="02020603050405020304" pitchFamily="18" charset="0"/>
              <a:buAutoNum type="arabicPeriod"/>
            </a:pPr>
            <a:r>
              <a:rPr lang="lv-LV" sz="2000" dirty="0"/>
              <a:t>Nodarbinātības valsts aģentūra</a:t>
            </a:r>
          </a:p>
          <a:p>
            <a:pPr marL="1314450" lvl="2" indent="-457200">
              <a:lnSpc>
                <a:spcPct val="90000"/>
              </a:lnSpc>
              <a:buFont typeface="Times New Roman" panose="02020603050405020304" pitchFamily="18" charset="0"/>
              <a:buAutoNum type="arabicPeriod"/>
            </a:pPr>
            <a:r>
              <a:rPr lang="lv-LV" sz="2000" dirty="0"/>
              <a:t>Valsts ieņēmumu dienests</a:t>
            </a:r>
          </a:p>
          <a:p>
            <a:pPr marL="1314450" lvl="2" indent="-457200">
              <a:lnSpc>
                <a:spcPct val="90000"/>
              </a:lnSpc>
              <a:buFont typeface="Times New Roman" panose="02020603050405020304" pitchFamily="18" charset="0"/>
              <a:buAutoNum type="arabicPeriod"/>
            </a:pPr>
            <a:r>
              <a:rPr lang="lv-LV" sz="2000" dirty="0"/>
              <a:t>Uzņēmumu reģistrs</a:t>
            </a:r>
          </a:p>
          <a:p>
            <a:pPr marL="1314450" lvl="2" indent="-457200">
              <a:lnSpc>
                <a:spcPct val="90000"/>
              </a:lnSpc>
              <a:buFont typeface="Times New Roman" panose="02020603050405020304" pitchFamily="18" charset="0"/>
              <a:buAutoNum type="arabicPeriod"/>
            </a:pPr>
            <a:r>
              <a:rPr lang="lv-LV" sz="2000" dirty="0"/>
              <a:t>Valsts zemes dienests </a:t>
            </a:r>
          </a:p>
          <a:p>
            <a:pPr marL="1314450" lvl="2" indent="-457200">
              <a:lnSpc>
                <a:spcPct val="90000"/>
              </a:lnSpc>
              <a:buFont typeface="Times New Roman" panose="02020603050405020304" pitchFamily="18" charset="0"/>
              <a:buAutoNum type="arabicPeriod"/>
            </a:pPr>
            <a:r>
              <a:rPr lang="lv-LV" sz="2000" dirty="0"/>
              <a:t>Lauku atbalsta </a:t>
            </a:r>
            <a:r>
              <a:rPr lang="lv-LV" sz="2000" dirty="0" smtClean="0"/>
              <a:t>dienests</a:t>
            </a:r>
            <a:endParaRPr lang="lv-LV" sz="2000" dirty="0"/>
          </a:p>
        </p:txBody>
      </p:sp>
      <p:sp>
        <p:nvSpPr>
          <p:cNvPr id="5" name="TextBox 4"/>
          <p:cNvSpPr txBox="1"/>
          <p:nvPr/>
        </p:nvSpPr>
        <p:spPr>
          <a:xfrm>
            <a:off x="719832" y="4859957"/>
            <a:ext cx="4824536" cy="1383610"/>
          </a:xfrm>
          <a:prstGeom prst="rect">
            <a:avLst/>
          </a:prstGeom>
          <a:solidFill>
            <a:schemeClr val="accent5"/>
          </a:solidFill>
        </p:spPr>
        <p:txBody>
          <a:bodyPr wrap="square" rtlCol="0">
            <a:spAutoFit/>
          </a:bodyPr>
          <a:lstStyle/>
          <a:p>
            <a:endParaRPr lang="en-US" dirty="0" smtClean="0">
              <a:latin typeface="Calibri"/>
              <a:cs typeface="Calibri"/>
            </a:endParaRPr>
          </a:p>
          <a:p>
            <a:r>
              <a:rPr lang="en-US" b="1" u="sng" dirty="0" err="1" smtClean="0">
                <a:latin typeface="Calibri"/>
                <a:cs typeface="Calibri"/>
              </a:rPr>
              <a:t>Izvietojums</a:t>
            </a:r>
            <a:r>
              <a:rPr lang="en-US" dirty="0" smtClean="0">
                <a:latin typeface="Calibri"/>
                <a:cs typeface="Calibri"/>
              </a:rPr>
              <a:t>: 89 </a:t>
            </a:r>
            <a:r>
              <a:rPr lang="en-US" dirty="0" err="1" smtClean="0">
                <a:latin typeface="Calibri"/>
                <a:cs typeface="Calibri"/>
              </a:rPr>
              <a:t>novadu</a:t>
            </a:r>
            <a:r>
              <a:rPr lang="en-US" dirty="0" smtClean="0">
                <a:latin typeface="Calibri"/>
                <a:cs typeface="Calibri"/>
              </a:rPr>
              <a:t> </a:t>
            </a:r>
            <a:r>
              <a:rPr lang="en-US" dirty="0" err="1" smtClean="0">
                <a:latin typeface="Calibri"/>
                <a:cs typeface="Calibri"/>
              </a:rPr>
              <a:t>pašvaldības</a:t>
            </a:r>
            <a:endParaRPr lang="en-US" dirty="0" smtClean="0">
              <a:latin typeface="Calibri"/>
              <a:cs typeface="Calibri"/>
            </a:endParaRPr>
          </a:p>
          <a:p>
            <a:endParaRPr lang="en-US" dirty="0">
              <a:latin typeface="Calibri"/>
              <a:cs typeface="Calibri"/>
            </a:endParaRPr>
          </a:p>
          <a:p>
            <a:r>
              <a:rPr lang="en-US" b="1" u="sng" dirty="0" err="1" smtClean="0">
                <a:latin typeface="Calibri"/>
                <a:cs typeface="Calibri"/>
              </a:rPr>
              <a:t>Pakalpojumu</a:t>
            </a:r>
            <a:r>
              <a:rPr lang="en-US" b="1" u="sng" dirty="0" smtClean="0">
                <a:latin typeface="Calibri"/>
                <a:cs typeface="Calibri"/>
              </a:rPr>
              <a:t> </a:t>
            </a:r>
            <a:r>
              <a:rPr lang="en-US" b="1" u="sng" dirty="0" err="1" smtClean="0">
                <a:latin typeface="Calibri"/>
                <a:cs typeface="Calibri"/>
              </a:rPr>
              <a:t>grozs</a:t>
            </a:r>
            <a:r>
              <a:rPr lang="en-US" b="1" u="sng" dirty="0" smtClean="0">
                <a:latin typeface="Calibri"/>
                <a:cs typeface="Calibri"/>
              </a:rPr>
              <a:t>: </a:t>
            </a:r>
            <a:r>
              <a:rPr lang="en-US" dirty="0" err="1" smtClean="0">
                <a:latin typeface="Calibri"/>
                <a:cs typeface="Calibri"/>
              </a:rPr>
              <a:t>Pieprasītākie</a:t>
            </a:r>
            <a:r>
              <a:rPr lang="en-US" dirty="0" smtClean="0">
                <a:latin typeface="Calibri"/>
                <a:cs typeface="Calibri"/>
              </a:rPr>
              <a:t> </a:t>
            </a:r>
            <a:r>
              <a:rPr lang="en-US" dirty="0" err="1" smtClean="0">
                <a:latin typeface="Calibri"/>
                <a:cs typeface="Calibri"/>
              </a:rPr>
              <a:t>pakalpojumi</a:t>
            </a:r>
            <a:endParaRPr lang="en-US" dirty="0" smtClean="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27907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a:stretch>
            <a:fillRect/>
          </a:stretch>
        </p:blipFill>
        <p:spPr bwMode="auto">
          <a:xfrm>
            <a:off x="7007084" y="4514353"/>
            <a:ext cx="3045322" cy="3045322"/>
          </a:xfrm>
          <a:prstGeom prst="rect">
            <a:avLst/>
          </a:prstGeom>
          <a:noFill/>
          <a:ln w="9525">
            <a:noFill/>
            <a:miter lim="800000"/>
            <a:headEnd/>
            <a:tailEnd/>
          </a:ln>
        </p:spPr>
      </p:pic>
      <p:sp>
        <p:nvSpPr>
          <p:cNvPr id="3" name="Content Placeholder 2"/>
          <p:cNvSpPr>
            <a:spLocks noGrp="1"/>
          </p:cNvSpPr>
          <p:nvPr>
            <p:ph idx="1"/>
          </p:nvPr>
        </p:nvSpPr>
        <p:spPr>
          <a:xfrm>
            <a:off x="431800" y="2123653"/>
            <a:ext cx="9069387" cy="4555877"/>
          </a:xfrm>
        </p:spPr>
        <p:txBody>
          <a:bodyPr/>
          <a:lstStyle/>
          <a:p>
            <a:pPr algn="ctr"/>
            <a:r>
              <a:rPr lang="lv-LV" sz="4400" dirty="0" smtClean="0"/>
              <a:t>MK noteikumi</a:t>
            </a:r>
          </a:p>
          <a:p>
            <a:pPr algn="ctr"/>
            <a:r>
              <a:rPr lang="lv-LV" sz="4400" dirty="0">
                <a:solidFill>
                  <a:schemeClr val="tx1">
                    <a:lumMod val="95000"/>
                    <a:lumOff val="5000"/>
                  </a:schemeClr>
                </a:solidFill>
                <a:ea typeface="ＭＳ Ｐゴシック" pitchFamily="34" charset="-128"/>
                <a:cs typeface="Calibri"/>
              </a:rPr>
              <a:t>“Vienota publisko pakalpojumu pieprasīšanas un samaksas kārtība</a:t>
            </a:r>
            <a:r>
              <a:rPr lang="lv-LV" sz="4400" dirty="0" smtClean="0">
                <a:solidFill>
                  <a:schemeClr val="tx1">
                    <a:lumMod val="95000"/>
                    <a:lumOff val="5000"/>
                  </a:schemeClr>
                </a:solidFill>
                <a:ea typeface="ＭＳ Ｐゴシック" pitchFamily="34" charset="-128"/>
                <a:cs typeface="Calibri"/>
              </a:rPr>
              <a:t>”</a:t>
            </a:r>
            <a:endParaRPr lang="lv-LV" sz="4400" dirty="0" smtClean="0"/>
          </a:p>
          <a:p>
            <a:pPr algn="ctr"/>
            <a:endParaRPr lang="lv-LV" sz="4400" dirty="0"/>
          </a:p>
        </p:txBody>
      </p:sp>
    </p:spTree>
    <p:extLst>
      <p:ext uri="{BB962C8B-B14F-4D97-AF65-F5344CB8AC3E}">
        <p14:creationId xmlns:p14="http://schemas.microsoft.com/office/powerpoint/2010/main" val="1025157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
          <p:cNvSpPr txBox="1">
            <a:spLocks noChangeArrowheads="1"/>
          </p:cNvSpPr>
          <p:nvPr/>
        </p:nvSpPr>
        <p:spPr bwMode="auto">
          <a:xfrm>
            <a:off x="0" y="4859957"/>
            <a:ext cx="3240112"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32" name="Title 1"/>
          <p:cNvSpPr txBox="1">
            <a:spLocks/>
          </p:cNvSpPr>
          <p:nvPr/>
        </p:nvSpPr>
        <p:spPr bwMode="auto">
          <a:xfrm>
            <a:off x="503808" y="2764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MK noteikumu tvērums (1)</a:t>
            </a:r>
          </a:p>
          <a:p>
            <a:pPr algn="l">
              <a:spcAft>
                <a:spcPts val="661"/>
              </a:spcAft>
              <a:defRPr/>
            </a:pPr>
            <a:r>
              <a:rPr lang="lv-LV" sz="3200" kern="0" dirty="0" smtClean="0">
                <a:solidFill>
                  <a:srgbClr val="808080"/>
                </a:solidFill>
                <a:ea typeface="ＭＳ Ｐゴシック" pitchFamily="34" charset="-128"/>
              </a:rPr>
              <a:t>Publiskais pakalpojums valsts pārvaldē</a:t>
            </a:r>
            <a:endParaRPr lang="lv-LV" sz="3200" kern="0" dirty="0">
              <a:solidFill>
                <a:srgbClr val="808080"/>
              </a:solidFill>
              <a:ea typeface="ＭＳ Ｐゴシック" pitchFamily="34" charset="-128"/>
            </a:endParaRPr>
          </a:p>
        </p:txBody>
      </p:sp>
      <p:sp>
        <p:nvSpPr>
          <p:cNvPr id="4" name="Rounded Rectangle 3"/>
          <p:cNvSpPr/>
          <p:nvPr/>
        </p:nvSpPr>
        <p:spPr>
          <a:xfrm>
            <a:off x="2520032" y="1852931"/>
            <a:ext cx="7222697" cy="1270445"/>
          </a:xfrm>
          <a:prstGeom prst="roundRect">
            <a:avLst>
              <a:gd name="adj" fmla="val 10744"/>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lstStyle/>
          <a:p>
            <a:pPr algn="ctr" fontAlgn="auto">
              <a:spcBef>
                <a:spcPts val="0"/>
              </a:spcBef>
              <a:spcAft>
                <a:spcPts val="0"/>
              </a:spcAft>
              <a:defRPr/>
            </a:pPr>
            <a:r>
              <a:rPr lang="lv-LV" sz="2600" b="1" dirty="0">
                <a:solidFill>
                  <a:schemeClr val="tx1"/>
                </a:solidFill>
              </a:rPr>
              <a:t>Valsts funkcijas</a:t>
            </a:r>
          </a:p>
        </p:txBody>
      </p:sp>
      <p:sp>
        <p:nvSpPr>
          <p:cNvPr id="5" name="Rounded Rectangle 4"/>
          <p:cNvSpPr/>
          <p:nvPr/>
        </p:nvSpPr>
        <p:spPr>
          <a:xfrm>
            <a:off x="2520032" y="3440113"/>
            <a:ext cx="4840800" cy="3652092"/>
          </a:xfrm>
          <a:prstGeom prst="roundRect">
            <a:avLst>
              <a:gd name="adj" fmla="val 3797"/>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fontAlgn="auto" hangingPunct="1">
              <a:spcBef>
                <a:spcPts val="0"/>
              </a:spcBef>
              <a:spcAft>
                <a:spcPts val="0"/>
              </a:spcAft>
              <a:defRPr/>
            </a:pPr>
            <a:r>
              <a:rPr lang="lv-LV" sz="2200" b="1">
                <a:latin typeface="Calibri" panose="020F0502020204030204" pitchFamily="34" charset="0"/>
              </a:rPr>
              <a:t>Pamatā publiskās </a:t>
            </a:r>
          </a:p>
          <a:p>
            <a:pPr algn="r" eaLnBrk="1" fontAlgn="auto" hangingPunct="1">
              <a:spcBef>
                <a:spcPts val="0"/>
              </a:spcBef>
              <a:spcAft>
                <a:spcPts val="0"/>
              </a:spcAft>
              <a:defRPr/>
            </a:pPr>
            <a:r>
              <a:rPr lang="lv-LV" sz="2200" b="1">
                <a:latin typeface="Calibri" panose="020F0502020204030204" pitchFamily="34" charset="0"/>
              </a:rPr>
              <a:t>tiesības</a:t>
            </a:r>
          </a:p>
        </p:txBody>
      </p:sp>
      <p:sp>
        <p:nvSpPr>
          <p:cNvPr id="7" name="Rounded Rectangle 6"/>
          <p:cNvSpPr/>
          <p:nvPr/>
        </p:nvSpPr>
        <p:spPr>
          <a:xfrm>
            <a:off x="7520092" y="3440113"/>
            <a:ext cx="2222638" cy="3652092"/>
          </a:xfrm>
          <a:prstGeom prst="roundRect">
            <a:avLst>
              <a:gd name="adj" fmla="val 4166"/>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fontAlgn="auto" hangingPunct="1">
              <a:spcBef>
                <a:spcPts val="0"/>
              </a:spcBef>
              <a:spcAft>
                <a:spcPts val="0"/>
              </a:spcAft>
              <a:defRPr/>
            </a:pPr>
            <a:r>
              <a:rPr lang="lv-LV" sz="2200" b="1">
                <a:latin typeface="Calibri" panose="020F0502020204030204" pitchFamily="34" charset="0"/>
              </a:rPr>
              <a:t>Pamatā privātās tiesības</a:t>
            </a:r>
          </a:p>
        </p:txBody>
      </p:sp>
      <p:sp>
        <p:nvSpPr>
          <p:cNvPr id="71686" name="TextBox 8"/>
          <p:cNvSpPr txBox="1">
            <a:spLocks noChangeArrowheads="1"/>
          </p:cNvSpPr>
          <p:nvPr/>
        </p:nvSpPr>
        <p:spPr bwMode="auto">
          <a:xfrm>
            <a:off x="376149" y="2318411"/>
            <a:ext cx="1984623" cy="478548"/>
          </a:xfrm>
          <a:prstGeom prst="rect">
            <a:avLst/>
          </a:prstGeom>
          <a:noFill/>
          <a:ln w="9525">
            <a:noFill/>
            <a:miter lim="800000"/>
            <a:headEnd/>
            <a:tailEnd/>
          </a:ln>
        </p:spPr>
        <p:txBody>
          <a:bodyPr lIns="100794" tIns="50397" rIns="100794" bIns="50397">
            <a:spAutoFit/>
          </a:bodyPr>
          <a:lstStyle/>
          <a:p>
            <a:r>
              <a:rPr lang="lv-LV" sz="2600" b="1">
                <a:latin typeface="Calibri" pitchFamily="34" charset="0"/>
                <a:ea typeface="MS PGothic"/>
                <a:cs typeface="MS PGothic"/>
              </a:rPr>
              <a:t>Pamati</a:t>
            </a:r>
          </a:p>
        </p:txBody>
      </p:sp>
      <p:sp>
        <p:nvSpPr>
          <p:cNvPr id="71687" name="TextBox 9"/>
          <p:cNvSpPr txBox="1">
            <a:spLocks noChangeArrowheads="1"/>
          </p:cNvSpPr>
          <p:nvPr/>
        </p:nvSpPr>
        <p:spPr bwMode="auto">
          <a:xfrm>
            <a:off x="376148" y="3440113"/>
            <a:ext cx="1904118" cy="1222752"/>
          </a:xfrm>
          <a:prstGeom prst="rect">
            <a:avLst/>
          </a:prstGeom>
          <a:noFill/>
          <a:ln w="9525">
            <a:noFill/>
            <a:miter lim="800000"/>
            <a:headEnd/>
            <a:tailEnd/>
          </a:ln>
        </p:spPr>
        <p:txBody>
          <a:bodyPr lIns="100794" tIns="50397" rIns="100794" bIns="50397">
            <a:spAutoFit/>
          </a:bodyPr>
          <a:lstStyle/>
          <a:p>
            <a:r>
              <a:rPr lang="lv-LV" sz="2600" b="1">
                <a:latin typeface="Calibri" pitchFamily="34" charset="0"/>
                <a:ea typeface="MS PGothic"/>
                <a:cs typeface="MS PGothic"/>
              </a:rPr>
              <a:t>Funkciju realizēšanas veidi</a:t>
            </a:r>
          </a:p>
        </p:txBody>
      </p:sp>
      <p:sp>
        <p:nvSpPr>
          <p:cNvPr id="71688" name="TextBox 10"/>
          <p:cNvSpPr txBox="1">
            <a:spLocks noChangeArrowheads="1"/>
          </p:cNvSpPr>
          <p:nvPr/>
        </p:nvSpPr>
        <p:spPr bwMode="auto">
          <a:xfrm>
            <a:off x="376148" y="5699265"/>
            <a:ext cx="1666103" cy="850650"/>
          </a:xfrm>
          <a:prstGeom prst="rect">
            <a:avLst/>
          </a:prstGeom>
          <a:noFill/>
          <a:ln w="9525">
            <a:noFill/>
            <a:miter lim="800000"/>
            <a:headEnd/>
            <a:tailEnd/>
          </a:ln>
        </p:spPr>
        <p:txBody>
          <a:bodyPr lIns="100794" tIns="50397" rIns="100794" bIns="50397">
            <a:spAutoFit/>
          </a:bodyPr>
          <a:lstStyle/>
          <a:p>
            <a:r>
              <a:rPr lang="lv-LV" sz="2600" b="1" dirty="0">
                <a:latin typeface="Calibri" pitchFamily="34" charset="0"/>
                <a:ea typeface="MS PGothic"/>
                <a:cs typeface="MS PGothic"/>
              </a:rPr>
              <a:t>Iestādes darbība</a:t>
            </a:r>
          </a:p>
        </p:txBody>
      </p:sp>
      <p:sp>
        <p:nvSpPr>
          <p:cNvPr id="15" name="Rounded Rectangle 14"/>
          <p:cNvSpPr/>
          <p:nvPr/>
        </p:nvSpPr>
        <p:spPr>
          <a:xfrm>
            <a:off x="2598786" y="3599356"/>
            <a:ext cx="2460653" cy="1111203"/>
          </a:xfrm>
          <a:prstGeom prst="roundRect">
            <a:avLst>
              <a:gd name="adj" fmla="val 11975"/>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r>
              <a:rPr lang="lv-LV" b="1">
                <a:latin typeface="Calibri" panose="020F0502020204030204" pitchFamily="34" charset="0"/>
              </a:rPr>
              <a:t>Varas realizācija</a:t>
            </a:r>
          </a:p>
        </p:txBody>
      </p:sp>
      <p:sp>
        <p:nvSpPr>
          <p:cNvPr id="16" name="Rounded Rectangle 15"/>
          <p:cNvSpPr/>
          <p:nvPr/>
        </p:nvSpPr>
        <p:spPr>
          <a:xfrm>
            <a:off x="5138195" y="3599356"/>
            <a:ext cx="2143882" cy="1111203"/>
          </a:xfrm>
          <a:prstGeom prst="roundRect">
            <a:avLst>
              <a:gd name="adj" fmla="val 11975"/>
            </a:avLst>
          </a:prstGeom>
          <a:solidFill>
            <a:srgbClr val="00CC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r>
              <a:rPr lang="lv-LV" b="1">
                <a:latin typeface="Calibri" panose="020F0502020204030204" pitchFamily="34" charset="0"/>
              </a:rPr>
              <a:t>Pakalpojumu sniegšana</a:t>
            </a:r>
          </a:p>
        </p:txBody>
      </p:sp>
      <p:sp>
        <p:nvSpPr>
          <p:cNvPr id="17" name="Rounded Rectangle 16"/>
          <p:cNvSpPr/>
          <p:nvPr/>
        </p:nvSpPr>
        <p:spPr>
          <a:xfrm>
            <a:off x="7758106" y="3599356"/>
            <a:ext cx="1905869" cy="1111203"/>
          </a:xfrm>
          <a:prstGeom prst="roundRect">
            <a:avLst>
              <a:gd name="adj" fmla="val 884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r>
              <a:rPr lang="lv-LV" b="1">
                <a:latin typeface="Calibri" panose="020F0502020204030204" pitchFamily="34" charset="0"/>
              </a:rPr>
              <a:t>Komerc-darbība</a:t>
            </a:r>
          </a:p>
        </p:txBody>
      </p:sp>
      <p:sp>
        <p:nvSpPr>
          <p:cNvPr id="20" name="Rounded Rectangle 19"/>
          <p:cNvSpPr/>
          <p:nvPr/>
        </p:nvSpPr>
        <p:spPr>
          <a:xfrm>
            <a:off x="2598787" y="2409407"/>
            <a:ext cx="5953869" cy="633473"/>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r>
              <a:rPr lang="lv-LV" b="1">
                <a:latin typeface="Calibri" panose="020F0502020204030204" pitchFamily="34" charset="0"/>
              </a:rPr>
              <a:t>Valsts pārvaldes funkcijas</a:t>
            </a:r>
          </a:p>
        </p:txBody>
      </p:sp>
      <p:sp>
        <p:nvSpPr>
          <p:cNvPr id="21" name="Rounded Rectangle 20"/>
          <p:cNvSpPr/>
          <p:nvPr/>
        </p:nvSpPr>
        <p:spPr>
          <a:xfrm>
            <a:off x="8552656" y="2409407"/>
            <a:ext cx="1111319" cy="633473"/>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2200" b="1" dirty="0">
              <a:solidFill>
                <a:schemeClr val="tx1"/>
              </a:solidFill>
            </a:endParaRPr>
          </a:p>
          <a:p>
            <a:pPr algn="ctr" fontAlgn="auto">
              <a:spcBef>
                <a:spcPts val="0"/>
              </a:spcBef>
              <a:spcAft>
                <a:spcPts val="0"/>
              </a:spcAft>
              <a:defRPr/>
            </a:pPr>
            <a:r>
              <a:rPr lang="lv-LV" sz="2600" b="1" dirty="0">
                <a:solidFill>
                  <a:schemeClr val="tx1"/>
                </a:solidFill>
              </a:rPr>
              <a:t>Citas</a:t>
            </a:r>
          </a:p>
          <a:p>
            <a:pPr algn="ctr" fontAlgn="auto">
              <a:spcBef>
                <a:spcPts val="0"/>
              </a:spcBef>
              <a:spcAft>
                <a:spcPts val="0"/>
              </a:spcAft>
              <a:defRPr/>
            </a:pPr>
            <a:endParaRPr lang="lv-LV" sz="2200" b="1" dirty="0">
              <a:solidFill>
                <a:schemeClr val="tx1"/>
              </a:solidFill>
            </a:endParaRPr>
          </a:p>
        </p:txBody>
      </p:sp>
      <p:cxnSp>
        <p:nvCxnSpPr>
          <p:cNvPr id="23" name="Straight Connector 22"/>
          <p:cNvCxnSpPr/>
          <p:nvPr/>
        </p:nvCxnSpPr>
        <p:spPr>
          <a:xfrm>
            <a:off x="535409" y="3282620"/>
            <a:ext cx="9209071"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5409" y="4869801"/>
            <a:ext cx="9209071"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430992" y="3321993"/>
            <a:ext cx="556476" cy="1751"/>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812890" y="3321993"/>
            <a:ext cx="556476" cy="1750"/>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955023" y="3320243"/>
            <a:ext cx="556476" cy="1750"/>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598786" y="5267035"/>
            <a:ext cx="2460653" cy="1744674"/>
          </a:xfrm>
          <a:prstGeom prst="roundRect">
            <a:avLst>
              <a:gd name="adj" fmla="val 4725"/>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r>
              <a:rPr lang="lv-LV" b="1">
                <a:latin typeface="Calibri" panose="020F0502020204030204" pitchFamily="34" charset="0"/>
              </a:rPr>
              <a:t>Sodīšana u.c., kas nav PP sniegšana vai komercdarbība</a:t>
            </a:r>
          </a:p>
        </p:txBody>
      </p:sp>
      <p:sp>
        <p:nvSpPr>
          <p:cNvPr id="43" name="Rounded Rectangle 42"/>
          <p:cNvSpPr/>
          <p:nvPr/>
        </p:nvSpPr>
        <p:spPr>
          <a:xfrm>
            <a:off x="5138195" y="5267034"/>
            <a:ext cx="2143882" cy="951959"/>
          </a:xfrm>
          <a:prstGeom prst="roundRect">
            <a:avLst>
              <a:gd name="adj" fmla="val 11193"/>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r>
              <a:rPr lang="lv-LV" sz="2600" b="1" dirty="0">
                <a:solidFill>
                  <a:schemeClr val="tx2"/>
                </a:solidFill>
              </a:rPr>
              <a:t>Publiskie pakalpojumi </a:t>
            </a:r>
          </a:p>
        </p:txBody>
      </p:sp>
      <p:cxnSp>
        <p:nvCxnSpPr>
          <p:cNvPr id="30" name="Straight Arrow Connector 29"/>
          <p:cNvCxnSpPr/>
          <p:nvPr/>
        </p:nvCxnSpPr>
        <p:spPr>
          <a:xfrm rot="5400000">
            <a:off x="3432743" y="4987922"/>
            <a:ext cx="556476" cy="1750"/>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814640" y="4987921"/>
            <a:ext cx="556476" cy="1751"/>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p:cNvSpPr txBox="1">
            <a:spLocks noChangeArrowheads="1"/>
          </p:cNvSpPr>
          <p:nvPr/>
        </p:nvSpPr>
        <p:spPr bwMode="auto">
          <a:xfrm>
            <a:off x="0" y="4859957"/>
            <a:ext cx="3240112"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4" name="Rounded Rectangle 304"/>
          <p:cNvSpPr>
            <a:spLocks noChangeArrowheads="1"/>
          </p:cNvSpPr>
          <p:nvPr/>
        </p:nvSpPr>
        <p:spPr bwMode="auto">
          <a:xfrm>
            <a:off x="575816" y="1619597"/>
            <a:ext cx="8136904" cy="787466"/>
          </a:xfrm>
          <a:prstGeom prst="roundRect">
            <a:avLst>
              <a:gd name="adj" fmla="val 7393"/>
            </a:avLst>
          </a:prstGeom>
          <a:solidFill>
            <a:schemeClr val="bg1">
              <a:lumMod val="85000"/>
            </a:schemeClr>
          </a:solidFill>
          <a:ln w="9525">
            <a:noFill/>
            <a:round/>
            <a:headEnd/>
            <a:tailEnd/>
          </a:ln>
        </p:spPr>
        <p:style>
          <a:lnRef idx="0">
            <a:scrgbClr r="0" g="0" b="0"/>
          </a:lnRef>
          <a:fillRef idx="1002">
            <a:schemeClr val="lt1"/>
          </a:fillRef>
          <a:effectRef idx="0">
            <a:scrgbClr r="0" g="0" b="0"/>
          </a:effectRef>
          <a:fontRef idx="major"/>
        </p:style>
        <p:txBody>
          <a:bodyPr lIns="100794" tIns="50397" rIns="100794" bIns="50397" anchor="ctr"/>
          <a:lstStyle/>
          <a:p>
            <a:pPr algn="ctr" fontAlgn="auto">
              <a:spcBef>
                <a:spcPts val="0"/>
              </a:spcBef>
              <a:spcAft>
                <a:spcPts val="0"/>
              </a:spcAft>
              <a:defRPr/>
            </a:pPr>
            <a:endParaRPr lang="lv-LV" sz="3100" b="1" dirty="0">
              <a:latin typeface="+mn-lt"/>
            </a:endParaRPr>
          </a:p>
          <a:p>
            <a:pPr algn="ctr" fontAlgn="auto">
              <a:spcBef>
                <a:spcPts val="0"/>
              </a:spcBef>
              <a:spcAft>
                <a:spcPts val="0"/>
              </a:spcAft>
              <a:defRPr/>
            </a:pPr>
            <a:r>
              <a:rPr lang="lv-LV" sz="3100" b="1" dirty="0">
                <a:latin typeface="+mn-lt"/>
              </a:rPr>
              <a:t>Publiskais pakalpojums</a:t>
            </a:r>
          </a:p>
          <a:p>
            <a:pPr algn="ctr" fontAlgn="auto">
              <a:spcBef>
                <a:spcPts val="0"/>
              </a:spcBef>
              <a:spcAft>
                <a:spcPts val="0"/>
              </a:spcAft>
              <a:defRPr/>
            </a:pPr>
            <a:endParaRPr lang="lv-LV" sz="3100" dirty="0">
              <a:latin typeface="+mn-lt"/>
            </a:endParaRPr>
          </a:p>
        </p:txBody>
      </p:sp>
      <p:sp>
        <p:nvSpPr>
          <p:cNvPr id="6" name="Rounded Rectangle 297"/>
          <p:cNvSpPr>
            <a:spLocks noChangeArrowheads="1"/>
          </p:cNvSpPr>
          <p:nvPr/>
        </p:nvSpPr>
        <p:spPr bwMode="auto">
          <a:xfrm>
            <a:off x="575815" y="4612751"/>
            <a:ext cx="1872208" cy="1834366"/>
          </a:xfrm>
          <a:prstGeom prst="roundRect">
            <a:avLst>
              <a:gd name="adj" fmla="val 8010"/>
            </a:avLst>
          </a:prstGeom>
          <a:solidFill>
            <a:schemeClr val="bg1">
              <a:lumMod val="85000"/>
            </a:schemeClr>
          </a:solidFill>
          <a:ln w="9525">
            <a:noFill/>
            <a:round/>
            <a:headEnd/>
            <a:tailEnd/>
          </a:ln>
        </p:spPr>
        <p:style>
          <a:lnRef idx="0">
            <a:scrgbClr r="0" g="0" b="0"/>
          </a:lnRef>
          <a:fillRef idx="1002">
            <a:schemeClr val="lt1"/>
          </a:fillRef>
          <a:effectRef idx="0">
            <a:scrgbClr r="0" g="0" b="0"/>
          </a:effectRef>
          <a:fontRef idx="major"/>
        </p:style>
        <p:txBody>
          <a:bodyPr lIns="100794" tIns="50397" rIns="100794" bIns="50397"/>
          <a:lstStyle/>
          <a:p>
            <a:pPr algn="ctr" fontAlgn="auto">
              <a:spcBef>
                <a:spcPts val="0"/>
              </a:spcBef>
              <a:spcAft>
                <a:spcPts val="0"/>
              </a:spcAft>
              <a:defRPr/>
            </a:pPr>
            <a:r>
              <a:rPr lang="lv-LV" b="1" dirty="0"/>
              <a:t>Kolektīvais pakalpojums</a:t>
            </a:r>
          </a:p>
          <a:p>
            <a:pPr algn="ctr" fontAlgn="auto">
              <a:spcBef>
                <a:spcPts val="0"/>
              </a:spcBef>
              <a:spcAft>
                <a:spcPts val="0"/>
              </a:spcAft>
              <a:defRPr/>
            </a:pPr>
            <a:r>
              <a:rPr lang="lv-LV" dirty="0"/>
              <a:t>(apgaismo-</a:t>
            </a:r>
            <a:r>
              <a:rPr lang="lv-LV" dirty="0" err="1"/>
              <a:t>šana</a:t>
            </a:r>
            <a:r>
              <a:rPr lang="lv-LV" dirty="0"/>
              <a:t>, ceļu uzturēšana)</a:t>
            </a:r>
          </a:p>
        </p:txBody>
      </p:sp>
      <p:sp>
        <p:nvSpPr>
          <p:cNvPr id="7" name="Rounded Rectangle 296"/>
          <p:cNvSpPr>
            <a:spLocks noChangeArrowheads="1"/>
          </p:cNvSpPr>
          <p:nvPr/>
        </p:nvSpPr>
        <p:spPr bwMode="auto">
          <a:xfrm>
            <a:off x="575815" y="3164781"/>
            <a:ext cx="5976664" cy="870233"/>
          </a:xfrm>
          <a:prstGeom prst="roundRect">
            <a:avLst>
              <a:gd name="adj" fmla="val 8066"/>
            </a:avLst>
          </a:prstGeom>
          <a:solidFill>
            <a:schemeClr val="bg1">
              <a:lumMod val="85000"/>
            </a:schemeClr>
          </a:solidFill>
          <a:ln w="9525">
            <a:noFill/>
            <a:round/>
            <a:headEnd/>
            <a:tailEnd/>
          </a:ln>
        </p:spPr>
        <p:style>
          <a:lnRef idx="0">
            <a:scrgbClr r="0" g="0" b="0"/>
          </a:lnRef>
          <a:fillRef idx="1002">
            <a:schemeClr val="lt1"/>
          </a:fillRef>
          <a:effectRef idx="0">
            <a:scrgbClr r="0" g="0" b="0"/>
          </a:effectRef>
          <a:fontRef idx="major"/>
        </p:style>
        <p:txBody>
          <a:bodyPr lIns="100794" tIns="50397" rIns="100794" bIns="50397"/>
          <a:lstStyle/>
          <a:p>
            <a:pPr algn="ctr" fontAlgn="auto">
              <a:spcBef>
                <a:spcPts val="0"/>
              </a:spcBef>
              <a:spcAft>
                <a:spcPts val="0"/>
              </a:spcAft>
              <a:defRPr/>
            </a:pPr>
            <a:endParaRPr lang="lv-LV" sz="2000" b="1" dirty="0"/>
          </a:p>
          <a:p>
            <a:pPr algn="ctr" fontAlgn="auto">
              <a:spcBef>
                <a:spcPts val="0"/>
              </a:spcBef>
              <a:spcAft>
                <a:spcPts val="0"/>
              </a:spcAft>
              <a:defRPr/>
            </a:pPr>
            <a:r>
              <a:rPr lang="lv-LV" sz="2000" b="1" dirty="0"/>
              <a:t>Pārvaldes pakalpojums</a:t>
            </a:r>
          </a:p>
        </p:txBody>
      </p:sp>
      <p:sp>
        <p:nvSpPr>
          <p:cNvPr id="15" name="Rounded Rectangle 296"/>
          <p:cNvSpPr>
            <a:spLocks noChangeArrowheads="1"/>
          </p:cNvSpPr>
          <p:nvPr/>
        </p:nvSpPr>
        <p:spPr bwMode="auto">
          <a:xfrm>
            <a:off x="6750848" y="3122782"/>
            <a:ext cx="1949621" cy="2154157"/>
          </a:xfrm>
          <a:prstGeom prst="roundRect">
            <a:avLst>
              <a:gd name="adj" fmla="val 8066"/>
            </a:avLst>
          </a:prstGeom>
          <a:solidFill>
            <a:schemeClr val="bg1">
              <a:lumMod val="85000"/>
            </a:schemeClr>
          </a:solidFill>
          <a:ln w="9525">
            <a:noFill/>
            <a:round/>
            <a:headEnd/>
            <a:tailEnd/>
          </a:ln>
        </p:spPr>
        <p:style>
          <a:lnRef idx="0">
            <a:scrgbClr r="0" g="0" b="0"/>
          </a:lnRef>
          <a:fillRef idx="1002">
            <a:schemeClr val="lt1"/>
          </a:fillRef>
          <a:effectRef idx="0">
            <a:scrgbClr r="0" g="0" b="0"/>
          </a:effectRef>
          <a:fontRef idx="major"/>
        </p:style>
        <p:txBody>
          <a:bodyPr lIns="100794" tIns="50397" rIns="100794" bIns="50397"/>
          <a:lstStyle/>
          <a:p>
            <a:pPr algn="ctr" fontAlgn="auto">
              <a:spcBef>
                <a:spcPts val="0"/>
              </a:spcBef>
              <a:spcAft>
                <a:spcPts val="0"/>
              </a:spcAft>
              <a:defRPr/>
            </a:pPr>
            <a:r>
              <a:rPr lang="lv-LV" b="1" dirty="0"/>
              <a:t>Saimnieciskais pakalpojums</a:t>
            </a:r>
          </a:p>
          <a:p>
            <a:pPr algn="ctr" fontAlgn="auto">
              <a:spcBef>
                <a:spcPts val="0"/>
              </a:spcBef>
              <a:spcAft>
                <a:spcPts val="0"/>
              </a:spcAft>
              <a:defRPr/>
            </a:pPr>
            <a:r>
              <a:rPr lang="lv-LV" dirty="0"/>
              <a:t>(baseina īre, kopēšana u.c.)</a:t>
            </a:r>
          </a:p>
        </p:txBody>
      </p:sp>
      <p:sp>
        <p:nvSpPr>
          <p:cNvPr id="73735" name="Rounded Rectangle 296"/>
          <p:cNvSpPr>
            <a:spLocks noChangeArrowheads="1"/>
          </p:cNvSpPr>
          <p:nvPr/>
        </p:nvSpPr>
        <p:spPr bwMode="auto">
          <a:xfrm>
            <a:off x="2592039" y="4628500"/>
            <a:ext cx="1935410" cy="1818618"/>
          </a:xfrm>
          <a:prstGeom prst="roundRect">
            <a:avLst>
              <a:gd name="adj" fmla="val 8065"/>
            </a:avLst>
          </a:prstGeom>
          <a:solidFill>
            <a:schemeClr val="accent1"/>
          </a:solidFill>
          <a:ln w="9525">
            <a:noFill/>
            <a:round/>
            <a:headEnd/>
            <a:tailEnd/>
          </a:ln>
        </p:spPr>
        <p:txBody>
          <a:bodyPr lIns="100794" tIns="50397" rIns="100794" bIns="50397"/>
          <a:lstStyle/>
          <a:p>
            <a:pPr algn="ctr"/>
            <a:r>
              <a:rPr lang="lv-LV" b="1" dirty="0" smtClean="0">
                <a:latin typeface="Calibri" pitchFamily="34" charset="0"/>
              </a:rPr>
              <a:t>Administratīvais</a:t>
            </a:r>
            <a:endParaRPr lang="lv-LV" b="1" dirty="0">
              <a:latin typeface="Calibri" pitchFamily="34" charset="0"/>
            </a:endParaRPr>
          </a:p>
          <a:p>
            <a:pPr algn="ctr"/>
            <a:r>
              <a:rPr lang="lv-LV" b="1" dirty="0">
                <a:latin typeface="Calibri" pitchFamily="34" charset="0"/>
              </a:rPr>
              <a:t>pakalpojums</a:t>
            </a:r>
          </a:p>
          <a:p>
            <a:pPr algn="ctr"/>
            <a:r>
              <a:rPr lang="lv-LV" dirty="0">
                <a:latin typeface="Calibri" pitchFamily="34" charset="0"/>
              </a:rPr>
              <a:t>(reģistrēšana, izziņa, atļauja, nodokļi, pabalsti)</a:t>
            </a:r>
          </a:p>
        </p:txBody>
      </p:sp>
      <p:sp>
        <p:nvSpPr>
          <p:cNvPr id="17" name="Rounded Rectangle 296"/>
          <p:cNvSpPr>
            <a:spLocks noChangeArrowheads="1"/>
          </p:cNvSpPr>
          <p:nvPr/>
        </p:nvSpPr>
        <p:spPr bwMode="auto">
          <a:xfrm>
            <a:off x="4680271" y="4635500"/>
            <a:ext cx="1914773" cy="1811618"/>
          </a:xfrm>
          <a:prstGeom prst="roundRect">
            <a:avLst>
              <a:gd name="adj" fmla="val 8066"/>
            </a:avLst>
          </a:prstGeom>
          <a:solidFill>
            <a:schemeClr val="bg1">
              <a:lumMod val="85000"/>
            </a:schemeClr>
          </a:solidFill>
          <a:ln w="9525">
            <a:noFill/>
            <a:round/>
            <a:headEnd/>
            <a:tailEnd/>
          </a:ln>
        </p:spPr>
        <p:style>
          <a:lnRef idx="0">
            <a:scrgbClr r="0" g="0" b="0"/>
          </a:lnRef>
          <a:fillRef idx="1002">
            <a:schemeClr val="lt1"/>
          </a:fillRef>
          <a:effectRef idx="0">
            <a:scrgbClr r="0" g="0" b="0"/>
          </a:effectRef>
          <a:fontRef idx="major"/>
        </p:style>
        <p:txBody>
          <a:bodyPr lIns="100794" tIns="50397" rIns="100794" bIns="50397"/>
          <a:lstStyle/>
          <a:p>
            <a:pPr algn="ctr" fontAlgn="auto">
              <a:spcBef>
                <a:spcPts val="0"/>
              </a:spcBef>
              <a:spcAft>
                <a:spcPts val="0"/>
              </a:spcAft>
            </a:pPr>
            <a:r>
              <a:rPr lang="lv-LV" b="1" dirty="0"/>
              <a:t>Individuālais pakalpojums</a:t>
            </a:r>
          </a:p>
          <a:p>
            <a:pPr algn="ctr" fontAlgn="auto">
              <a:spcBef>
                <a:spcPts val="0"/>
              </a:spcBef>
              <a:spcAft>
                <a:spcPts val="0"/>
              </a:spcAft>
            </a:pPr>
            <a:r>
              <a:rPr lang="lv-LV" b="1" dirty="0"/>
              <a:t>(sociālā aprūpe, izglītība)</a:t>
            </a:r>
          </a:p>
        </p:txBody>
      </p:sp>
      <p:sp>
        <p:nvSpPr>
          <p:cNvPr id="18" name="Down Arrow 17"/>
          <p:cNvSpPr/>
          <p:nvPr/>
        </p:nvSpPr>
        <p:spPr>
          <a:xfrm>
            <a:off x="3380144" y="4129772"/>
            <a:ext cx="364023" cy="428731"/>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1500"/>
          </a:p>
        </p:txBody>
      </p:sp>
      <p:sp>
        <p:nvSpPr>
          <p:cNvPr id="19" name="Down Arrow 18"/>
          <p:cNvSpPr/>
          <p:nvPr/>
        </p:nvSpPr>
        <p:spPr>
          <a:xfrm>
            <a:off x="5489019" y="4129772"/>
            <a:ext cx="365773" cy="428731"/>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1500"/>
          </a:p>
        </p:txBody>
      </p:sp>
      <p:sp>
        <p:nvSpPr>
          <p:cNvPr id="25" name="Down Arrow 24"/>
          <p:cNvSpPr/>
          <p:nvPr/>
        </p:nvSpPr>
        <p:spPr>
          <a:xfrm>
            <a:off x="3384127" y="2512058"/>
            <a:ext cx="364023" cy="505729"/>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1500"/>
          </a:p>
        </p:txBody>
      </p:sp>
      <p:sp>
        <p:nvSpPr>
          <p:cNvPr id="21" name="Down Arrow 20"/>
          <p:cNvSpPr/>
          <p:nvPr/>
        </p:nvSpPr>
        <p:spPr>
          <a:xfrm>
            <a:off x="1295895" y="4107022"/>
            <a:ext cx="364023" cy="428732"/>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1500"/>
          </a:p>
        </p:txBody>
      </p:sp>
      <p:sp>
        <p:nvSpPr>
          <p:cNvPr id="27" name="Down Arrow 26"/>
          <p:cNvSpPr/>
          <p:nvPr/>
        </p:nvSpPr>
        <p:spPr>
          <a:xfrm>
            <a:off x="7648653" y="2512058"/>
            <a:ext cx="364023" cy="505729"/>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1500"/>
          </a:p>
        </p:txBody>
      </p:sp>
      <p:sp>
        <p:nvSpPr>
          <p:cNvPr id="16" name="Title 1"/>
          <p:cNvSpPr txBox="1">
            <a:spLocks/>
          </p:cNvSpPr>
          <p:nvPr/>
        </p:nvSpPr>
        <p:spPr bwMode="auto">
          <a:xfrm>
            <a:off x="507429" y="359122"/>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MK noteikumu tvērums (2)</a:t>
            </a:r>
          </a:p>
          <a:p>
            <a:pPr algn="l">
              <a:spcAft>
                <a:spcPts val="661"/>
              </a:spcAft>
              <a:defRPr/>
            </a:pPr>
            <a:r>
              <a:rPr lang="lv-LV" sz="3200" dirty="0" smtClean="0">
                <a:solidFill>
                  <a:schemeClr val="bg2"/>
                </a:solidFill>
              </a:rPr>
              <a:t>Pakalpojumu veidi</a:t>
            </a:r>
            <a:br>
              <a:rPr lang="lv-LV" sz="3200" dirty="0" smtClean="0">
                <a:solidFill>
                  <a:schemeClr val="bg2"/>
                </a:solidFill>
              </a:rPr>
            </a:br>
            <a:endParaRPr lang="lv-LV" sz="3200" kern="0" dirty="0">
              <a:solidFill>
                <a:schemeClr val="bg2"/>
              </a:solidFill>
              <a:ea typeface="ＭＳ Ｐゴシック" pitchFamily="34" charset="-128"/>
            </a:endParaRPr>
          </a:p>
        </p:txBody>
      </p:sp>
      <p:sp>
        <p:nvSpPr>
          <p:cNvPr id="20" name="TextBox 10"/>
          <p:cNvSpPr txBox="1">
            <a:spLocks noChangeArrowheads="1"/>
          </p:cNvSpPr>
          <p:nvPr/>
        </p:nvSpPr>
        <p:spPr bwMode="auto">
          <a:xfrm>
            <a:off x="2736056" y="6901689"/>
            <a:ext cx="5112568" cy="478548"/>
          </a:xfrm>
          <a:prstGeom prst="rect">
            <a:avLst/>
          </a:prstGeom>
          <a:solidFill>
            <a:srgbClr val="FFFFFF"/>
          </a:solidFill>
          <a:ln w="9525">
            <a:noFill/>
            <a:miter lim="800000"/>
            <a:headEnd/>
            <a:tailEnd/>
          </a:ln>
        </p:spPr>
        <p:txBody>
          <a:bodyPr wrap="square" lIns="100794" tIns="50397" rIns="100794" bIns="50397">
            <a:spAutoFit/>
          </a:bodyPr>
          <a:lstStyle/>
          <a:p>
            <a:r>
              <a:rPr lang="en-US" sz="2600" b="1" i="1" dirty="0" smtClean="0">
                <a:latin typeface="Calibri" pitchFamily="34" charset="0"/>
                <a:ea typeface="MS PGothic"/>
                <a:cs typeface="MS PGothic"/>
              </a:rPr>
              <a:t>V</a:t>
            </a:r>
            <a:r>
              <a:rPr lang="lv-LV" sz="2600" b="1" i="1" dirty="0" smtClean="0">
                <a:latin typeface="Calibri" pitchFamily="34" charset="0"/>
                <a:ea typeface="MS PGothic"/>
                <a:cs typeface="MS PGothic"/>
              </a:rPr>
              <a:t>ai pakalpojums tiek nodots KAC?</a:t>
            </a:r>
            <a:endParaRPr lang="lv-LV" sz="2600" b="1" i="1" dirty="0">
              <a:latin typeface="Calibri" pitchFamily="34" charset="0"/>
              <a:ea typeface="MS PGothic"/>
              <a:cs typeface="MS PGothic"/>
            </a:endParaRPr>
          </a:p>
        </p:txBody>
      </p:sp>
      <p:sp>
        <p:nvSpPr>
          <p:cNvPr id="22" name="Down Arrow 21"/>
          <p:cNvSpPr/>
          <p:nvPr/>
        </p:nvSpPr>
        <p:spPr>
          <a:xfrm>
            <a:off x="3312120" y="6516141"/>
            <a:ext cx="364023" cy="428731"/>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lv-LV" sz="1500"/>
          </a:p>
        </p:txBody>
      </p:sp>
    </p:spTree>
    <p:extLst>
      <p:ext uri="{BB962C8B-B14F-4D97-AF65-F5344CB8AC3E}">
        <p14:creationId xmlns:p14="http://schemas.microsoft.com/office/powerpoint/2010/main" val="276934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egis.wisconsin.gov/senate/sen11/news/images/questions.jpg"/>
          <p:cNvPicPr>
            <a:picLocks noChangeAspect="1" noChangeArrowheads="1"/>
          </p:cNvPicPr>
          <p:nvPr/>
        </p:nvPicPr>
        <p:blipFill>
          <a:blip r:embed="rId2"/>
          <a:srcRect/>
          <a:stretch>
            <a:fillRect/>
          </a:stretch>
        </p:blipFill>
        <p:spPr bwMode="auto">
          <a:xfrm>
            <a:off x="6624488" y="4841949"/>
            <a:ext cx="3328762" cy="2496343"/>
          </a:xfrm>
          <a:prstGeom prst="rect">
            <a:avLst/>
          </a:prstGeom>
          <a:noFill/>
          <a:ln w="9525">
            <a:noFill/>
            <a:miter lim="800000"/>
            <a:headEnd/>
            <a:tailEnd/>
          </a:ln>
        </p:spPr>
      </p:pic>
      <p:sp>
        <p:nvSpPr>
          <p:cNvPr id="4" name="TextBox 10"/>
          <p:cNvSpPr txBox="1">
            <a:spLocks noChangeArrowheads="1"/>
          </p:cNvSpPr>
          <p:nvPr/>
        </p:nvSpPr>
        <p:spPr bwMode="auto">
          <a:xfrm>
            <a:off x="0" y="4859957"/>
            <a:ext cx="3240112"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2" name="Title 1"/>
          <p:cNvSpPr>
            <a:spLocks noGrp="1"/>
          </p:cNvSpPr>
          <p:nvPr>
            <p:ph type="title"/>
          </p:nvPr>
        </p:nvSpPr>
        <p:spPr/>
        <p:txBody>
          <a:bodyPr/>
          <a:lstStyle/>
          <a:p>
            <a:pPr algn="l"/>
            <a:r>
              <a:rPr lang="en-US" sz="3200" dirty="0" err="1" smtClean="0"/>
              <a:t>Jautājumi</a:t>
            </a:r>
            <a:r>
              <a:rPr lang="en-US" sz="3200" dirty="0" smtClean="0"/>
              <a:t> par v</a:t>
            </a:r>
            <a:r>
              <a:rPr lang="lv-LV" sz="3200" dirty="0" smtClean="0">
                <a:solidFill>
                  <a:schemeClr val="tx1">
                    <a:lumMod val="95000"/>
                    <a:lumOff val="5000"/>
                  </a:schemeClr>
                </a:solidFill>
                <a:ea typeface="ＭＳ Ｐゴシック" pitchFamily="34" charset="-128"/>
                <a:cs typeface="Calibri"/>
              </a:rPr>
              <a:t>ienotu </a:t>
            </a:r>
            <a:r>
              <a:rPr lang="lv-LV" sz="3200" dirty="0">
                <a:solidFill>
                  <a:schemeClr val="tx1">
                    <a:lumMod val="95000"/>
                    <a:lumOff val="5000"/>
                  </a:schemeClr>
                </a:solidFill>
                <a:ea typeface="ＭＳ Ｐゴシック" pitchFamily="34" charset="-128"/>
                <a:cs typeface="Calibri"/>
              </a:rPr>
              <a:t>publisko pakalpojumu pieprasīšanas un samaksas </a:t>
            </a:r>
            <a:r>
              <a:rPr lang="lv-LV" sz="3200" dirty="0" smtClean="0">
                <a:solidFill>
                  <a:schemeClr val="tx1">
                    <a:lumMod val="95000"/>
                    <a:lumOff val="5000"/>
                  </a:schemeClr>
                </a:solidFill>
                <a:ea typeface="ＭＳ Ｐゴシック" pitchFamily="34" charset="-128"/>
                <a:cs typeface="Calibri"/>
              </a:rPr>
              <a:t>kārtību</a:t>
            </a:r>
            <a:endParaRPr lang="en-US" sz="3200" dirty="0"/>
          </a:p>
        </p:txBody>
      </p:sp>
      <p:sp>
        <p:nvSpPr>
          <p:cNvPr id="3" name="Content Placeholder 2"/>
          <p:cNvSpPr>
            <a:spLocks noGrp="1"/>
          </p:cNvSpPr>
          <p:nvPr>
            <p:ph idx="1"/>
          </p:nvPr>
        </p:nvSpPr>
        <p:spPr>
          <a:xfrm>
            <a:off x="503238" y="1768475"/>
            <a:ext cx="9433618" cy="4987925"/>
          </a:xfrm>
        </p:spPr>
        <p:txBody>
          <a:bodyPr/>
          <a:lstStyle/>
          <a:p>
            <a:pPr marL="457200" indent="-457200">
              <a:buFont typeface="Arial"/>
              <a:buChar char="•"/>
            </a:pPr>
            <a:r>
              <a:rPr lang="en-US" sz="2000" dirty="0" err="1" smtClean="0"/>
              <a:t>Kas</a:t>
            </a:r>
            <a:r>
              <a:rPr lang="en-US" sz="2000" dirty="0" smtClean="0"/>
              <a:t> </a:t>
            </a:r>
            <a:r>
              <a:rPr lang="en-US" sz="2000" dirty="0" err="1" smtClean="0"/>
              <a:t>noteiks</a:t>
            </a:r>
            <a:r>
              <a:rPr lang="en-US" sz="2000" dirty="0" smtClean="0"/>
              <a:t> </a:t>
            </a:r>
            <a:r>
              <a:rPr lang="en-US" sz="2000" dirty="0" err="1" smtClean="0"/>
              <a:t>maksas</a:t>
            </a:r>
            <a:r>
              <a:rPr lang="en-US" sz="2000" dirty="0" smtClean="0"/>
              <a:t> </a:t>
            </a:r>
            <a:r>
              <a:rPr lang="en-US" sz="2000" dirty="0" err="1" smtClean="0"/>
              <a:t>apjomu</a:t>
            </a:r>
            <a:r>
              <a:rPr lang="en-US" sz="2000" dirty="0" smtClean="0"/>
              <a:t> par </a:t>
            </a:r>
            <a:r>
              <a:rPr lang="en-US" sz="2000" dirty="0" err="1" smtClean="0"/>
              <a:t>pakalpojuma</a:t>
            </a:r>
            <a:r>
              <a:rPr lang="en-US" sz="2000" dirty="0" smtClean="0"/>
              <a:t> </a:t>
            </a:r>
            <a:r>
              <a:rPr lang="en-US" sz="2000" dirty="0" err="1" smtClean="0"/>
              <a:t>nodošanu</a:t>
            </a:r>
            <a:r>
              <a:rPr lang="en-US" sz="2000" dirty="0" smtClean="0"/>
              <a:t> </a:t>
            </a:r>
            <a:r>
              <a:rPr lang="en-US" sz="2000" dirty="0" err="1" smtClean="0"/>
              <a:t>trešajai</a:t>
            </a:r>
            <a:r>
              <a:rPr lang="en-US" sz="2000" dirty="0" smtClean="0"/>
              <a:t> </a:t>
            </a:r>
            <a:r>
              <a:rPr lang="en-US" sz="2000" dirty="0" err="1" smtClean="0"/>
              <a:t>personai</a:t>
            </a:r>
            <a:r>
              <a:rPr lang="en-US" sz="2000" dirty="0" smtClean="0"/>
              <a:t>? </a:t>
            </a:r>
          </a:p>
          <a:p>
            <a:pPr marL="857250" lvl="1" indent="-457200">
              <a:buFont typeface="Arial"/>
              <a:buChar char="•"/>
            </a:pPr>
            <a:r>
              <a:rPr lang="en-US" sz="1800" dirty="0" err="1" smtClean="0"/>
              <a:t>Iestāde</a:t>
            </a:r>
            <a:r>
              <a:rPr lang="en-US" sz="1800" dirty="0" smtClean="0"/>
              <a:t>, </a:t>
            </a:r>
            <a:r>
              <a:rPr lang="en-US" sz="1800" dirty="0" err="1" smtClean="0"/>
              <a:t>kura</a:t>
            </a:r>
            <a:r>
              <a:rPr lang="en-US" sz="1800" dirty="0" smtClean="0"/>
              <a:t> </a:t>
            </a:r>
            <a:r>
              <a:rPr lang="en-US" sz="1800" dirty="0" err="1" smtClean="0"/>
              <a:t>nodod</a:t>
            </a:r>
            <a:r>
              <a:rPr lang="en-US" sz="1800" dirty="0" smtClean="0"/>
              <a:t>? KAC, </a:t>
            </a:r>
            <a:r>
              <a:rPr lang="en-US" sz="1800" dirty="0" err="1" smtClean="0"/>
              <a:t>kuram</a:t>
            </a:r>
            <a:r>
              <a:rPr lang="en-US" sz="1800" dirty="0" smtClean="0"/>
              <a:t> </a:t>
            </a:r>
            <a:r>
              <a:rPr lang="en-US" sz="1800" dirty="0" err="1" smtClean="0"/>
              <a:t>nodod</a:t>
            </a:r>
            <a:r>
              <a:rPr lang="en-US" sz="1800" dirty="0" smtClean="0"/>
              <a:t>? </a:t>
            </a:r>
            <a:r>
              <a:rPr lang="en-US" sz="1800" dirty="0" err="1" smtClean="0"/>
              <a:t>Kāds</a:t>
            </a:r>
            <a:r>
              <a:rPr lang="en-US" sz="1800" dirty="0" smtClean="0"/>
              <a:t> </a:t>
            </a:r>
            <a:r>
              <a:rPr lang="en-US" sz="1800" dirty="0" err="1" smtClean="0"/>
              <a:t>cits</a:t>
            </a:r>
            <a:r>
              <a:rPr lang="en-US" sz="1800" dirty="0" smtClean="0"/>
              <a:t>?</a:t>
            </a:r>
          </a:p>
          <a:p>
            <a:pPr marL="457200" indent="-457200">
              <a:buFont typeface="Arial"/>
              <a:buChar char="•"/>
            </a:pPr>
            <a:r>
              <a:rPr lang="en-US" sz="2000" dirty="0" err="1" smtClean="0"/>
              <a:t>Vai</a:t>
            </a:r>
            <a:r>
              <a:rPr lang="en-US" sz="2000" dirty="0" smtClean="0"/>
              <a:t> </a:t>
            </a:r>
            <a:r>
              <a:rPr lang="en-US" sz="2000" dirty="0" err="1" smtClean="0"/>
              <a:t>iespējams</a:t>
            </a:r>
            <a:r>
              <a:rPr lang="en-US" sz="2000" dirty="0" smtClean="0"/>
              <a:t> </a:t>
            </a:r>
            <a:r>
              <a:rPr lang="en-US" sz="2000" dirty="0" err="1" smtClean="0"/>
              <a:t>noteikt</a:t>
            </a:r>
            <a:r>
              <a:rPr lang="en-US" sz="2000" dirty="0" smtClean="0"/>
              <a:t> </a:t>
            </a:r>
            <a:r>
              <a:rPr lang="en-US" sz="2000" dirty="0" err="1" smtClean="0"/>
              <a:t>vienības</a:t>
            </a:r>
            <a:r>
              <a:rPr lang="en-US" sz="2000" dirty="0" smtClean="0"/>
              <a:t> </a:t>
            </a:r>
            <a:r>
              <a:rPr lang="en-US" sz="2000" dirty="0" err="1" smtClean="0"/>
              <a:t>maksu</a:t>
            </a:r>
            <a:r>
              <a:rPr lang="en-US" sz="2000" dirty="0" smtClean="0"/>
              <a:t> </a:t>
            </a:r>
            <a:r>
              <a:rPr lang="en-US" sz="2000" dirty="0" err="1" smtClean="0"/>
              <a:t>visiem</a:t>
            </a:r>
            <a:r>
              <a:rPr lang="en-US" sz="2000" dirty="0" smtClean="0"/>
              <a:t> </a:t>
            </a:r>
            <a:r>
              <a:rPr lang="en-US" sz="2000" dirty="0" err="1" smtClean="0"/>
              <a:t>iestādes</a:t>
            </a:r>
            <a:r>
              <a:rPr lang="en-US" sz="2000" dirty="0" smtClean="0"/>
              <a:t> </a:t>
            </a:r>
            <a:r>
              <a:rPr lang="en-US" sz="2000" dirty="0" err="1" smtClean="0"/>
              <a:t>pakalpojumiem</a:t>
            </a:r>
            <a:r>
              <a:rPr lang="en-US" sz="2000" dirty="0" smtClean="0"/>
              <a:t>?</a:t>
            </a:r>
          </a:p>
          <a:p>
            <a:pPr marL="457200" indent="-457200">
              <a:buFont typeface="Arial"/>
              <a:buChar char="•"/>
            </a:pPr>
            <a:r>
              <a:rPr lang="en-US" sz="2000" dirty="0" err="1" smtClean="0"/>
              <a:t>Vai</a:t>
            </a:r>
            <a:r>
              <a:rPr lang="en-US" sz="2000" dirty="0" smtClean="0"/>
              <a:t> </a:t>
            </a:r>
            <a:r>
              <a:rPr lang="en-US" sz="2000" dirty="0" err="1" smtClean="0"/>
              <a:t>maksa</a:t>
            </a:r>
            <a:r>
              <a:rPr lang="en-US" sz="2000" dirty="0" smtClean="0"/>
              <a:t> </a:t>
            </a:r>
            <a:r>
              <a:rPr lang="en-US" sz="2000" dirty="0" err="1" smtClean="0"/>
              <a:t>var</a:t>
            </a:r>
            <a:r>
              <a:rPr lang="en-US" sz="2000" dirty="0" smtClean="0"/>
              <a:t> </a:t>
            </a:r>
            <a:r>
              <a:rPr lang="en-US" sz="2000" dirty="0" err="1" smtClean="0"/>
              <a:t>būt</a:t>
            </a:r>
            <a:r>
              <a:rPr lang="en-US" sz="2000" dirty="0" smtClean="0"/>
              <a:t> </a:t>
            </a:r>
            <a:r>
              <a:rPr lang="en-US" sz="2000" dirty="0" err="1" smtClean="0"/>
              <a:t>atkarīga</a:t>
            </a:r>
            <a:r>
              <a:rPr lang="en-US" sz="2000" dirty="0" smtClean="0"/>
              <a:t> no </a:t>
            </a:r>
            <a:r>
              <a:rPr lang="en-US" sz="2000" dirty="0" err="1" smtClean="0"/>
              <a:t>periodā</a:t>
            </a:r>
            <a:r>
              <a:rPr lang="en-US" sz="2000" dirty="0" smtClean="0"/>
              <a:t> </a:t>
            </a:r>
            <a:r>
              <a:rPr lang="en-US" sz="2000" dirty="0" err="1" smtClean="0"/>
              <a:t>sniegto</a:t>
            </a:r>
            <a:r>
              <a:rPr lang="en-US" sz="2000" dirty="0" smtClean="0"/>
              <a:t> </a:t>
            </a:r>
            <a:r>
              <a:rPr lang="en-US" sz="2000" dirty="0" err="1" smtClean="0"/>
              <a:t>pakalpojumu</a:t>
            </a:r>
            <a:r>
              <a:rPr lang="en-US" sz="2000" dirty="0" smtClean="0"/>
              <a:t> </a:t>
            </a:r>
            <a:r>
              <a:rPr lang="en-US" sz="2000" dirty="0" err="1" smtClean="0"/>
              <a:t>skaita</a:t>
            </a:r>
            <a:r>
              <a:rPr lang="en-US" sz="2000" dirty="0" smtClean="0"/>
              <a:t>?</a:t>
            </a:r>
          </a:p>
          <a:p>
            <a:pPr marL="857250" lvl="1" indent="-457200">
              <a:buFont typeface="Arial"/>
              <a:buChar char="•"/>
            </a:pPr>
            <a:r>
              <a:rPr lang="en-US" sz="1800" dirty="0" err="1" smtClean="0"/>
              <a:t>Piem</a:t>
            </a:r>
            <a:r>
              <a:rPr lang="en-US" sz="1800" dirty="0" smtClean="0"/>
              <a:t>., </a:t>
            </a:r>
            <a:r>
              <a:rPr lang="en-US" sz="1800" dirty="0" err="1" smtClean="0"/>
              <a:t>gada</a:t>
            </a:r>
            <a:r>
              <a:rPr lang="en-US" sz="1800" dirty="0" smtClean="0"/>
              <a:t> </a:t>
            </a:r>
            <a:r>
              <a:rPr lang="en-US" sz="1800" dirty="0" err="1" smtClean="0"/>
              <a:t>sākumā</a:t>
            </a:r>
            <a:r>
              <a:rPr lang="en-US" sz="1800" dirty="0" smtClean="0"/>
              <a:t> </a:t>
            </a:r>
            <a:r>
              <a:rPr lang="en-US" sz="1800" dirty="0" err="1" smtClean="0"/>
              <a:t>iestāde</a:t>
            </a:r>
            <a:r>
              <a:rPr lang="en-US" sz="1800" dirty="0" smtClean="0"/>
              <a:t> X </a:t>
            </a:r>
            <a:r>
              <a:rPr lang="en-US" sz="1800" dirty="0" err="1" smtClean="0"/>
              <a:t>nodod</a:t>
            </a:r>
            <a:r>
              <a:rPr lang="en-US" sz="1800" dirty="0" smtClean="0"/>
              <a:t> KAC 1000 </a:t>
            </a:r>
            <a:r>
              <a:rPr lang="en-US" sz="1800" dirty="0" err="1" smtClean="0"/>
              <a:t>pakalpojumus</a:t>
            </a:r>
            <a:r>
              <a:rPr lang="en-US" sz="1800" dirty="0" smtClean="0"/>
              <a:t> </a:t>
            </a:r>
            <a:r>
              <a:rPr lang="en-US" sz="1800" dirty="0" err="1" smtClean="0"/>
              <a:t>ar</a:t>
            </a:r>
            <a:r>
              <a:rPr lang="en-US" sz="1800" dirty="0" smtClean="0"/>
              <a:t> Y </a:t>
            </a:r>
            <a:r>
              <a:rPr lang="en-US" sz="1800" dirty="0" err="1" smtClean="0"/>
              <a:t>budžetu</a:t>
            </a:r>
            <a:r>
              <a:rPr lang="en-US" sz="1800" dirty="0" smtClean="0"/>
              <a:t>. </a:t>
            </a:r>
            <a:r>
              <a:rPr lang="en-US" sz="1800" dirty="0" err="1" smtClean="0"/>
              <a:t>Gada</a:t>
            </a:r>
            <a:r>
              <a:rPr lang="en-US" sz="1800" dirty="0" smtClean="0"/>
              <a:t> </a:t>
            </a:r>
            <a:r>
              <a:rPr lang="en-US" sz="1800" dirty="0" err="1" smtClean="0"/>
              <a:t>laikā</a:t>
            </a:r>
            <a:r>
              <a:rPr lang="en-US" sz="1800" dirty="0" smtClean="0"/>
              <a:t> KAC </a:t>
            </a:r>
            <a:r>
              <a:rPr lang="en-US" sz="1800" dirty="0" err="1" smtClean="0"/>
              <a:t>sniedz</a:t>
            </a:r>
            <a:r>
              <a:rPr lang="en-US" sz="1800" dirty="0" smtClean="0"/>
              <a:t> 1500 </a:t>
            </a:r>
            <a:r>
              <a:rPr lang="en-US" sz="1800" dirty="0" err="1" smtClean="0"/>
              <a:t>pakalpojumu</a:t>
            </a:r>
            <a:r>
              <a:rPr lang="en-US" sz="1800" dirty="0" smtClean="0"/>
              <a:t>. </a:t>
            </a:r>
            <a:r>
              <a:rPr lang="en-US" sz="1800" dirty="0" err="1" smtClean="0"/>
              <a:t>Vai</a:t>
            </a:r>
            <a:r>
              <a:rPr lang="en-US" sz="1800" dirty="0" smtClean="0"/>
              <a:t> </a:t>
            </a:r>
            <a:r>
              <a:rPr lang="en-US" sz="1800" dirty="0" err="1" smtClean="0"/>
              <a:t>tas</a:t>
            </a:r>
            <a:r>
              <a:rPr lang="en-US" sz="1800" dirty="0" smtClean="0"/>
              <a:t> </a:t>
            </a:r>
            <a:r>
              <a:rPr lang="en-US" sz="1800" dirty="0" err="1" smtClean="0"/>
              <a:t>notiek</a:t>
            </a:r>
            <a:r>
              <a:rPr lang="en-US" sz="1800" dirty="0" smtClean="0"/>
              <a:t> Y </a:t>
            </a:r>
            <a:r>
              <a:rPr lang="en-US" sz="1800" dirty="0" err="1" smtClean="0"/>
              <a:t>budžeta</a:t>
            </a:r>
            <a:r>
              <a:rPr lang="en-US" sz="1800" dirty="0" smtClean="0"/>
              <a:t> </a:t>
            </a:r>
            <a:r>
              <a:rPr lang="en-US" sz="1800" dirty="0" err="1" smtClean="0"/>
              <a:t>ietvaros</a:t>
            </a:r>
            <a:r>
              <a:rPr lang="en-US" sz="1800" dirty="0" smtClean="0"/>
              <a:t>? </a:t>
            </a:r>
            <a:r>
              <a:rPr lang="en-US" sz="1800" dirty="0" err="1" smtClean="0"/>
              <a:t>Vai</a:t>
            </a:r>
            <a:r>
              <a:rPr lang="en-US" sz="1800" dirty="0" smtClean="0"/>
              <a:t> </a:t>
            </a:r>
            <a:r>
              <a:rPr lang="en-US" sz="1800" dirty="0" err="1" smtClean="0"/>
              <a:t>iestāde</a:t>
            </a:r>
            <a:r>
              <a:rPr lang="en-US" sz="1800" dirty="0" smtClean="0"/>
              <a:t> </a:t>
            </a:r>
            <a:r>
              <a:rPr lang="en-US" sz="1800" dirty="0" err="1" smtClean="0"/>
              <a:t>maksā</a:t>
            </a:r>
            <a:r>
              <a:rPr lang="en-US" sz="1800" dirty="0" smtClean="0"/>
              <a:t> KAC par </a:t>
            </a:r>
            <a:r>
              <a:rPr lang="en-US" sz="1800" dirty="0" err="1" smtClean="0"/>
              <a:t>papildus</a:t>
            </a:r>
            <a:r>
              <a:rPr lang="en-US" sz="1800" dirty="0" smtClean="0"/>
              <a:t> 500 </a:t>
            </a:r>
            <a:r>
              <a:rPr lang="en-US" sz="1800" dirty="0" err="1" smtClean="0"/>
              <a:t>pakalpojumiem</a:t>
            </a:r>
            <a:r>
              <a:rPr lang="en-US" sz="1800" dirty="0" smtClean="0"/>
              <a:t>?</a:t>
            </a:r>
          </a:p>
          <a:p>
            <a:pPr marL="457200" indent="-457200">
              <a:buFont typeface="Arial"/>
              <a:buChar char="•"/>
            </a:pPr>
            <a:r>
              <a:rPr lang="en-US" sz="2000" dirty="0" err="1" smtClean="0"/>
              <a:t>Cik</a:t>
            </a:r>
            <a:r>
              <a:rPr lang="en-US" sz="2000" dirty="0" smtClean="0"/>
              <a:t> </a:t>
            </a:r>
            <a:r>
              <a:rPr lang="en-US" sz="2000" dirty="0" err="1" smtClean="0"/>
              <a:t>bieži</a:t>
            </a:r>
            <a:r>
              <a:rPr lang="en-US" sz="2000" dirty="0" smtClean="0"/>
              <a:t> </a:t>
            </a:r>
            <a:r>
              <a:rPr lang="en-US" sz="2000" dirty="0" err="1" smtClean="0"/>
              <a:t>jāpārskata</a:t>
            </a:r>
            <a:r>
              <a:rPr lang="en-US" sz="2000" dirty="0" smtClean="0"/>
              <a:t> </a:t>
            </a:r>
            <a:r>
              <a:rPr lang="en-US" sz="2000" dirty="0" err="1" smtClean="0"/>
              <a:t>šī</a:t>
            </a:r>
            <a:r>
              <a:rPr lang="en-US" sz="2000" dirty="0" smtClean="0"/>
              <a:t> </a:t>
            </a:r>
            <a:r>
              <a:rPr lang="en-US" sz="2000" dirty="0" err="1" smtClean="0"/>
              <a:t>maksa</a:t>
            </a:r>
            <a:r>
              <a:rPr lang="en-US" sz="2000" dirty="0" smtClean="0"/>
              <a:t>?</a:t>
            </a:r>
          </a:p>
          <a:p>
            <a:pPr marL="857250" lvl="1" indent="-457200">
              <a:buFont typeface="Arial"/>
              <a:buChar char="•"/>
            </a:pPr>
            <a:r>
              <a:rPr lang="en-US" sz="1800" dirty="0" err="1" smtClean="0"/>
              <a:t>Regulāri</a:t>
            </a:r>
            <a:r>
              <a:rPr lang="en-US" sz="1800" dirty="0" smtClean="0"/>
              <a:t>? </a:t>
            </a:r>
            <a:r>
              <a:rPr lang="en-US" sz="1800" dirty="0" err="1" smtClean="0"/>
              <a:t>Mainoties</a:t>
            </a:r>
            <a:r>
              <a:rPr lang="en-US" sz="1800" dirty="0" smtClean="0"/>
              <a:t> </a:t>
            </a:r>
            <a:r>
              <a:rPr lang="en-US" sz="1800" dirty="0" err="1" smtClean="0"/>
              <a:t>kādiem</a:t>
            </a:r>
            <a:r>
              <a:rPr lang="en-US" sz="1800" dirty="0" smtClean="0"/>
              <a:t> </a:t>
            </a:r>
            <a:r>
              <a:rPr lang="en-US" sz="1800" dirty="0" err="1" smtClean="0"/>
              <a:t>apstākļiem</a:t>
            </a:r>
            <a:r>
              <a:rPr lang="en-US" sz="1800" dirty="0" smtClean="0"/>
              <a:t>?</a:t>
            </a:r>
          </a:p>
          <a:p>
            <a:pPr marL="457200" indent="-457200">
              <a:buFont typeface="Arial"/>
              <a:buChar char="•"/>
            </a:pPr>
            <a:r>
              <a:rPr lang="en-US" sz="2000" dirty="0" err="1" smtClean="0"/>
              <a:t>Kādā</a:t>
            </a:r>
            <a:r>
              <a:rPr lang="en-US" sz="2000" dirty="0" smtClean="0"/>
              <a:t> </a:t>
            </a:r>
            <a:r>
              <a:rPr lang="en-US" sz="2000" dirty="0" err="1" smtClean="0"/>
              <a:t>formā</a:t>
            </a:r>
            <a:r>
              <a:rPr lang="en-US" sz="2000" dirty="0" smtClean="0"/>
              <a:t> </a:t>
            </a:r>
            <a:r>
              <a:rPr lang="en-US" sz="2000" dirty="0" err="1" smtClean="0"/>
              <a:t>tiek</a:t>
            </a:r>
            <a:r>
              <a:rPr lang="en-US" sz="2000" dirty="0" smtClean="0"/>
              <a:t> </a:t>
            </a:r>
            <a:r>
              <a:rPr lang="en-US" sz="2000" dirty="0" err="1" smtClean="0"/>
              <a:t>nostiprināta</a:t>
            </a:r>
            <a:r>
              <a:rPr lang="en-US" sz="2000" dirty="0" smtClean="0"/>
              <a:t> </a:t>
            </a:r>
            <a:r>
              <a:rPr lang="en-US" sz="2000" dirty="0" err="1" smtClean="0"/>
              <a:t>vienošanās</a:t>
            </a:r>
            <a:r>
              <a:rPr lang="en-US" sz="2000" dirty="0" smtClean="0"/>
              <a:t> par </a:t>
            </a:r>
            <a:r>
              <a:rPr lang="en-US" sz="2000" dirty="0" err="1" smtClean="0"/>
              <a:t>pakalpojuma</a:t>
            </a:r>
            <a:r>
              <a:rPr lang="en-US" sz="2000" dirty="0" smtClean="0"/>
              <a:t> </a:t>
            </a:r>
            <a:r>
              <a:rPr lang="en-US" sz="2000" dirty="0" err="1" smtClean="0"/>
              <a:t>maksu</a:t>
            </a:r>
            <a:r>
              <a:rPr lang="en-US" sz="2000" dirty="0" smtClean="0"/>
              <a:t>?</a:t>
            </a:r>
          </a:p>
          <a:p>
            <a:pPr marL="857250" lvl="1" indent="-457200">
              <a:buFont typeface="Arial"/>
              <a:buChar char="•"/>
            </a:pPr>
            <a:r>
              <a:rPr lang="en-US" sz="1800" dirty="0" err="1" smtClean="0"/>
              <a:t>Iestāde</a:t>
            </a:r>
            <a:r>
              <a:rPr lang="en-US" sz="1800" dirty="0" smtClean="0"/>
              <a:t> – </a:t>
            </a:r>
            <a:r>
              <a:rPr lang="en-US" sz="1800" dirty="0" err="1" smtClean="0"/>
              <a:t>konkrēts</a:t>
            </a:r>
            <a:r>
              <a:rPr lang="en-US" sz="1800" dirty="0" smtClean="0"/>
              <a:t> KAC? </a:t>
            </a:r>
            <a:r>
              <a:rPr lang="en-US" sz="1800" dirty="0" err="1" smtClean="0"/>
              <a:t>Iestāde</a:t>
            </a:r>
            <a:r>
              <a:rPr lang="en-US" sz="1800" dirty="0" smtClean="0"/>
              <a:t> – </a:t>
            </a:r>
            <a:r>
              <a:rPr lang="en-US" sz="1800" dirty="0" err="1" smtClean="0"/>
              <a:t>visi</a:t>
            </a:r>
            <a:r>
              <a:rPr lang="en-US" sz="1800" dirty="0" smtClean="0"/>
              <a:t> KAC?</a:t>
            </a:r>
          </a:p>
          <a:p>
            <a:pPr marL="457200" indent="-457200">
              <a:buFont typeface="Arial"/>
              <a:buChar char="•"/>
            </a:pPr>
            <a:r>
              <a:rPr lang="en-US" sz="1800" dirty="0" err="1" smtClean="0"/>
              <a:t>Kas</a:t>
            </a:r>
            <a:r>
              <a:rPr lang="en-US" sz="1800" dirty="0" smtClean="0"/>
              <a:t> </a:t>
            </a:r>
            <a:r>
              <a:rPr lang="en-US" sz="1800" dirty="0" err="1" smtClean="0"/>
              <a:t>uzskaitīs</a:t>
            </a:r>
            <a:r>
              <a:rPr lang="en-US" sz="1800" dirty="0" smtClean="0"/>
              <a:t> un </a:t>
            </a:r>
            <a:r>
              <a:rPr lang="en-US" sz="1800" dirty="0" err="1" smtClean="0"/>
              <a:t>analizēs</a:t>
            </a:r>
            <a:r>
              <a:rPr lang="en-US" sz="1800" dirty="0" smtClean="0"/>
              <a:t> </a:t>
            </a:r>
            <a:r>
              <a:rPr lang="en-US" sz="1800" dirty="0" err="1" smtClean="0"/>
              <a:t>visu</a:t>
            </a:r>
            <a:r>
              <a:rPr lang="en-US" sz="1800" dirty="0" smtClean="0"/>
              <a:t> </a:t>
            </a:r>
            <a:r>
              <a:rPr lang="en-US" sz="1800" dirty="0" err="1" smtClean="0"/>
              <a:t>iestāžu</a:t>
            </a:r>
            <a:r>
              <a:rPr lang="en-US" sz="1800" dirty="0" smtClean="0"/>
              <a:t> un </a:t>
            </a:r>
            <a:r>
              <a:rPr lang="en-US" sz="1800" dirty="0" err="1" smtClean="0"/>
              <a:t>visu</a:t>
            </a:r>
            <a:r>
              <a:rPr lang="en-US" sz="1800" dirty="0" smtClean="0"/>
              <a:t> KAC </a:t>
            </a:r>
            <a:r>
              <a:rPr lang="en-US" sz="1800" dirty="0" err="1" smtClean="0"/>
              <a:t>norēķinus</a:t>
            </a:r>
            <a:r>
              <a:rPr lang="en-US" sz="1800" dirty="0" smtClean="0"/>
              <a:t>?</a:t>
            </a:r>
          </a:p>
          <a:p>
            <a:pPr marL="857250" lvl="1" indent="-457200">
              <a:buFont typeface="Arial"/>
              <a:buChar char="•"/>
            </a:pPr>
            <a:r>
              <a:rPr lang="en-US" sz="1600" dirty="0" err="1" smtClean="0"/>
              <a:t>Pieškirtie</a:t>
            </a:r>
            <a:r>
              <a:rPr lang="en-US" sz="1600" dirty="0" smtClean="0"/>
              <a:t> </a:t>
            </a:r>
            <a:r>
              <a:rPr lang="en-US" sz="1600" dirty="0" err="1" smtClean="0"/>
              <a:t>līdzekļi</a:t>
            </a:r>
            <a:r>
              <a:rPr lang="en-US" sz="1600" dirty="0" smtClean="0"/>
              <a:t>, </a:t>
            </a:r>
            <a:r>
              <a:rPr lang="en-US" sz="1600" dirty="0" err="1" smtClean="0"/>
              <a:t>vs</a:t>
            </a:r>
            <a:r>
              <a:rPr lang="en-US" sz="1600" dirty="0" smtClean="0"/>
              <a:t> </a:t>
            </a:r>
            <a:r>
              <a:rPr lang="en-US" sz="1600" dirty="0" err="1" smtClean="0"/>
              <a:t>pakalpojumu</a:t>
            </a:r>
            <a:r>
              <a:rPr lang="en-US" sz="1600" dirty="0" smtClean="0"/>
              <a:t> </a:t>
            </a:r>
            <a:r>
              <a:rPr lang="en-US" sz="1600" dirty="0" err="1" smtClean="0"/>
              <a:t>apjoms</a:t>
            </a:r>
            <a:endParaRPr lang="en-US" sz="1600" dirty="0" smtClean="0"/>
          </a:p>
          <a:p>
            <a:pPr marL="857250" lvl="1" indent="-457200">
              <a:buFont typeface="Arial"/>
              <a:buChar char="•"/>
            </a:pPr>
            <a:endParaRPr lang="en-US" sz="1600" dirty="0"/>
          </a:p>
        </p:txBody>
      </p:sp>
    </p:spTree>
    <p:extLst>
      <p:ext uri="{BB962C8B-B14F-4D97-AF65-F5344CB8AC3E}">
        <p14:creationId xmlns:p14="http://schemas.microsoft.com/office/powerpoint/2010/main" val="310257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2968376"/>
            <a:ext cx="9069387" cy="4987925"/>
          </a:xfrm>
        </p:spPr>
        <p:txBody>
          <a:bodyPr/>
          <a:lstStyle/>
          <a:p>
            <a:pPr algn="ctr"/>
            <a:r>
              <a:rPr lang="lv-LV" sz="4400" dirty="0"/>
              <a:t>Ievads vadības grāmatvedībā</a:t>
            </a:r>
          </a:p>
        </p:txBody>
      </p:sp>
      <p:pic>
        <p:nvPicPr>
          <p:cNvPr id="4" name="Picture 7"/>
          <p:cNvPicPr>
            <a:picLocks noChangeAspect="1"/>
          </p:cNvPicPr>
          <p:nvPr/>
        </p:nvPicPr>
        <p:blipFill>
          <a:blip r:embed="rId2"/>
          <a:srcRect/>
          <a:stretch>
            <a:fillRect/>
          </a:stretch>
        </p:blipFill>
        <p:spPr bwMode="auto">
          <a:xfrm>
            <a:off x="6624488" y="3995861"/>
            <a:ext cx="3045322" cy="3045322"/>
          </a:xfrm>
          <a:prstGeom prst="rect">
            <a:avLst/>
          </a:prstGeom>
          <a:noFill/>
          <a:ln w="9525">
            <a:noFill/>
            <a:miter lim="800000"/>
            <a:headEnd/>
            <a:tailEnd/>
          </a:ln>
        </p:spPr>
      </p:pic>
    </p:spTree>
    <p:extLst>
      <p:ext uri="{BB962C8B-B14F-4D97-AF65-F5344CB8AC3E}">
        <p14:creationId xmlns:p14="http://schemas.microsoft.com/office/powerpoint/2010/main" val="1756529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srcRect/>
          <a:stretch>
            <a:fillRect/>
          </a:stretch>
        </p:blipFill>
        <p:spPr bwMode="auto">
          <a:xfrm>
            <a:off x="6192440" y="107429"/>
            <a:ext cx="4284612" cy="3213459"/>
          </a:xfrm>
          <a:prstGeom prst="rect">
            <a:avLst/>
          </a:prstGeom>
          <a:noFill/>
          <a:ln w="9525">
            <a:noFill/>
            <a:miter lim="800000"/>
            <a:headEnd/>
            <a:tailEnd/>
          </a:ln>
        </p:spPr>
      </p:pic>
      <p:sp>
        <p:nvSpPr>
          <p:cNvPr id="3" name="Content Placeholder 2"/>
          <p:cNvSpPr>
            <a:spLocks noGrp="1"/>
          </p:cNvSpPr>
          <p:nvPr>
            <p:ph idx="1"/>
          </p:nvPr>
        </p:nvSpPr>
        <p:spPr>
          <a:xfrm>
            <a:off x="575816" y="3059757"/>
            <a:ext cx="9069387" cy="3835797"/>
          </a:xfrm>
        </p:spPr>
        <p:txBody>
          <a:bodyPr/>
          <a:lstStyle/>
          <a:p>
            <a:pPr algn="r"/>
            <a:r>
              <a:rPr lang="lv-LV" sz="3200" i="1" dirty="0" smtClean="0"/>
              <a:t>Management accounting is something like indoor plumbing. When it functions properly, we tend to take it for granted. But when it breaks down, we quickly develop a greater appreciation for it.</a:t>
            </a:r>
          </a:p>
          <a:p>
            <a:pPr algn="r"/>
            <a:endParaRPr lang="lv-LV" sz="3200" i="1" dirty="0" smtClean="0"/>
          </a:p>
          <a:p>
            <a:pPr algn="r"/>
            <a:r>
              <a:rPr lang="lv-LV" sz="3200" i="1" dirty="0" smtClean="0"/>
              <a:t>D.Caplan, 1997</a:t>
            </a:r>
            <a:endParaRPr lang="lv-LV" sz="3200" i="1" dirty="0"/>
          </a:p>
        </p:txBody>
      </p:sp>
    </p:spTree>
    <p:extLst>
      <p:ext uri="{BB962C8B-B14F-4D97-AF65-F5344CB8AC3E}">
        <p14:creationId xmlns:p14="http://schemas.microsoft.com/office/powerpoint/2010/main" val="4293552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jdzalbe\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24" y="5807942"/>
            <a:ext cx="2224136" cy="1748953"/>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a:xfrm>
            <a:off x="503238" y="-918"/>
            <a:ext cx="9069387" cy="1260475"/>
          </a:xfrm>
        </p:spPr>
        <p:txBody>
          <a:bodyPr/>
          <a:lstStyle/>
          <a:p>
            <a:pPr algn="l"/>
            <a:r>
              <a:rPr lang="lv-LV" altLang="lv-LV" sz="3600" dirty="0" smtClean="0">
                <a:ea typeface="ＭＳ Ｐゴシック" pitchFamily="34" charset="-128"/>
              </a:rPr>
              <a:t>Iepazīšanās</a:t>
            </a:r>
            <a:r>
              <a:rPr lang="lv-LV" altLang="lv-LV" sz="3200" dirty="0" smtClean="0">
                <a:ea typeface="ＭＳ Ｐゴシック" pitchFamily="34" charset="-128"/>
              </a:rPr>
              <a:t/>
            </a:r>
            <a:br>
              <a:rPr lang="lv-LV" altLang="lv-LV" sz="3200" dirty="0" smtClean="0">
                <a:ea typeface="ＭＳ Ｐゴシック" pitchFamily="34" charset="-128"/>
              </a:rPr>
            </a:br>
            <a:r>
              <a:rPr lang="lv-LV" sz="2800" dirty="0">
                <a:solidFill>
                  <a:schemeClr val="tx1">
                    <a:lumMod val="50000"/>
                    <a:lumOff val="50000"/>
                  </a:schemeClr>
                </a:solidFill>
              </a:rPr>
              <a:t>Lektore: Anastasija </a:t>
            </a:r>
            <a:r>
              <a:rPr lang="lv-LV" sz="2800" dirty="0" smtClean="0">
                <a:solidFill>
                  <a:schemeClr val="tx1">
                    <a:lumMod val="50000"/>
                    <a:lumOff val="50000"/>
                  </a:schemeClr>
                </a:solidFill>
              </a:rPr>
              <a:t>Kirņičanska</a:t>
            </a:r>
            <a:endParaRPr lang="lv-LV" altLang="lv-LV" sz="3500" dirty="0">
              <a:ea typeface="ＭＳ Ｐゴシック" pitchFamily="34" charset="-128"/>
            </a:endParaRPr>
          </a:p>
        </p:txBody>
      </p:sp>
      <p:sp>
        <p:nvSpPr>
          <p:cNvPr id="5"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661"/>
              </a:spcBef>
              <a:spcAft>
                <a:spcPts val="661"/>
              </a:spcAft>
              <a:defRPr/>
            </a:pPr>
            <a:r>
              <a:rPr lang="lv-LV" sz="2200" dirty="0">
                <a:solidFill>
                  <a:schemeClr val="tx1">
                    <a:lumMod val="95000"/>
                    <a:lumOff val="5000"/>
                  </a:schemeClr>
                </a:solidFill>
              </a:rPr>
              <a:t>Pēdējo gadu pieredze vadības grāmatvedībā un publisko pakalpojumu jomā:</a:t>
            </a:r>
          </a:p>
          <a:p>
            <a:pPr>
              <a:spcBef>
                <a:spcPts val="661"/>
              </a:spcBef>
              <a:spcAft>
                <a:spcPts val="661"/>
              </a:spcAft>
              <a:buClr>
                <a:schemeClr val="tx1">
                  <a:lumMod val="50000"/>
                  <a:lumOff val="50000"/>
                </a:schemeClr>
              </a:buClr>
              <a:buFont typeface="Wingdings" panose="05000000000000000000" pitchFamily="2" charset="2"/>
              <a:buChar char="§"/>
              <a:defRPr/>
            </a:pPr>
            <a:r>
              <a:rPr lang="lv-LV" sz="2200" dirty="0">
                <a:solidFill>
                  <a:schemeClr val="tx1">
                    <a:lumMod val="95000"/>
                    <a:lumOff val="5000"/>
                  </a:schemeClr>
                </a:solidFill>
              </a:rPr>
              <a:t>Publisko pakalpojumu definēšana un izvērtēšana tieslietu, izglītības un zinātnes jomās, </a:t>
            </a:r>
            <a:r>
              <a:rPr lang="lv-LV" sz="2200" dirty="0" smtClean="0">
                <a:solidFill>
                  <a:schemeClr val="tx1">
                    <a:lumMod val="95000"/>
                    <a:lumOff val="5000"/>
                  </a:schemeClr>
                </a:solidFill>
              </a:rPr>
              <a:t>2011-2012</a:t>
            </a:r>
            <a:endParaRPr lang="lv-LV" sz="2200" dirty="0">
              <a:solidFill>
                <a:schemeClr val="tx1">
                  <a:lumMod val="95000"/>
                  <a:lumOff val="5000"/>
                </a:schemeClr>
              </a:solidFill>
            </a:endParaRPr>
          </a:p>
          <a:p>
            <a:pPr>
              <a:spcBef>
                <a:spcPts val="661"/>
              </a:spcBef>
              <a:spcAft>
                <a:spcPts val="661"/>
              </a:spcAft>
              <a:buClr>
                <a:schemeClr val="tx1">
                  <a:lumMod val="50000"/>
                  <a:lumOff val="50000"/>
                </a:schemeClr>
              </a:buClr>
              <a:buFont typeface="Wingdings" panose="05000000000000000000" pitchFamily="2" charset="2"/>
              <a:buChar char="§"/>
              <a:defRPr/>
            </a:pPr>
            <a:r>
              <a:rPr lang="lv-LV" sz="2200" dirty="0">
                <a:solidFill>
                  <a:schemeClr val="tx1">
                    <a:lumMod val="95000"/>
                    <a:lumOff val="5000"/>
                  </a:schemeClr>
                </a:solidFill>
              </a:rPr>
              <a:t>Publiskās pārvaldes iestāžu apmācība par publisko pakalpojumu sistēmas pilnveidošanu (60 stundas, 8 pašvaldības), </a:t>
            </a:r>
            <a:r>
              <a:rPr lang="lv-LV" sz="2200" dirty="0" smtClean="0">
                <a:solidFill>
                  <a:schemeClr val="tx1">
                    <a:lumMod val="95000"/>
                    <a:lumOff val="5000"/>
                  </a:schemeClr>
                </a:solidFill>
              </a:rPr>
              <a:t>2013</a:t>
            </a:r>
            <a:endParaRPr lang="lv-LV" sz="2200" dirty="0">
              <a:solidFill>
                <a:schemeClr val="tx1">
                  <a:lumMod val="95000"/>
                  <a:lumOff val="5000"/>
                </a:schemeClr>
              </a:solidFill>
            </a:endParaRPr>
          </a:p>
          <a:p>
            <a:pPr>
              <a:spcBef>
                <a:spcPts val="661"/>
              </a:spcBef>
              <a:spcAft>
                <a:spcPts val="661"/>
              </a:spcAft>
              <a:buClr>
                <a:schemeClr val="tx1">
                  <a:lumMod val="50000"/>
                  <a:lumOff val="50000"/>
                </a:schemeClr>
              </a:buClr>
              <a:buFont typeface="Wingdings" panose="05000000000000000000" pitchFamily="2" charset="2"/>
              <a:buChar char="§"/>
              <a:defRPr/>
            </a:pPr>
            <a:r>
              <a:rPr lang="lv-LV" sz="2200" dirty="0">
                <a:solidFill>
                  <a:schemeClr val="tx1">
                    <a:lumMod val="95000"/>
                    <a:lumOff val="5000"/>
                  </a:schemeClr>
                </a:solidFill>
              </a:rPr>
              <a:t>Pašizmaksas vadības ieviešana tiesvedībā, </a:t>
            </a:r>
            <a:r>
              <a:rPr lang="lv-LV" sz="2200" dirty="0" smtClean="0">
                <a:solidFill>
                  <a:schemeClr val="tx1">
                    <a:lumMod val="95000"/>
                    <a:lumOff val="5000"/>
                  </a:schemeClr>
                </a:solidFill>
              </a:rPr>
              <a:t>2011-2012</a:t>
            </a:r>
            <a:endParaRPr lang="lv-LV" sz="2200" dirty="0">
              <a:solidFill>
                <a:schemeClr val="tx1">
                  <a:lumMod val="95000"/>
                  <a:lumOff val="5000"/>
                </a:schemeClr>
              </a:solidFill>
            </a:endParaRPr>
          </a:p>
          <a:p>
            <a:pPr>
              <a:spcBef>
                <a:spcPts val="661"/>
              </a:spcBef>
              <a:spcAft>
                <a:spcPts val="661"/>
              </a:spcAft>
              <a:buClr>
                <a:schemeClr val="tx1">
                  <a:lumMod val="50000"/>
                  <a:lumOff val="50000"/>
                </a:schemeClr>
              </a:buClr>
              <a:buFont typeface="Wingdings" panose="05000000000000000000" pitchFamily="2" charset="2"/>
              <a:buChar char="§"/>
              <a:defRPr/>
            </a:pPr>
            <a:r>
              <a:rPr lang="lv-LV" sz="2200" dirty="0">
                <a:solidFill>
                  <a:schemeClr val="tx1">
                    <a:lumMod val="95000"/>
                    <a:lumOff val="5000"/>
                  </a:schemeClr>
                </a:solidFill>
              </a:rPr>
              <a:t>Invaliditātes noteikšanas pakalpojumu pašizmaksas aprēķins un pilnveidošana, </a:t>
            </a:r>
            <a:r>
              <a:rPr lang="lv-LV" sz="2200" dirty="0" smtClean="0">
                <a:solidFill>
                  <a:schemeClr val="tx1">
                    <a:lumMod val="95000"/>
                    <a:lumOff val="5000"/>
                  </a:schemeClr>
                </a:solidFill>
              </a:rPr>
              <a:t>2013</a:t>
            </a:r>
            <a:endParaRPr lang="lv-LV" sz="2200" dirty="0">
              <a:solidFill>
                <a:schemeClr val="tx1">
                  <a:lumMod val="95000"/>
                  <a:lumOff val="5000"/>
                </a:schemeClr>
              </a:solidFill>
            </a:endParaRPr>
          </a:p>
          <a:p>
            <a:pPr>
              <a:spcBef>
                <a:spcPts val="661"/>
              </a:spcBef>
              <a:spcAft>
                <a:spcPts val="661"/>
              </a:spcAft>
              <a:buClr>
                <a:schemeClr val="tx1">
                  <a:lumMod val="50000"/>
                  <a:lumOff val="50000"/>
                </a:schemeClr>
              </a:buClr>
              <a:buFont typeface="Wingdings" panose="05000000000000000000" pitchFamily="2" charset="2"/>
              <a:buChar char="§"/>
              <a:defRPr/>
            </a:pPr>
            <a:r>
              <a:rPr lang="lv-LV" sz="2200" dirty="0">
                <a:solidFill>
                  <a:schemeClr val="tx1">
                    <a:lumMod val="95000"/>
                    <a:lumOff val="5000"/>
                  </a:schemeClr>
                </a:solidFill>
              </a:rPr>
              <a:t>E-pakalpojumu ieviešanas izmaksu-ieguvumu analīze labklājības, izglītības jomā, </a:t>
            </a:r>
            <a:r>
              <a:rPr lang="lv-LV" sz="2200" dirty="0" smtClean="0">
                <a:solidFill>
                  <a:schemeClr val="tx1">
                    <a:lumMod val="95000"/>
                    <a:lumOff val="5000"/>
                  </a:schemeClr>
                </a:solidFill>
              </a:rPr>
              <a:t>2010-2012</a:t>
            </a:r>
            <a:endParaRPr lang="lv-LV" sz="2200" dirty="0">
              <a:solidFill>
                <a:schemeClr val="tx1">
                  <a:lumMod val="95000"/>
                  <a:lumOff val="5000"/>
                </a:schemeClr>
              </a:solidFill>
            </a:endParaRPr>
          </a:p>
          <a:p>
            <a:pPr marL="0" indent="0">
              <a:spcBef>
                <a:spcPts val="661"/>
              </a:spcBef>
              <a:spcAft>
                <a:spcPts val="661"/>
              </a:spcAft>
              <a:defRPr/>
            </a:pPr>
            <a:endParaRPr lang="lv-LV" sz="2400" dirty="0">
              <a:solidFill>
                <a:schemeClr val="tx1">
                  <a:lumMod val="65000"/>
                  <a:lumOff val="35000"/>
                </a:schemeClr>
              </a:solidFill>
            </a:endParaRPr>
          </a:p>
          <a:p>
            <a:pPr marL="0" indent="0">
              <a:spcBef>
                <a:spcPts val="661"/>
              </a:spcBef>
              <a:spcAft>
                <a:spcPts val="661"/>
              </a:spcAft>
              <a:defRPr/>
            </a:pPr>
            <a:endParaRPr lang="lv-LV" sz="2400" dirty="0">
              <a:solidFill>
                <a:schemeClr val="tx1">
                  <a:lumMod val="65000"/>
                  <a:lumOff val="35000"/>
                </a:schemeClr>
              </a:solidFill>
            </a:endParaRPr>
          </a:p>
        </p:txBody>
      </p:sp>
    </p:spTree>
    <p:extLst>
      <p:ext uri="{BB962C8B-B14F-4D97-AF65-F5344CB8AC3E}">
        <p14:creationId xmlns:p14="http://schemas.microsoft.com/office/powerpoint/2010/main" val="2930178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7824" y="1259557"/>
            <a:ext cx="5400353" cy="5256584"/>
            <a:chOff x="4059449" y="1190291"/>
            <a:chExt cx="4982439" cy="4982439"/>
          </a:xfrm>
        </p:grpSpPr>
        <p:sp>
          <p:nvSpPr>
            <p:cNvPr id="7" name="Freeform 6"/>
            <p:cNvSpPr/>
            <p:nvPr/>
          </p:nvSpPr>
          <p:spPr>
            <a:xfrm>
              <a:off x="5858730" y="2989572"/>
              <a:ext cx="1383878" cy="1383878"/>
            </a:xfrm>
            <a:custGeom>
              <a:avLst/>
              <a:gdLst>
                <a:gd name="connsiteX0" fmla="*/ 0 w 1383878"/>
                <a:gd name="connsiteY0" fmla="*/ 691939 h 1383878"/>
                <a:gd name="connsiteX1" fmla="*/ 691939 w 1383878"/>
                <a:gd name="connsiteY1" fmla="*/ 0 h 1383878"/>
                <a:gd name="connsiteX2" fmla="*/ 1383878 w 1383878"/>
                <a:gd name="connsiteY2" fmla="*/ 691939 h 1383878"/>
                <a:gd name="connsiteX3" fmla="*/ 691939 w 1383878"/>
                <a:gd name="connsiteY3" fmla="*/ 1383878 h 1383878"/>
                <a:gd name="connsiteX4" fmla="*/ 0 w 1383878"/>
                <a:gd name="connsiteY4" fmla="*/ 691939 h 13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78" h="1383878">
                  <a:moveTo>
                    <a:pt x="0" y="691939"/>
                  </a:moveTo>
                  <a:cubicBezTo>
                    <a:pt x="0" y="309792"/>
                    <a:pt x="309792" y="0"/>
                    <a:pt x="691939" y="0"/>
                  </a:cubicBezTo>
                  <a:cubicBezTo>
                    <a:pt x="1074086" y="0"/>
                    <a:pt x="1383878" y="309792"/>
                    <a:pt x="1383878" y="691939"/>
                  </a:cubicBezTo>
                  <a:cubicBezTo>
                    <a:pt x="1383878" y="1074086"/>
                    <a:pt x="1074086" y="1383878"/>
                    <a:pt x="691939" y="1383878"/>
                  </a:cubicBezTo>
                  <a:cubicBezTo>
                    <a:pt x="309792" y="1383878"/>
                    <a:pt x="0" y="1074086"/>
                    <a:pt x="0" y="691939"/>
                  </a:cubicBezTo>
                  <a:close/>
                </a:path>
              </a:pathLst>
            </a:custGeom>
            <a:solidFill>
              <a:srgbClr val="99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2824" tIns="212824" rIns="212824" bIns="212824" numCol="1" spcCol="1270" anchor="ctr" anchorCtr="0">
              <a:noAutofit/>
            </a:bodyPr>
            <a:lstStyle/>
            <a:p>
              <a:pPr lvl="0" algn="ctr" defTabSz="711200" rtl="0">
                <a:lnSpc>
                  <a:spcPct val="90000"/>
                </a:lnSpc>
                <a:spcBef>
                  <a:spcPct val="0"/>
                </a:spcBef>
                <a:spcAft>
                  <a:spcPct val="35000"/>
                </a:spcAft>
              </a:pPr>
              <a:r>
                <a:rPr lang="en-US" sz="1400" kern="1200" dirty="0" smtClean="0"/>
                <a:t>ACCOUNTING</a:t>
              </a:r>
              <a:endParaRPr lang="en-US" sz="1400" kern="1200" dirty="0"/>
            </a:p>
          </p:txBody>
        </p:sp>
        <p:sp>
          <p:nvSpPr>
            <p:cNvPr id="8" name="Freeform 7"/>
            <p:cNvSpPr/>
            <p:nvPr/>
          </p:nvSpPr>
          <p:spPr>
            <a:xfrm rot="16200000">
              <a:off x="6342968" y="2768138"/>
              <a:ext cx="415401" cy="27465"/>
            </a:xfrm>
            <a:custGeom>
              <a:avLst/>
              <a:gdLst>
                <a:gd name="connsiteX0" fmla="*/ 0 w 415401"/>
                <a:gd name="connsiteY0" fmla="*/ 13732 h 27465"/>
                <a:gd name="connsiteX1" fmla="*/ 415401 w 415401"/>
                <a:gd name="connsiteY1" fmla="*/ 13732 h 27465"/>
              </a:gdLst>
              <a:ahLst/>
              <a:cxnLst>
                <a:cxn ang="0">
                  <a:pos x="connsiteX0" y="connsiteY0"/>
                </a:cxn>
                <a:cxn ang="0">
                  <a:pos x="connsiteX1" y="connsiteY1"/>
                </a:cxn>
              </a:cxnLst>
              <a:rect l="l" t="t" r="r" b="b"/>
              <a:pathLst>
                <a:path w="415401" h="27465">
                  <a:moveTo>
                    <a:pt x="0" y="13732"/>
                  </a:moveTo>
                  <a:lnTo>
                    <a:pt x="415401" y="137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014" tIns="3348" rIns="210017" bIns="3347" numCol="1" spcCol="1270" anchor="ctr" anchorCtr="0">
              <a:noAutofit/>
            </a:bodyPr>
            <a:lstStyle/>
            <a:p>
              <a:pPr lvl="0" algn="ctr" defTabSz="222250">
                <a:lnSpc>
                  <a:spcPct val="90000"/>
                </a:lnSpc>
                <a:spcBef>
                  <a:spcPct val="0"/>
                </a:spcBef>
                <a:spcAft>
                  <a:spcPct val="35000"/>
                </a:spcAft>
              </a:pPr>
              <a:endParaRPr lang="en-US" sz="500" kern="1200"/>
            </a:p>
          </p:txBody>
        </p:sp>
        <p:sp>
          <p:nvSpPr>
            <p:cNvPr id="9" name="Freeform 8"/>
            <p:cNvSpPr/>
            <p:nvPr/>
          </p:nvSpPr>
          <p:spPr>
            <a:xfrm>
              <a:off x="5858730" y="1190291"/>
              <a:ext cx="1383878" cy="1383878"/>
            </a:xfrm>
            <a:custGeom>
              <a:avLst/>
              <a:gdLst>
                <a:gd name="connsiteX0" fmla="*/ 0 w 1383878"/>
                <a:gd name="connsiteY0" fmla="*/ 691939 h 1383878"/>
                <a:gd name="connsiteX1" fmla="*/ 691939 w 1383878"/>
                <a:gd name="connsiteY1" fmla="*/ 0 h 1383878"/>
                <a:gd name="connsiteX2" fmla="*/ 1383878 w 1383878"/>
                <a:gd name="connsiteY2" fmla="*/ 691939 h 1383878"/>
                <a:gd name="connsiteX3" fmla="*/ 691939 w 1383878"/>
                <a:gd name="connsiteY3" fmla="*/ 1383878 h 1383878"/>
                <a:gd name="connsiteX4" fmla="*/ 0 w 1383878"/>
                <a:gd name="connsiteY4" fmla="*/ 691939 h 13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78" h="1383878">
                  <a:moveTo>
                    <a:pt x="0" y="691939"/>
                  </a:moveTo>
                  <a:cubicBezTo>
                    <a:pt x="0" y="309792"/>
                    <a:pt x="309792" y="0"/>
                    <a:pt x="691939" y="0"/>
                  </a:cubicBezTo>
                  <a:cubicBezTo>
                    <a:pt x="1074086" y="0"/>
                    <a:pt x="1383878" y="309792"/>
                    <a:pt x="1383878" y="691939"/>
                  </a:cubicBezTo>
                  <a:cubicBezTo>
                    <a:pt x="1383878" y="1074086"/>
                    <a:pt x="1074086" y="1383878"/>
                    <a:pt x="691939" y="1383878"/>
                  </a:cubicBezTo>
                  <a:cubicBezTo>
                    <a:pt x="309792" y="1383878"/>
                    <a:pt x="0" y="1074086"/>
                    <a:pt x="0" y="69193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919" tIns="210919" rIns="210919" bIns="210919" numCol="1" spcCol="1270" anchor="ctr" anchorCtr="0">
              <a:noAutofit/>
            </a:bodyPr>
            <a:lstStyle/>
            <a:p>
              <a:pPr lvl="0" algn="ctr" defTabSz="577850" rtl="0">
                <a:lnSpc>
                  <a:spcPct val="90000"/>
                </a:lnSpc>
                <a:spcBef>
                  <a:spcPct val="0"/>
                </a:spcBef>
                <a:spcAft>
                  <a:spcPct val="35000"/>
                </a:spcAft>
              </a:pPr>
              <a:r>
                <a:rPr lang="en-US" kern="1200" dirty="0" smtClean="0"/>
                <a:t>Book-keeping</a:t>
              </a:r>
              <a:endParaRPr lang="en-US" kern="1200" dirty="0"/>
            </a:p>
          </p:txBody>
        </p:sp>
        <p:sp>
          <p:nvSpPr>
            <p:cNvPr id="10" name="Freeform 9"/>
            <p:cNvSpPr/>
            <p:nvPr/>
          </p:nvSpPr>
          <p:spPr>
            <a:xfrm>
              <a:off x="7242608" y="3667778"/>
              <a:ext cx="415401" cy="27465"/>
            </a:xfrm>
            <a:custGeom>
              <a:avLst/>
              <a:gdLst>
                <a:gd name="connsiteX0" fmla="*/ 0 w 415401"/>
                <a:gd name="connsiteY0" fmla="*/ 13732 h 27465"/>
                <a:gd name="connsiteX1" fmla="*/ 415401 w 415401"/>
                <a:gd name="connsiteY1" fmla="*/ 13732 h 27465"/>
              </a:gdLst>
              <a:ahLst/>
              <a:cxnLst>
                <a:cxn ang="0">
                  <a:pos x="connsiteX0" y="connsiteY0"/>
                </a:cxn>
                <a:cxn ang="0">
                  <a:pos x="connsiteX1" y="connsiteY1"/>
                </a:cxn>
              </a:cxnLst>
              <a:rect l="l" t="t" r="r" b="b"/>
              <a:pathLst>
                <a:path w="415401" h="27465">
                  <a:moveTo>
                    <a:pt x="0" y="13732"/>
                  </a:moveTo>
                  <a:lnTo>
                    <a:pt x="415401" y="137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016" tIns="3348" rIns="210015" bIns="3347" numCol="1" spcCol="1270" anchor="ctr" anchorCtr="0">
              <a:noAutofit/>
            </a:bodyPr>
            <a:lstStyle/>
            <a:p>
              <a:pPr lvl="0" algn="ctr" defTabSz="222250">
                <a:lnSpc>
                  <a:spcPct val="90000"/>
                </a:lnSpc>
                <a:spcBef>
                  <a:spcPct val="0"/>
                </a:spcBef>
                <a:spcAft>
                  <a:spcPct val="35000"/>
                </a:spcAft>
              </a:pPr>
              <a:endParaRPr lang="en-US" sz="500" kern="1200"/>
            </a:p>
          </p:txBody>
        </p:sp>
        <p:sp>
          <p:nvSpPr>
            <p:cNvPr id="11" name="Freeform 10"/>
            <p:cNvSpPr/>
            <p:nvPr/>
          </p:nvSpPr>
          <p:spPr>
            <a:xfrm>
              <a:off x="7658010" y="2989572"/>
              <a:ext cx="1383878" cy="1383878"/>
            </a:xfrm>
            <a:custGeom>
              <a:avLst/>
              <a:gdLst>
                <a:gd name="connsiteX0" fmla="*/ 0 w 1383878"/>
                <a:gd name="connsiteY0" fmla="*/ 691939 h 1383878"/>
                <a:gd name="connsiteX1" fmla="*/ 691939 w 1383878"/>
                <a:gd name="connsiteY1" fmla="*/ 0 h 1383878"/>
                <a:gd name="connsiteX2" fmla="*/ 1383878 w 1383878"/>
                <a:gd name="connsiteY2" fmla="*/ 691939 h 1383878"/>
                <a:gd name="connsiteX3" fmla="*/ 691939 w 1383878"/>
                <a:gd name="connsiteY3" fmla="*/ 1383878 h 1383878"/>
                <a:gd name="connsiteX4" fmla="*/ 0 w 1383878"/>
                <a:gd name="connsiteY4" fmla="*/ 691939 h 13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78" h="1383878">
                  <a:moveTo>
                    <a:pt x="0" y="691939"/>
                  </a:moveTo>
                  <a:cubicBezTo>
                    <a:pt x="0" y="309792"/>
                    <a:pt x="309792" y="0"/>
                    <a:pt x="691939" y="0"/>
                  </a:cubicBezTo>
                  <a:cubicBezTo>
                    <a:pt x="1074086" y="0"/>
                    <a:pt x="1383878" y="309792"/>
                    <a:pt x="1383878" y="691939"/>
                  </a:cubicBezTo>
                  <a:cubicBezTo>
                    <a:pt x="1383878" y="1074086"/>
                    <a:pt x="1074086" y="1383878"/>
                    <a:pt x="691939" y="1383878"/>
                  </a:cubicBezTo>
                  <a:cubicBezTo>
                    <a:pt x="309792" y="1383878"/>
                    <a:pt x="0" y="1074086"/>
                    <a:pt x="0" y="691939"/>
                  </a:cubicBezTo>
                  <a:close/>
                </a:path>
              </a:pathLst>
            </a:custGeom>
            <a:ln>
              <a:solidFill>
                <a:srgbClr val="99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919" tIns="210919" rIns="210919" bIns="210919" numCol="1" spcCol="1270" anchor="ctr" anchorCtr="0">
              <a:noAutofit/>
            </a:bodyPr>
            <a:lstStyle/>
            <a:p>
              <a:pPr lvl="0" algn="ctr" defTabSz="577850" rtl="0">
                <a:lnSpc>
                  <a:spcPct val="90000"/>
                </a:lnSpc>
                <a:spcBef>
                  <a:spcPct val="0"/>
                </a:spcBef>
                <a:spcAft>
                  <a:spcPct val="35000"/>
                </a:spcAft>
              </a:pPr>
              <a:r>
                <a:rPr lang="en-US" kern="1200" dirty="0" smtClean="0"/>
                <a:t>UZSKAITE</a:t>
              </a:r>
              <a:endParaRPr lang="en-US" kern="1200" dirty="0"/>
            </a:p>
          </p:txBody>
        </p:sp>
        <p:sp>
          <p:nvSpPr>
            <p:cNvPr id="12" name="Freeform 11"/>
            <p:cNvSpPr/>
            <p:nvPr/>
          </p:nvSpPr>
          <p:spPr>
            <a:xfrm rot="5400000">
              <a:off x="6342968" y="4567418"/>
              <a:ext cx="415401" cy="27465"/>
            </a:xfrm>
            <a:custGeom>
              <a:avLst/>
              <a:gdLst>
                <a:gd name="connsiteX0" fmla="*/ 0 w 415401"/>
                <a:gd name="connsiteY0" fmla="*/ 13732 h 27465"/>
                <a:gd name="connsiteX1" fmla="*/ 415401 w 415401"/>
                <a:gd name="connsiteY1" fmla="*/ 13732 h 27465"/>
              </a:gdLst>
              <a:ahLst/>
              <a:cxnLst>
                <a:cxn ang="0">
                  <a:pos x="connsiteX0" y="connsiteY0"/>
                </a:cxn>
                <a:cxn ang="0">
                  <a:pos x="connsiteX1" y="connsiteY1"/>
                </a:cxn>
              </a:cxnLst>
              <a:rect l="l" t="t" r="r" b="b"/>
              <a:pathLst>
                <a:path w="415401" h="27465">
                  <a:moveTo>
                    <a:pt x="0" y="13732"/>
                  </a:moveTo>
                  <a:lnTo>
                    <a:pt x="415401" y="137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016" tIns="3346" rIns="210015" bIns="3349" numCol="1" spcCol="1270" anchor="ctr" anchorCtr="0">
              <a:noAutofit/>
            </a:bodyPr>
            <a:lstStyle/>
            <a:p>
              <a:pPr lvl="0" algn="ctr" defTabSz="222250">
                <a:lnSpc>
                  <a:spcPct val="90000"/>
                </a:lnSpc>
                <a:spcBef>
                  <a:spcPct val="0"/>
                </a:spcBef>
                <a:spcAft>
                  <a:spcPct val="35000"/>
                </a:spcAft>
              </a:pPr>
              <a:endParaRPr lang="en-US" sz="500" kern="1200"/>
            </a:p>
          </p:txBody>
        </p:sp>
        <p:sp>
          <p:nvSpPr>
            <p:cNvPr id="13" name="Freeform 12"/>
            <p:cNvSpPr/>
            <p:nvPr/>
          </p:nvSpPr>
          <p:spPr>
            <a:xfrm>
              <a:off x="5858730" y="4788852"/>
              <a:ext cx="1383878" cy="1383878"/>
            </a:xfrm>
            <a:custGeom>
              <a:avLst/>
              <a:gdLst>
                <a:gd name="connsiteX0" fmla="*/ 0 w 1383878"/>
                <a:gd name="connsiteY0" fmla="*/ 691939 h 1383878"/>
                <a:gd name="connsiteX1" fmla="*/ 691939 w 1383878"/>
                <a:gd name="connsiteY1" fmla="*/ 0 h 1383878"/>
                <a:gd name="connsiteX2" fmla="*/ 1383878 w 1383878"/>
                <a:gd name="connsiteY2" fmla="*/ 691939 h 1383878"/>
                <a:gd name="connsiteX3" fmla="*/ 691939 w 1383878"/>
                <a:gd name="connsiteY3" fmla="*/ 1383878 h 1383878"/>
                <a:gd name="connsiteX4" fmla="*/ 0 w 1383878"/>
                <a:gd name="connsiteY4" fmla="*/ 691939 h 13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78" h="1383878">
                  <a:moveTo>
                    <a:pt x="0" y="691939"/>
                  </a:moveTo>
                  <a:cubicBezTo>
                    <a:pt x="0" y="309792"/>
                    <a:pt x="309792" y="0"/>
                    <a:pt x="691939" y="0"/>
                  </a:cubicBezTo>
                  <a:cubicBezTo>
                    <a:pt x="1074086" y="0"/>
                    <a:pt x="1383878" y="309792"/>
                    <a:pt x="1383878" y="691939"/>
                  </a:cubicBezTo>
                  <a:cubicBezTo>
                    <a:pt x="1383878" y="1074086"/>
                    <a:pt x="1074086" y="1383878"/>
                    <a:pt x="691939" y="1383878"/>
                  </a:cubicBezTo>
                  <a:cubicBezTo>
                    <a:pt x="309792" y="1383878"/>
                    <a:pt x="0" y="1074086"/>
                    <a:pt x="0" y="691939"/>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919" tIns="210919" rIns="210919" bIns="210919" numCol="1" spcCol="1270" anchor="ctr" anchorCtr="0">
              <a:noAutofit/>
            </a:bodyPr>
            <a:lstStyle/>
            <a:p>
              <a:pPr lvl="0" algn="ctr" defTabSz="577850" rtl="0">
                <a:lnSpc>
                  <a:spcPct val="90000"/>
                </a:lnSpc>
                <a:spcBef>
                  <a:spcPct val="0"/>
                </a:spcBef>
                <a:spcAft>
                  <a:spcPct val="35000"/>
                </a:spcAft>
              </a:pPr>
              <a:r>
                <a:rPr lang="en-US" dirty="0" err="1" smtClean="0"/>
                <a:t>Grāmat-vedība</a:t>
              </a:r>
              <a:endParaRPr lang="en-US" kern="1200" dirty="0" smtClean="0"/>
            </a:p>
          </p:txBody>
        </p:sp>
        <p:sp>
          <p:nvSpPr>
            <p:cNvPr id="14" name="Freeform 13"/>
            <p:cNvSpPr/>
            <p:nvPr/>
          </p:nvSpPr>
          <p:spPr>
            <a:xfrm rot="21600000">
              <a:off x="5443328" y="3667777"/>
              <a:ext cx="415402" cy="27466"/>
            </a:xfrm>
            <a:custGeom>
              <a:avLst/>
              <a:gdLst>
                <a:gd name="connsiteX0" fmla="*/ 0 w 415401"/>
                <a:gd name="connsiteY0" fmla="*/ 13732 h 27465"/>
                <a:gd name="connsiteX1" fmla="*/ 415401 w 415401"/>
                <a:gd name="connsiteY1" fmla="*/ 13732 h 27465"/>
              </a:gdLst>
              <a:ahLst/>
              <a:cxnLst>
                <a:cxn ang="0">
                  <a:pos x="connsiteX0" y="connsiteY0"/>
                </a:cxn>
                <a:cxn ang="0">
                  <a:pos x="connsiteX1" y="connsiteY1"/>
                </a:cxn>
              </a:cxnLst>
              <a:rect l="l" t="t" r="r" b="b"/>
              <a:pathLst>
                <a:path w="415401" h="27465">
                  <a:moveTo>
                    <a:pt x="415401" y="13733"/>
                  </a:moveTo>
                  <a:lnTo>
                    <a:pt x="0" y="1373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0016" tIns="3349" rIns="210016" bIns="3347"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Freeform 14"/>
            <p:cNvSpPr/>
            <p:nvPr/>
          </p:nvSpPr>
          <p:spPr>
            <a:xfrm>
              <a:off x="4059449" y="2989572"/>
              <a:ext cx="1383878" cy="1383878"/>
            </a:xfrm>
            <a:custGeom>
              <a:avLst/>
              <a:gdLst>
                <a:gd name="connsiteX0" fmla="*/ 0 w 1383878"/>
                <a:gd name="connsiteY0" fmla="*/ 691939 h 1383878"/>
                <a:gd name="connsiteX1" fmla="*/ 691939 w 1383878"/>
                <a:gd name="connsiteY1" fmla="*/ 0 h 1383878"/>
                <a:gd name="connsiteX2" fmla="*/ 1383878 w 1383878"/>
                <a:gd name="connsiteY2" fmla="*/ 691939 h 1383878"/>
                <a:gd name="connsiteX3" fmla="*/ 691939 w 1383878"/>
                <a:gd name="connsiteY3" fmla="*/ 1383878 h 1383878"/>
                <a:gd name="connsiteX4" fmla="*/ 0 w 1383878"/>
                <a:gd name="connsiteY4" fmla="*/ 691939 h 1383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78" h="1383878">
                  <a:moveTo>
                    <a:pt x="0" y="691939"/>
                  </a:moveTo>
                  <a:cubicBezTo>
                    <a:pt x="0" y="309792"/>
                    <a:pt x="309792" y="0"/>
                    <a:pt x="691939" y="0"/>
                  </a:cubicBezTo>
                  <a:cubicBezTo>
                    <a:pt x="1074086" y="0"/>
                    <a:pt x="1383878" y="309792"/>
                    <a:pt x="1383878" y="691939"/>
                  </a:cubicBezTo>
                  <a:cubicBezTo>
                    <a:pt x="1383878" y="1074086"/>
                    <a:pt x="1074086" y="1383878"/>
                    <a:pt x="691939" y="1383878"/>
                  </a:cubicBezTo>
                  <a:cubicBezTo>
                    <a:pt x="309792" y="1383878"/>
                    <a:pt x="0" y="1074086"/>
                    <a:pt x="0" y="69193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919" tIns="210919" rIns="210919" bIns="210919" numCol="1" spcCol="1270" anchor="ctr" anchorCtr="0">
              <a:noAutofit/>
            </a:bodyPr>
            <a:lstStyle/>
            <a:p>
              <a:pPr lvl="0" algn="ctr" defTabSz="577850" rtl="0">
                <a:lnSpc>
                  <a:spcPct val="90000"/>
                </a:lnSpc>
                <a:spcBef>
                  <a:spcPct val="0"/>
                </a:spcBef>
                <a:spcAft>
                  <a:spcPct val="35000"/>
                </a:spcAft>
              </a:pPr>
              <a:r>
                <a:rPr lang="en-US" kern="1200" dirty="0" err="1" smtClean="0"/>
                <a:t>Buch-handlung</a:t>
              </a:r>
              <a:endParaRPr lang="en-US" kern="1200" dirty="0"/>
            </a:p>
          </p:txBody>
        </p:sp>
      </p:grpSp>
      <p:sp>
        <p:nvSpPr>
          <p:cNvPr id="6"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en-US" sz="3200" dirty="0"/>
              <a:t>Management Accounting </a:t>
            </a:r>
            <a:r>
              <a:rPr lang="en-US" sz="3200" dirty="0" err="1"/>
              <a:t>vs</a:t>
            </a:r>
            <a:r>
              <a:rPr lang="en-US" sz="3200" dirty="0"/>
              <a:t> </a:t>
            </a:r>
            <a:r>
              <a:rPr lang="en-US" sz="3200" dirty="0" err="1"/>
              <a:t>Vadības</a:t>
            </a:r>
            <a:r>
              <a:rPr lang="en-US" sz="3200" dirty="0"/>
              <a:t> </a:t>
            </a:r>
            <a:r>
              <a:rPr lang="en-US" sz="3200" dirty="0" err="1"/>
              <a:t>grāmatvedība</a:t>
            </a:r>
            <a:endParaRPr lang="en-US" sz="3200" dirty="0"/>
          </a:p>
        </p:txBody>
      </p:sp>
      <p:cxnSp>
        <p:nvCxnSpPr>
          <p:cNvPr id="21" name="Curved Connector 20"/>
          <p:cNvCxnSpPr>
            <a:stCxn id="13" idx="2"/>
            <a:endCxn id="11" idx="3"/>
          </p:cNvCxnSpPr>
          <p:nvPr/>
        </p:nvCxnSpPr>
        <p:spPr bwMode="auto">
          <a:xfrm flipV="1">
            <a:off x="4097978" y="4617860"/>
            <a:ext cx="1200222" cy="1168270"/>
          </a:xfrm>
          <a:prstGeom prst="curvedConnector3">
            <a:avLst>
              <a:gd name="adj1" fmla="val 66461"/>
            </a:avLst>
          </a:prstGeom>
          <a:solidFill>
            <a:srgbClr val="00B8FF"/>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6192440" y="1474509"/>
            <a:ext cx="3672407" cy="5329664"/>
          </a:xfrm>
          <a:prstGeom prst="rect">
            <a:avLst/>
          </a:prstGeom>
          <a:noFill/>
        </p:spPr>
        <p:txBody>
          <a:bodyPr wrap="square" rtlCol="0">
            <a:spAutoFit/>
          </a:bodyPr>
          <a:lstStyle/>
          <a:p>
            <a:pPr marL="285750" indent="-285750">
              <a:lnSpc>
                <a:spcPct val="120000"/>
              </a:lnSpc>
              <a:buFont typeface="Arial"/>
              <a:buChar char="•"/>
            </a:pPr>
            <a:r>
              <a:rPr lang="en-US" sz="2000" dirty="0" err="1" smtClean="0">
                <a:latin typeface="Calibri"/>
                <a:cs typeface="Calibri"/>
              </a:rPr>
              <a:t>Vadības</a:t>
            </a:r>
            <a:r>
              <a:rPr lang="en-US" sz="2000" dirty="0" smtClean="0">
                <a:latin typeface="Calibri"/>
                <a:cs typeface="Calibri"/>
              </a:rPr>
              <a:t> </a:t>
            </a:r>
            <a:r>
              <a:rPr lang="en-US" sz="2000" dirty="0" err="1" smtClean="0">
                <a:latin typeface="Calibri"/>
                <a:cs typeface="Calibri"/>
              </a:rPr>
              <a:t>grāmatvedība</a:t>
            </a:r>
            <a:r>
              <a:rPr lang="en-US" sz="2000" dirty="0" smtClean="0">
                <a:latin typeface="Calibri"/>
                <a:cs typeface="Calibri"/>
              </a:rPr>
              <a:t> </a:t>
            </a:r>
            <a:r>
              <a:rPr lang="en-US" sz="2000" dirty="0" err="1" smtClean="0">
                <a:latin typeface="Calibri"/>
                <a:cs typeface="Calibri"/>
              </a:rPr>
              <a:t>vai</a:t>
            </a:r>
            <a:r>
              <a:rPr lang="en-US" sz="2000" dirty="0" smtClean="0">
                <a:latin typeface="Calibri"/>
                <a:cs typeface="Calibri"/>
              </a:rPr>
              <a:t> </a:t>
            </a:r>
            <a:r>
              <a:rPr lang="en-US" sz="2000" dirty="0" err="1" smtClean="0">
                <a:latin typeface="Calibri"/>
                <a:cs typeface="Calibri"/>
              </a:rPr>
              <a:t>tomēr</a:t>
            </a:r>
            <a:r>
              <a:rPr lang="en-US" sz="2000" dirty="0" smtClean="0">
                <a:latin typeface="Calibri"/>
                <a:cs typeface="Calibri"/>
              </a:rPr>
              <a:t> </a:t>
            </a:r>
            <a:r>
              <a:rPr lang="en-US" sz="2000" dirty="0" err="1" smtClean="0">
                <a:latin typeface="Calibri"/>
                <a:cs typeface="Calibri"/>
              </a:rPr>
              <a:t>uzskaite</a:t>
            </a:r>
            <a:r>
              <a:rPr lang="en-US" sz="2000" dirty="0" smtClean="0">
                <a:latin typeface="Calibri"/>
                <a:cs typeface="Calibri"/>
              </a:rPr>
              <a:t>?</a:t>
            </a:r>
          </a:p>
          <a:p>
            <a:pPr marL="285750" indent="-285750">
              <a:lnSpc>
                <a:spcPct val="120000"/>
              </a:lnSpc>
              <a:buFont typeface="Arial"/>
              <a:buChar char="•"/>
            </a:pPr>
            <a:endParaRPr lang="en-US" sz="2000" dirty="0" smtClean="0">
              <a:latin typeface="Calibri"/>
              <a:cs typeface="Calibri"/>
            </a:endParaRPr>
          </a:p>
          <a:p>
            <a:pPr marL="285750" indent="-285750">
              <a:lnSpc>
                <a:spcPct val="120000"/>
              </a:lnSpc>
              <a:buFont typeface="Arial"/>
              <a:buChar char="•"/>
            </a:pPr>
            <a:r>
              <a:rPr lang="en-US" sz="2000" dirty="0" err="1" smtClean="0">
                <a:latin typeface="Calibri"/>
                <a:cs typeface="Calibri"/>
              </a:rPr>
              <a:t>Uzskaitei</a:t>
            </a:r>
            <a:r>
              <a:rPr lang="en-US" sz="2000" dirty="0" smtClean="0">
                <a:latin typeface="Calibri"/>
                <a:cs typeface="Calibri"/>
              </a:rPr>
              <a:t> </a:t>
            </a:r>
            <a:r>
              <a:rPr lang="en-US" sz="2000" dirty="0" err="1" smtClean="0">
                <a:latin typeface="Calibri"/>
                <a:cs typeface="Calibri"/>
              </a:rPr>
              <a:t>ir</a:t>
            </a:r>
            <a:r>
              <a:rPr lang="en-US" sz="2000" dirty="0" smtClean="0">
                <a:latin typeface="Calibri"/>
                <a:cs typeface="Calibri"/>
              </a:rPr>
              <a:t> </a:t>
            </a:r>
            <a:r>
              <a:rPr lang="en-US" sz="2000" dirty="0" err="1" smtClean="0">
                <a:latin typeface="Calibri"/>
                <a:cs typeface="Calibri"/>
              </a:rPr>
              <a:t>plašākā</a:t>
            </a:r>
            <a:r>
              <a:rPr lang="en-US" sz="2000" dirty="0" smtClean="0">
                <a:latin typeface="Calibri"/>
                <a:cs typeface="Calibri"/>
              </a:rPr>
              <a:t> </a:t>
            </a:r>
            <a:r>
              <a:rPr lang="en-US" sz="2000" dirty="0" err="1" smtClean="0">
                <a:latin typeface="Calibri"/>
                <a:cs typeface="Calibri"/>
              </a:rPr>
              <a:t>nozīme</a:t>
            </a:r>
            <a:r>
              <a:rPr lang="en-US" sz="2000" dirty="0" smtClean="0">
                <a:latin typeface="Calibri"/>
                <a:cs typeface="Calibri"/>
              </a:rPr>
              <a:t> </a:t>
            </a:r>
            <a:r>
              <a:rPr lang="en-US" sz="2000" dirty="0" err="1" smtClean="0">
                <a:latin typeface="Calibri"/>
                <a:cs typeface="Calibri"/>
              </a:rPr>
              <a:t>nekā</a:t>
            </a:r>
            <a:r>
              <a:rPr lang="en-US" sz="2000" dirty="0" smtClean="0">
                <a:latin typeface="Calibri"/>
                <a:cs typeface="Calibri"/>
              </a:rPr>
              <a:t> </a:t>
            </a:r>
            <a:r>
              <a:rPr lang="en-US" sz="2000" dirty="0" err="1" smtClean="0">
                <a:latin typeface="Calibri"/>
                <a:cs typeface="Calibri"/>
              </a:rPr>
              <a:t>grāmatvedībai</a:t>
            </a:r>
            <a:endParaRPr lang="en-US" sz="2000" dirty="0" smtClean="0">
              <a:latin typeface="Calibri"/>
              <a:cs typeface="Calibri"/>
            </a:endParaRPr>
          </a:p>
          <a:p>
            <a:pPr marL="285750" indent="-285750">
              <a:lnSpc>
                <a:spcPct val="120000"/>
              </a:lnSpc>
              <a:buFont typeface="Arial"/>
              <a:buChar char="•"/>
            </a:pPr>
            <a:endParaRPr lang="en-US" sz="2000" dirty="0" smtClean="0">
              <a:latin typeface="Calibri"/>
              <a:cs typeface="Calibri"/>
            </a:endParaRPr>
          </a:p>
          <a:p>
            <a:pPr marL="285750" indent="-285750">
              <a:lnSpc>
                <a:spcPct val="120000"/>
              </a:lnSpc>
              <a:buFont typeface="Arial"/>
              <a:buChar char="•"/>
            </a:pPr>
            <a:r>
              <a:rPr lang="en-US" sz="2000" dirty="0" err="1" smtClean="0">
                <a:latin typeface="Calibri"/>
                <a:cs typeface="Calibri"/>
              </a:rPr>
              <a:t>Uzskaitīt</a:t>
            </a:r>
            <a:r>
              <a:rPr lang="en-US" sz="2000" dirty="0" smtClean="0">
                <a:latin typeface="Calibri"/>
                <a:cs typeface="Calibri"/>
              </a:rPr>
              <a:t> </a:t>
            </a:r>
            <a:r>
              <a:rPr lang="en-US" sz="2000" dirty="0" err="1" smtClean="0">
                <a:latin typeface="Calibri"/>
                <a:cs typeface="Calibri"/>
              </a:rPr>
              <a:t>var</a:t>
            </a:r>
            <a:r>
              <a:rPr lang="en-US" sz="2000" dirty="0" smtClean="0">
                <a:latin typeface="Calibri"/>
                <a:cs typeface="Calibri"/>
              </a:rPr>
              <a:t> </a:t>
            </a:r>
            <a:r>
              <a:rPr lang="en-US" sz="2000" dirty="0" err="1" smtClean="0">
                <a:latin typeface="Calibri"/>
                <a:cs typeface="Calibri"/>
              </a:rPr>
              <a:t>resursus</a:t>
            </a:r>
            <a:r>
              <a:rPr lang="en-US" sz="2000" dirty="0" smtClean="0">
                <a:latin typeface="Calibri"/>
                <a:cs typeface="Calibri"/>
              </a:rPr>
              <a:t>, </a:t>
            </a:r>
            <a:r>
              <a:rPr lang="en-US" sz="2000" dirty="0" err="1" smtClean="0">
                <a:latin typeface="Calibri"/>
                <a:cs typeface="Calibri"/>
              </a:rPr>
              <a:t>klientus</a:t>
            </a:r>
            <a:r>
              <a:rPr lang="en-US" sz="2000" dirty="0" smtClean="0">
                <a:latin typeface="Calibri"/>
                <a:cs typeface="Calibri"/>
              </a:rPr>
              <a:t>, </a:t>
            </a:r>
            <a:r>
              <a:rPr lang="en-US" sz="2000" dirty="0" err="1" smtClean="0">
                <a:latin typeface="Calibri"/>
                <a:cs typeface="Calibri"/>
              </a:rPr>
              <a:t>pakalpojumus</a:t>
            </a:r>
            <a:r>
              <a:rPr lang="en-US" sz="2000" dirty="0" smtClean="0">
                <a:latin typeface="Calibri"/>
                <a:cs typeface="Calibri"/>
              </a:rPr>
              <a:t> </a:t>
            </a:r>
            <a:r>
              <a:rPr lang="en-US" sz="2000" dirty="0" err="1" smtClean="0">
                <a:latin typeface="Calibri"/>
                <a:cs typeface="Calibri"/>
              </a:rPr>
              <a:t>u.c</a:t>
            </a:r>
            <a:r>
              <a:rPr lang="en-US" sz="2000" dirty="0" smtClean="0">
                <a:latin typeface="Calibri"/>
                <a:cs typeface="Calibri"/>
              </a:rPr>
              <a:t>.</a:t>
            </a:r>
          </a:p>
          <a:p>
            <a:pPr marL="285750" indent="-285750">
              <a:lnSpc>
                <a:spcPct val="120000"/>
              </a:lnSpc>
              <a:buFont typeface="Arial"/>
              <a:buChar char="•"/>
            </a:pPr>
            <a:endParaRPr lang="en-US" sz="2000" dirty="0" smtClean="0">
              <a:latin typeface="Calibri"/>
              <a:cs typeface="Calibri"/>
            </a:endParaRPr>
          </a:p>
          <a:p>
            <a:pPr marL="285750" indent="-285750">
              <a:lnSpc>
                <a:spcPct val="120000"/>
              </a:lnSpc>
              <a:buFont typeface="Arial"/>
              <a:buChar char="•"/>
            </a:pPr>
            <a:r>
              <a:rPr lang="en-US" sz="2000" i="1" dirty="0" smtClean="0">
                <a:latin typeface="Calibri"/>
                <a:cs typeface="Calibri"/>
              </a:rPr>
              <a:t>Management accounting </a:t>
            </a:r>
            <a:r>
              <a:rPr lang="en-US" sz="2000" dirty="0" err="1" smtClean="0">
                <a:latin typeface="Calibri"/>
                <a:cs typeface="Calibri"/>
              </a:rPr>
              <a:t>ir</a:t>
            </a:r>
            <a:r>
              <a:rPr lang="en-US" sz="2000" dirty="0" smtClean="0">
                <a:latin typeface="Calibri"/>
                <a:cs typeface="Calibri"/>
              </a:rPr>
              <a:t> </a:t>
            </a:r>
            <a:r>
              <a:rPr lang="en-US" sz="2000" dirty="0" err="1" smtClean="0">
                <a:latin typeface="Calibri"/>
                <a:cs typeface="Calibri"/>
              </a:rPr>
              <a:t>informācija</a:t>
            </a:r>
            <a:r>
              <a:rPr lang="en-US" sz="2000" dirty="0" smtClean="0">
                <a:latin typeface="Calibri"/>
                <a:cs typeface="Calibri"/>
              </a:rPr>
              <a:t>, </a:t>
            </a:r>
            <a:r>
              <a:rPr lang="en-US" sz="2000" dirty="0" err="1" smtClean="0">
                <a:latin typeface="Calibri"/>
                <a:cs typeface="Calibri"/>
              </a:rPr>
              <a:t>ko</a:t>
            </a:r>
            <a:r>
              <a:rPr lang="en-US" sz="2000" dirty="0" smtClean="0">
                <a:latin typeface="Calibri"/>
                <a:cs typeface="Calibri"/>
              </a:rPr>
              <a:t> </a:t>
            </a:r>
            <a:r>
              <a:rPr lang="en-US" sz="2000" dirty="0" err="1" smtClean="0">
                <a:latin typeface="Calibri"/>
                <a:cs typeface="Calibri"/>
              </a:rPr>
              <a:t>vadītājs</a:t>
            </a:r>
            <a:r>
              <a:rPr lang="en-US" sz="2000" dirty="0" smtClean="0">
                <a:latin typeface="Calibri"/>
                <a:cs typeface="Calibri"/>
              </a:rPr>
              <a:t> (</a:t>
            </a:r>
            <a:r>
              <a:rPr lang="en-US" sz="2000" dirty="0" err="1" smtClean="0">
                <a:latin typeface="Calibri"/>
                <a:cs typeface="Calibri"/>
              </a:rPr>
              <a:t>vadība</a:t>
            </a:r>
            <a:r>
              <a:rPr lang="en-US" sz="2000" dirty="0" smtClean="0">
                <a:latin typeface="Calibri"/>
                <a:cs typeface="Calibri"/>
              </a:rPr>
              <a:t>) </a:t>
            </a:r>
            <a:r>
              <a:rPr lang="en-US" sz="2000" dirty="0" err="1" smtClean="0">
                <a:latin typeface="Calibri"/>
                <a:cs typeface="Calibri"/>
              </a:rPr>
              <a:t>izmanto</a:t>
            </a:r>
            <a:r>
              <a:rPr lang="en-US" sz="2000" dirty="0" smtClean="0">
                <a:latin typeface="Calibri"/>
                <a:cs typeface="Calibri"/>
              </a:rPr>
              <a:t> </a:t>
            </a:r>
            <a:r>
              <a:rPr lang="en-US" sz="2000" dirty="0" err="1" smtClean="0">
                <a:latin typeface="Calibri"/>
                <a:cs typeface="Calibri"/>
              </a:rPr>
              <a:t>lēmumu</a:t>
            </a:r>
            <a:r>
              <a:rPr lang="en-US" sz="2000" dirty="0" smtClean="0">
                <a:latin typeface="Calibri"/>
                <a:cs typeface="Calibri"/>
              </a:rPr>
              <a:t> </a:t>
            </a:r>
            <a:r>
              <a:rPr lang="en-US" sz="2000" dirty="0" err="1" smtClean="0">
                <a:latin typeface="Calibri"/>
                <a:cs typeface="Calibri"/>
              </a:rPr>
              <a:t>pieņemšanai</a:t>
            </a:r>
            <a:endParaRPr lang="en-US" sz="2000" dirty="0" smtClean="0">
              <a:latin typeface="Calibri"/>
              <a:cs typeface="Calibri"/>
            </a:endParaRPr>
          </a:p>
          <a:p>
            <a:pPr marL="285750" indent="-285750">
              <a:lnSpc>
                <a:spcPct val="150000"/>
              </a:lnSpc>
              <a:buFont typeface="Arial"/>
              <a:buChar char="•"/>
            </a:pPr>
            <a:endParaRPr lang="en-US" sz="2000" dirty="0">
              <a:latin typeface="Calibri"/>
              <a:cs typeface="Calibri"/>
            </a:endParaRPr>
          </a:p>
        </p:txBody>
      </p:sp>
    </p:spTree>
    <p:extLst>
      <p:ext uri="{BB962C8B-B14F-4D97-AF65-F5344CB8AC3E}">
        <p14:creationId xmlns:p14="http://schemas.microsoft.com/office/powerpoint/2010/main" val="636462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altLang="lv-LV" sz="3600" dirty="0">
                <a:ea typeface="ＭＳ Ｐゴシック" pitchFamily="34" charset="-128"/>
              </a:rPr>
              <a:t>Vadības grāmatvedība un finanšu grāmatvedība</a:t>
            </a:r>
            <a:r>
              <a:rPr lang="lv-LV" sz="3600" dirty="0">
                <a:solidFill>
                  <a:schemeClr val="tx1">
                    <a:lumMod val="50000"/>
                    <a:lumOff val="50000"/>
                  </a:schemeClr>
                </a:solidFill>
              </a:rPr>
              <a:t/>
            </a:r>
            <a:br>
              <a:rPr lang="lv-LV" sz="3600" dirty="0">
                <a:solidFill>
                  <a:schemeClr val="tx1">
                    <a:lumMod val="50000"/>
                    <a:lumOff val="50000"/>
                  </a:schemeClr>
                </a:solidFill>
              </a:rPr>
            </a:br>
            <a:r>
              <a:rPr lang="lv-LV" sz="3200" dirty="0" smtClean="0">
                <a:solidFill>
                  <a:schemeClr val="tx1">
                    <a:lumMod val="50000"/>
                    <a:lumOff val="50000"/>
                  </a:schemeClr>
                </a:solidFill>
              </a:rPr>
              <a:t>Uzdevumi</a:t>
            </a:r>
            <a:endParaRPr lang="en-US" sz="3200" dirty="0"/>
          </a:p>
        </p:txBody>
      </p:sp>
      <p:sp>
        <p:nvSpPr>
          <p:cNvPr id="3" name="Content Placeholder 2"/>
          <p:cNvSpPr>
            <a:spLocks noGrp="1"/>
          </p:cNvSpPr>
          <p:nvPr>
            <p:ph idx="1"/>
          </p:nvPr>
        </p:nvSpPr>
        <p:spPr>
          <a:xfrm>
            <a:off x="431800" y="1691605"/>
            <a:ext cx="9069387" cy="4987925"/>
          </a:xfrm>
        </p:spPr>
        <p:txBody>
          <a:bodyPr/>
          <a:lstStyle/>
          <a:p>
            <a:r>
              <a:rPr lang="en-US" sz="2400" dirty="0" err="1" smtClean="0"/>
              <a:t>Finanšu</a:t>
            </a:r>
            <a:r>
              <a:rPr lang="en-US" sz="2400" dirty="0" smtClean="0"/>
              <a:t> </a:t>
            </a:r>
            <a:r>
              <a:rPr lang="en-US" sz="2400" dirty="0" err="1" smtClean="0"/>
              <a:t>grāmatvedība</a:t>
            </a:r>
            <a:r>
              <a:rPr lang="en-US" sz="2400" dirty="0" smtClean="0"/>
              <a:t>, </a:t>
            </a:r>
            <a:r>
              <a:rPr lang="en-US" sz="2400" i="1" dirty="0" smtClean="0"/>
              <a:t>ACCA </a:t>
            </a:r>
            <a:r>
              <a:rPr lang="en-US" sz="2400" dirty="0" err="1" smtClean="0"/>
              <a:t>definīcija</a:t>
            </a:r>
            <a:r>
              <a:rPr lang="en-US" sz="2400" dirty="0"/>
              <a:t>:</a:t>
            </a:r>
            <a:endParaRPr lang="en-US" sz="2400" dirty="0" smtClean="0"/>
          </a:p>
          <a:p>
            <a:pPr marL="857250" lvl="1" indent="-457200">
              <a:buFont typeface="Arial"/>
              <a:buChar char="•"/>
            </a:pPr>
            <a:r>
              <a:rPr lang="en-US" sz="1800" dirty="0" err="1"/>
              <a:t>nodrošināt</a:t>
            </a:r>
            <a:r>
              <a:rPr lang="en-US" sz="1800" dirty="0"/>
              <a:t> </a:t>
            </a:r>
            <a:r>
              <a:rPr lang="en-US" sz="1800" dirty="0" err="1"/>
              <a:t>pareizu</a:t>
            </a:r>
            <a:r>
              <a:rPr lang="en-US" sz="1800" dirty="0"/>
              <a:t> </a:t>
            </a:r>
            <a:r>
              <a:rPr lang="en-US" sz="1800" dirty="0" err="1"/>
              <a:t>nodokļu</a:t>
            </a:r>
            <a:r>
              <a:rPr lang="en-US" sz="1800" dirty="0"/>
              <a:t> </a:t>
            </a:r>
            <a:r>
              <a:rPr lang="en-US" sz="1800" dirty="0" err="1"/>
              <a:t>aprēķināšanu</a:t>
            </a:r>
            <a:endParaRPr lang="en-US" sz="1800" dirty="0"/>
          </a:p>
          <a:p>
            <a:pPr marL="857250" lvl="1" indent="-457200">
              <a:buFont typeface="Arial"/>
              <a:buChar char="•"/>
            </a:pPr>
            <a:r>
              <a:rPr lang="en-US" sz="1800" dirty="0" err="1"/>
              <a:t>nodrošināt</a:t>
            </a:r>
            <a:r>
              <a:rPr lang="en-US" sz="1800" dirty="0"/>
              <a:t> </a:t>
            </a:r>
            <a:r>
              <a:rPr lang="en-US" sz="1800" dirty="0" err="1"/>
              <a:t>finanšu</a:t>
            </a:r>
            <a:r>
              <a:rPr lang="en-US" sz="1800" dirty="0"/>
              <a:t> </a:t>
            </a:r>
            <a:r>
              <a:rPr lang="en-US" sz="1800" dirty="0" err="1"/>
              <a:t>pārskatu</a:t>
            </a:r>
            <a:r>
              <a:rPr lang="en-US" sz="1800" dirty="0"/>
              <a:t> </a:t>
            </a:r>
            <a:r>
              <a:rPr lang="en-US" sz="1800" dirty="0" err="1"/>
              <a:t>lietotājus</a:t>
            </a:r>
            <a:r>
              <a:rPr lang="en-US" sz="1800" dirty="0"/>
              <a:t> </a:t>
            </a:r>
            <a:r>
              <a:rPr lang="en-US" sz="1800" dirty="0" err="1"/>
              <a:t>ar</a:t>
            </a:r>
            <a:r>
              <a:rPr lang="en-US" sz="1800" dirty="0"/>
              <a:t> </a:t>
            </a:r>
            <a:r>
              <a:rPr lang="en-US" sz="1800" dirty="0" err="1"/>
              <a:t>patiesu</a:t>
            </a:r>
            <a:r>
              <a:rPr lang="en-US" sz="1800" dirty="0"/>
              <a:t> un </a:t>
            </a:r>
            <a:r>
              <a:rPr lang="en-US" sz="1800" dirty="0" err="1"/>
              <a:t>pilnīgu</a:t>
            </a:r>
            <a:r>
              <a:rPr lang="en-US" sz="1800" dirty="0"/>
              <a:t> </a:t>
            </a:r>
            <a:r>
              <a:rPr lang="en-US" sz="1800" dirty="0" err="1"/>
              <a:t>informāciju</a:t>
            </a:r>
            <a:r>
              <a:rPr lang="en-US" sz="1800" dirty="0"/>
              <a:t> par </a:t>
            </a:r>
            <a:r>
              <a:rPr lang="en-US" sz="1800" dirty="0" err="1"/>
              <a:t>uzņēmuma</a:t>
            </a:r>
            <a:r>
              <a:rPr lang="en-US" sz="1800" dirty="0"/>
              <a:t> </a:t>
            </a:r>
            <a:r>
              <a:rPr lang="en-US" sz="1800" dirty="0" err="1"/>
              <a:t>saistībām</a:t>
            </a:r>
            <a:r>
              <a:rPr lang="en-US" sz="1800" dirty="0"/>
              <a:t>, </a:t>
            </a:r>
            <a:r>
              <a:rPr lang="en-US" sz="1800" dirty="0" err="1"/>
              <a:t>saimnieciskās</a:t>
            </a:r>
            <a:r>
              <a:rPr lang="en-US" sz="1800" dirty="0"/>
              <a:t> </a:t>
            </a:r>
            <a:r>
              <a:rPr lang="en-US" sz="1800" dirty="0" err="1"/>
              <a:t>darbības</a:t>
            </a:r>
            <a:r>
              <a:rPr lang="en-US" sz="1800" dirty="0"/>
              <a:t> </a:t>
            </a:r>
            <a:r>
              <a:rPr lang="en-US" sz="1800" dirty="0" err="1"/>
              <a:t>rezultātiem</a:t>
            </a:r>
            <a:r>
              <a:rPr lang="en-US" sz="1800" dirty="0"/>
              <a:t> un </a:t>
            </a:r>
            <a:r>
              <a:rPr lang="en-US" sz="1800" dirty="0" err="1"/>
              <a:t>finanšu</a:t>
            </a:r>
            <a:r>
              <a:rPr lang="en-US" sz="1800" dirty="0"/>
              <a:t> </a:t>
            </a:r>
            <a:r>
              <a:rPr lang="en-US" sz="1800" dirty="0" err="1"/>
              <a:t>stāvokli</a:t>
            </a:r>
            <a:endParaRPr lang="en-US" sz="1800" dirty="0"/>
          </a:p>
          <a:p>
            <a:pPr marL="857250" lvl="1" indent="-457200">
              <a:buFont typeface="Arial"/>
              <a:buChar char="•"/>
            </a:pPr>
            <a:r>
              <a:rPr lang="en-US" sz="1800" dirty="0" err="1" smtClean="0"/>
              <a:t>nodrošināt</a:t>
            </a:r>
            <a:r>
              <a:rPr lang="en-US" sz="1800" dirty="0" smtClean="0"/>
              <a:t> </a:t>
            </a:r>
            <a:r>
              <a:rPr lang="en-US" sz="1800" dirty="0" err="1"/>
              <a:t>uzņēmuma</a:t>
            </a:r>
            <a:r>
              <a:rPr lang="en-US" sz="1800" dirty="0"/>
              <a:t> </a:t>
            </a:r>
            <a:r>
              <a:rPr lang="en-US" sz="1800" dirty="0" err="1"/>
              <a:t>vadību</a:t>
            </a:r>
            <a:r>
              <a:rPr lang="en-US" sz="1800" dirty="0"/>
              <a:t> </a:t>
            </a:r>
            <a:r>
              <a:rPr lang="en-US" sz="1800" dirty="0" err="1"/>
              <a:t>ar</a:t>
            </a:r>
            <a:r>
              <a:rPr lang="en-US" sz="1800" dirty="0"/>
              <a:t> </a:t>
            </a:r>
            <a:r>
              <a:rPr lang="en-US" sz="1800" dirty="0" err="1"/>
              <a:t>informāciju</a:t>
            </a:r>
            <a:r>
              <a:rPr lang="en-US" sz="1800" dirty="0"/>
              <a:t> </a:t>
            </a:r>
            <a:r>
              <a:rPr lang="en-US" sz="1800" dirty="0" err="1"/>
              <a:t>saimnieciska</a:t>
            </a:r>
            <a:r>
              <a:rPr lang="en-US" sz="1800" dirty="0"/>
              <a:t> </a:t>
            </a:r>
            <a:r>
              <a:rPr lang="en-US" sz="1800" dirty="0" err="1"/>
              <a:t>rakstura</a:t>
            </a:r>
            <a:r>
              <a:rPr lang="en-US" sz="1800" dirty="0"/>
              <a:t> </a:t>
            </a:r>
            <a:r>
              <a:rPr lang="en-US" sz="1800" dirty="0" err="1"/>
              <a:t>lēmumu</a:t>
            </a:r>
            <a:r>
              <a:rPr lang="en-US" sz="1800" dirty="0"/>
              <a:t> </a:t>
            </a:r>
            <a:r>
              <a:rPr lang="en-US" sz="1800" dirty="0" err="1" smtClean="0"/>
              <a:t>pieņemšanai</a:t>
            </a:r>
            <a:endParaRPr lang="en-US" sz="1800" dirty="0"/>
          </a:p>
          <a:p>
            <a:pPr marL="857250" lvl="1" indent="-457200">
              <a:buFont typeface="Arial"/>
              <a:buChar char="•"/>
            </a:pPr>
            <a:r>
              <a:rPr lang="en-US" sz="1800" dirty="0" err="1"/>
              <a:t>nodrošināt</a:t>
            </a:r>
            <a:r>
              <a:rPr lang="en-US" sz="1800" dirty="0"/>
              <a:t> </a:t>
            </a:r>
            <a:r>
              <a:rPr lang="en-US" sz="1800" dirty="0" err="1"/>
              <a:t>kontroli</a:t>
            </a:r>
            <a:r>
              <a:rPr lang="en-US" sz="1800" dirty="0"/>
              <a:t> par </a:t>
            </a:r>
            <a:r>
              <a:rPr lang="en-US" sz="1800" dirty="0" err="1"/>
              <a:t>uzņēmuma</a:t>
            </a:r>
            <a:r>
              <a:rPr lang="en-US" sz="1800" dirty="0"/>
              <a:t> </a:t>
            </a:r>
            <a:r>
              <a:rPr lang="en-US" sz="1800" dirty="0" err="1"/>
              <a:t>materiālo</a:t>
            </a:r>
            <a:r>
              <a:rPr lang="en-US" sz="1800" dirty="0"/>
              <a:t>, </a:t>
            </a:r>
            <a:r>
              <a:rPr lang="en-US" sz="1800" dirty="0" err="1"/>
              <a:t>darbaspēka</a:t>
            </a:r>
            <a:r>
              <a:rPr lang="en-US" sz="1800" dirty="0"/>
              <a:t> un </a:t>
            </a:r>
            <a:r>
              <a:rPr lang="en-US" sz="1800" dirty="0" err="1" smtClean="0"/>
              <a:t>finanšu</a:t>
            </a:r>
            <a:r>
              <a:rPr lang="en-US" sz="1800" dirty="0" smtClean="0"/>
              <a:t> </a:t>
            </a:r>
            <a:r>
              <a:rPr lang="en-US" sz="1800" dirty="0" err="1"/>
              <a:t>resursu</a:t>
            </a:r>
            <a:r>
              <a:rPr lang="en-US" sz="1800" dirty="0"/>
              <a:t> </a:t>
            </a:r>
            <a:r>
              <a:rPr lang="en-US" sz="1800" dirty="0" err="1"/>
              <a:t>izmantošanu</a:t>
            </a:r>
            <a:r>
              <a:rPr lang="en-US" sz="1800" dirty="0"/>
              <a:t> un </a:t>
            </a:r>
            <a:r>
              <a:rPr lang="en-US" sz="1800" dirty="0" err="1"/>
              <a:t>īpašuma</a:t>
            </a:r>
            <a:r>
              <a:rPr lang="en-US" sz="1800" dirty="0"/>
              <a:t> </a:t>
            </a:r>
            <a:r>
              <a:rPr lang="en-US" sz="1800" dirty="0" err="1" smtClean="0"/>
              <a:t>saglabāšanu</a:t>
            </a:r>
            <a:endParaRPr lang="en-US" sz="1800" dirty="0"/>
          </a:p>
          <a:p>
            <a:r>
              <a:rPr lang="en-US" sz="2400" dirty="0" err="1" smtClean="0"/>
              <a:t>Vadības</a:t>
            </a:r>
            <a:r>
              <a:rPr lang="en-US" sz="2400" dirty="0" smtClean="0"/>
              <a:t> </a:t>
            </a:r>
            <a:r>
              <a:rPr lang="en-US" sz="2400" dirty="0" err="1" smtClean="0"/>
              <a:t>grāmatvedība</a:t>
            </a:r>
            <a:r>
              <a:rPr lang="en-US" sz="2400" dirty="0" smtClean="0"/>
              <a:t>:</a:t>
            </a:r>
          </a:p>
          <a:p>
            <a:pPr lvl="1">
              <a:buFont typeface="Arial"/>
              <a:buChar char="•"/>
            </a:pPr>
            <a:r>
              <a:rPr lang="en-US" sz="1800" dirty="0" err="1" smtClean="0"/>
              <a:t>Darbības</a:t>
            </a:r>
            <a:r>
              <a:rPr lang="en-US" sz="1800" dirty="0" smtClean="0"/>
              <a:t> </a:t>
            </a:r>
            <a:r>
              <a:rPr lang="en-US" sz="1800" dirty="0" err="1" smtClean="0"/>
              <a:t>plānošana</a:t>
            </a:r>
            <a:r>
              <a:rPr lang="en-US" sz="1800" dirty="0"/>
              <a:t> </a:t>
            </a:r>
            <a:r>
              <a:rPr lang="en-US" sz="1800" dirty="0" smtClean="0"/>
              <a:t>(</a:t>
            </a:r>
            <a:r>
              <a:rPr lang="en-US" sz="1800" dirty="0" err="1" smtClean="0"/>
              <a:t>pilns</a:t>
            </a:r>
            <a:r>
              <a:rPr lang="en-US" sz="1800" dirty="0" smtClean="0"/>
              <a:t> </a:t>
            </a:r>
            <a:r>
              <a:rPr lang="en-US" sz="1800" dirty="0" err="1" smtClean="0"/>
              <a:t>biznesa</a:t>
            </a:r>
            <a:r>
              <a:rPr lang="en-US" sz="1800" dirty="0" smtClean="0"/>
              <a:t> process), </a:t>
            </a:r>
            <a:r>
              <a:rPr lang="en-US" sz="1800" dirty="0" err="1" smtClean="0"/>
              <a:t>attīstības</a:t>
            </a:r>
            <a:r>
              <a:rPr lang="en-US" sz="1800" dirty="0" smtClean="0"/>
              <a:t> </a:t>
            </a:r>
            <a:r>
              <a:rPr lang="en-US" sz="1800" dirty="0" err="1" smtClean="0"/>
              <a:t>projektu</a:t>
            </a:r>
            <a:r>
              <a:rPr lang="en-US" sz="1800" dirty="0" smtClean="0"/>
              <a:t> </a:t>
            </a:r>
            <a:r>
              <a:rPr lang="en-US" sz="1800" dirty="0" err="1" smtClean="0"/>
              <a:t>plānošana</a:t>
            </a:r>
            <a:endParaRPr lang="en-US" sz="1800" dirty="0"/>
          </a:p>
          <a:p>
            <a:pPr lvl="1">
              <a:buFont typeface="Arial"/>
              <a:buChar char="•"/>
            </a:pPr>
            <a:r>
              <a:rPr lang="en-US" sz="1800" dirty="0" err="1"/>
              <a:t>Darbības</a:t>
            </a:r>
            <a:r>
              <a:rPr lang="en-US" sz="1800" dirty="0"/>
              <a:t> </a:t>
            </a:r>
            <a:r>
              <a:rPr lang="en-US" sz="1800" dirty="0" err="1"/>
              <a:t>rezultātu</a:t>
            </a:r>
            <a:r>
              <a:rPr lang="en-US" sz="1800" dirty="0"/>
              <a:t> </a:t>
            </a:r>
            <a:r>
              <a:rPr lang="en-US" sz="1800" dirty="0" err="1"/>
              <a:t>novērtēšana</a:t>
            </a:r>
            <a:endParaRPr lang="en-US" sz="1800" dirty="0"/>
          </a:p>
          <a:p>
            <a:pPr lvl="1">
              <a:buFont typeface="Arial"/>
              <a:buChar char="•"/>
            </a:pPr>
            <a:r>
              <a:rPr lang="en-US" sz="1800" dirty="0" err="1"/>
              <a:t>Ikdienas</a:t>
            </a:r>
            <a:r>
              <a:rPr lang="en-US" sz="1800" dirty="0"/>
              <a:t> </a:t>
            </a:r>
            <a:r>
              <a:rPr lang="en-US" sz="1800" dirty="0" err="1" smtClean="0"/>
              <a:t>kontrole</a:t>
            </a:r>
            <a:r>
              <a:rPr lang="en-US" sz="1800" dirty="0" smtClean="0"/>
              <a:t>, </a:t>
            </a:r>
            <a:r>
              <a:rPr lang="en-US" sz="1800" dirty="0" err="1" smtClean="0"/>
              <a:t>piem</a:t>
            </a:r>
            <a:r>
              <a:rPr lang="en-US" sz="1800" dirty="0" smtClean="0"/>
              <a:t>., </a:t>
            </a:r>
            <a:r>
              <a:rPr lang="en-US" sz="1800" dirty="0" err="1" smtClean="0"/>
              <a:t>rindu</a:t>
            </a:r>
            <a:r>
              <a:rPr lang="en-US" sz="1800" dirty="0" smtClean="0"/>
              <a:t> </a:t>
            </a:r>
            <a:r>
              <a:rPr lang="en-US" sz="1800" dirty="0" err="1" smtClean="0"/>
              <a:t>veidošanās</a:t>
            </a:r>
            <a:endParaRPr lang="en-US" sz="1800" dirty="0"/>
          </a:p>
          <a:p>
            <a:endParaRPr lang="en-US" sz="2400" dirty="0"/>
          </a:p>
        </p:txBody>
      </p:sp>
    </p:spTree>
    <p:extLst>
      <p:ext uri="{BB962C8B-B14F-4D97-AF65-F5344CB8AC3E}">
        <p14:creationId xmlns:p14="http://schemas.microsoft.com/office/powerpoint/2010/main" val="4239023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248224" y="7222099"/>
            <a:ext cx="5976665" cy="304654"/>
          </a:xfrm>
          <a:prstGeom prst="rect">
            <a:avLst/>
          </a:prstGeom>
          <a:noFill/>
        </p:spPr>
        <p:txBody>
          <a:bodyPr wrap="square" lIns="100794" tIns="50397" rIns="100794" bIns="50397">
            <a:spAutoFit/>
          </a:bodyPr>
          <a:lstStyle/>
          <a:p>
            <a:pPr>
              <a:defRPr/>
            </a:pPr>
            <a:r>
              <a:rPr lang="lv-LV" sz="1400" dirty="0">
                <a:solidFill>
                  <a:schemeClr val="tx1">
                    <a:lumMod val="50000"/>
                    <a:lumOff val="50000"/>
                  </a:schemeClr>
                </a:solidFill>
                <a:latin typeface="+mn-lt"/>
              </a:rPr>
              <a:t>Avots: </a:t>
            </a:r>
            <a:r>
              <a:rPr lang="lv-LV" sz="1400" dirty="0" smtClean="0">
                <a:solidFill>
                  <a:schemeClr val="tx1">
                    <a:lumMod val="50000"/>
                    <a:lumOff val="50000"/>
                  </a:schemeClr>
                </a:solidFill>
                <a:latin typeface="+mn-lt"/>
              </a:rPr>
              <a:t>Management Accounting Concepts and Techniques, D.Caplan, 1997 </a:t>
            </a:r>
            <a:endParaRPr lang="lv-LV" sz="1400" dirty="0">
              <a:solidFill>
                <a:schemeClr val="tx1">
                  <a:lumMod val="50000"/>
                  <a:lumOff val="50000"/>
                </a:schemeClr>
              </a:solidFill>
              <a:latin typeface="+mn-lt"/>
            </a:endParaRPr>
          </a:p>
        </p:txBody>
      </p:sp>
      <p:graphicFrame>
        <p:nvGraphicFramePr>
          <p:cNvPr id="33" name="Table 32"/>
          <p:cNvGraphicFramePr>
            <a:graphicFrameLocks noGrp="1"/>
          </p:cNvGraphicFramePr>
          <p:nvPr>
            <p:extLst>
              <p:ext uri="{D42A27DB-BD31-4B8C-83A1-F6EECF244321}">
                <p14:modId xmlns:p14="http://schemas.microsoft.com/office/powerpoint/2010/main" val="1522611582"/>
              </p:ext>
            </p:extLst>
          </p:nvPr>
        </p:nvGraphicFramePr>
        <p:xfrm>
          <a:off x="215776" y="971525"/>
          <a:ext cx="9721080" cy="6202150"/>
        </p:xfrm>
        <a:graphic>
          <a:graphicData uri="http://schemas.openxmlformats.org/drawingml/2006/table">
            <a:tbl>
              <a:tblPr firstRow="1" firstCol="1" bandRow="1">
                <a:tableStyleId>{793D81CF-94F2-401A-BA57-92F5A7B2D0C5}</a:tableStyleId>
              </a:tblPr>
              <a:tblGrid>
                <a:gridCol w="2419761"/>
                <a:gridCol w="3916943"/>
                <a:gridCol w="3384376"/>
              </a:tblGrid>
              <a:tr h="329584">
                <a:tc>
                  <a:txBody>
                    <a:bodyPr/>
                    <a:lstStyle/>
                    <a:p>
                      <a:pPr algn="ctr">
                        <a:lnSpc>
                          <a:spcPct val="115000"/>
                        </a:lnSpc>
                        <a:spcBef>
                          <a:spcPts val="300"/>
                        </a:spcBef>
                        <a:spcAft>
                          <a:spcPts val="300"/>
                        </a:spcAft>
                      </a:pPr>
                      <a:r>
                        <a:rPr lang="lv-LV" sz="1800" b="1" dirty="0">
                          <a:effectLst/>
                        </a:rPr>
                        <a:t>Rādītāji</a:t>
                      </a:r>
                      <a:endParaRPr lang="lv-LV" sz="1800" b="1" dirty="0">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15000"/>
                        </a:lnSpc>
                        <a:spcBef>
                          <a:spcPts val="300"/>
                        </a:spcBef>
                        <a:spcAft>
                          <a:spcPts val="300"/>
                        </a:spcAft>
                      </a:pPr>
                      <a:r>
                        <a:rPr lang="lv-LV" sz="1800" b="1" dirty="0">
                          <a:effectLst/>
                        </a:rPr>
                        <a:t>Vadības grāmatvedība</a:t>
                      </a:r>
                      <a:endParaRPr lang="lv-LV" sz="1800" b="1" dirty="0">
                        <a:effectLst/>
                        <a:latin typeface="+mj-lt"/>
                        <a:ea typeface="Calibri"/>
                        <a:cs typeface="Times New Roman"/>
                      </a:endParaRPr>
                    </a:p>
                  </a:txBody>
                  <a:tcPr marL="75601" marR="75601" marT="0" marB="0">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ctr">
                        <a:lnSpc>
                          <a:spcPct val="115000"/>
                        </a:lnSpc>
                        <a:spcBef>
                          <a:spcPts val="300"/>
                        </a:spcBef>
                        <a:spcAft>
                          <a:spcPts val="300"/>
                        </a:spcAft>
                      </a:pPr>
                      <a:r>
                        <a:rPr lang="lv-LV" sz="1800" b="1" dirty="0" smtClean="0">
                          <a:effectLst/>
                        </a:rPr>
                        <a:t>Finanšu </a:t>
                      </a:r>
                      <a:r>
                        <a:rPr lang="lv-LV" sz="1800" b="1" dirty="0">
                          <a:effectLst/>
                        </a:rPr>
                        <a:t>grāmatvedība</a:t>
                      </a:r>
                      <a:endParaRPr lang="lv-LV" sz="1800" b="1"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539085">
                <a:tc>
                  <a:txBody>
                    <a:bodyPr/>
                    <a:lstStyle/>
                    <a:p>
                      <a:pPr marL="0" lvl="0" indent="0">
                        <a:lnSpc>
                          <a:spcPct val="115000"/>
                        </a:lnSpc>
                        <a:spcBef>
                          <a:spcPts val="300"/>
                        </a:spcBef>
                        <a:spcAft>
                          <a:spcPts val="300"/>
                        </a:spcAft>
                        <a:buFont typeface="+mj-lt"/>
                        <a:buNone/>
                      </a:pPr>
                      <a:r>
                        <a:rPr lang="lv-LV" sz="1700" dirty="0" smtClean="0">
                          <a:effectLst/>
                        </a:rPr>
                        <a:t>1. Vai obligāta?</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Nē</a:t>
                      </a:r>
                      <a:endParaRPr lang="lv-LV" sz="1700" b="1" dirty="0">
                        <a:effectLst/>
                        <a:latin typeface="+mj-lt"/>
                        <a:ea typeface="Calibri"/>
                        <a:cs typeface="Times New Roman"/>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dirty="0" smtClean="0">
                          <a:effectLst/>
                        </a:rPr>
                        <a:t>J</a:t>
                      </a:r>
                      <a:r>
                        <a:rPr lang="lv-LV" sz="1700" b="1" dirty="0" smtClean="0">
                          <a:effectLst/>
                        </a:rPr>
                        <a:t>ā, </a:t>
                      </a:r>
                      <a:r>
                        <a:rPr lang="lv-LV" sz="1700" dirty="0" smtClean="0">
                          <a:effectLst/>
                        </a:rPr>
                        <a:t>saskaņā </a:t>
                      </a:r>
                      <a:r>
                        <a:rPr lang="lv-LV" sz="1700" dirty="0">
                          <a:effectLst/>
                        </a:rPr>
                        <a:t>ar </a:t>
                      </a:r>
                      <a:r>
                        <a:rPr lang="lv-LV" sz="1700" dirty="0" smtClean="0">
                          <a:effectLst/>
                        </a:rPr>
                        <a:t>LR likumdošanas </a:t>
                      </a:r>
                      <a:r>
                        <a:rPr lang="lv-LV" sz="1700" dirty="0">
                          <a:effectLst/>
                        </a:rPr>
                        <a:t>prasībām</a:t>
                      </a:r>
                      <a:endParaRPr lang="lv-LV" sz="1700"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21752">
                <a:tc>
                  <a:txBody>
                    <a:bodyPr/>
                    <a:lstStyle/>
                    <a:p>
                      <a:pPr marL="0" lvl="0" indent="0">
                        <a:lnSpc>
                          <a:spcPct val="115000"/>
                        </a:lnSpc>
                        <a:spcBef>
                          <a:spcPts val="300"/>
                        </a:spcBef>
                        <a:spcAft>
                          <a:spcPts val="300"/>
                        </a:spcAft>
                        <a:buFont typeface="+mj-lt"/>
                        <a:buNone/>
                      </a:pPr>
                      <a:r>
                        <a:rPr lang="lv-LV" sz="1700" b="1" dirty="0" smtClean="0">
                          <a:solidFill>
                            <a:schemeClr val="tx1">
                              <a:lumMod val="95000"/>
                              <a:lumOff val="5000"/>
                            </a:schemeClr>
                          </a:solidFill>
                          <a:effectLst/>
                          <a:latin typeface="+mj-lt"/>
                          <a:ea typeface="Calibri"/>
                          <a:cs typeface="Times New Roman"/>
                        </a:rPr>
                        <a:t>2. Vienoti principi</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latin typeface="+mj-lt"/>
                          <a:ea typeface="Calibri"/>
                          <a:cs typeface="Times New Roman"/>
                        </a:rPr>
                        <a:t>Nē</a:t>
                      </a:r>
                      <a:r>
                        <a:rPr lang="lv-LV" sz="1700" dirty="0" smtClean="0">
                          <a:effectLst/>
                          <a:latin typeface="+mj-lt"/>
                          <a:ea typeface="Calibri"/>
                          <a:cs typeface="Times New Roman"/>
                        </a:rPr>
                        <a:t>. Katra iestāde attīsta savu unikālu mērīšanas, uzskaites</a:t>
                      </a:r>
                      <a:r>
                        <a:rPr lang="lv-LV" sz="1700" baseline="0" dirty="0" smtClean="0">
                          <a:effectLst/>
                          <a:latin typeface="+mj-lt"/>
                          <a:ea typeface="Calibri"/>
                          <a:cs typeface="Times New Roman"/>
                        </a:rPr>
                        <a:t> un analīzes sistēmu</a:t>
                      </a:r>
                      <a:endParaRPr lang="lv-LV" sz="1700" dirty="0">
                        <a:effectLst/>
                        <a:latin typeface="+mj-lt"/>
                        <a:ea typeface="Calibri"/>
                        <a:cs typeface="Times New Roman"/>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lv-LV" sz="1700" b="1" dirty="0" smtClean="0">
                          <a:effectLst/>
                          <a:latin typeface="+mj-lt"/>
                          <a:ea typeface="Calibri"/>
                          <a:cs typeface="Times New Roman"/>
                        </a:rPr>
                        <a:t>Jā</a:t>
                      </a:r>
                      <a:r>
                        <a:rPr lang="lv-LV" sz="1700" dirty="0" smtClean="0">
                          <a:effectLst/>
                          <a:latin typeface="+mj-lt"/>
                          <a:ea typeface="Calibri"/>
                          <a:cs typeface="Times New Roman"/>
                        </a:rPr>
                        <a:t>. </a:t>
                      </a:r>
                      <a:r>
                        <a:rPr lang="lv-LV" sz="1700" dirty="0" smtClean="0">
                          <a:effectLst/>
                          <a:latin typeface="+mn-lt"/>
                          <a:ea typeface="+mn-ea"/>
                          <a:cs typeface="+mn-cs"/>
                        </a:rPr>
                        <a:t>S</a:t>
                      </a:r>
                      <a:r>
                        <a:rPr lang="lv-LV" sz="1700" dirty="0" smtClean="0">
                          <a:effectLst/>
                        </a:rPr>
                        <a:t>askaņā ar LR likumdošanas prasībām</a:t>
                      </a:r>
                      <a:endParaRPr lang="lv-LV" sz="1700" kern="1200" dirty="0" smtClean="0">
                        <a:solidFill>
                          <a:schemeClr val="dk1"/>
                        </a:solidFill>
                        <a:effectLst/>
                        <a:latin typeface="+mn-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958499">
                <a:tc>
                  <a:txBody>
                    <a:bodyPr/>
                    <a:lstStyle/>
                    <a:p>
                      <a:pPr marL="0" lvl="0" indent="0">
                        <a:lnSpc>
                          <a:spcPct val="115000"/>
                        </a:lnSpc>
                        <a:spcBef>
                          <a:spcPts val="300"/>
                        </a:spcBef>
                        <a:spcAft>
                          <a:spcPts val="300"/>
                        </a:spcAft>
                        <a:buFont typeface="+mj-lt"/>
                        <a:buNone/>
                      </a:pPr>
                      <a:r>
                        <a:rPr lang="lv-LV" sz="1700" dirty="0" smtClean="0">
                          <a:effectLst/>
                        </a:rPr>
                        <a:t>3. Informācijas lietotāji</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Iekšējie</a:t>
                      </a:r>
                      <a:r>
                        <a:rPr lang="lv-LV" sz="1700" b="0" dirty="0" smtClean="0">
                          <a:effectLst/>
                        </a:rPr>
                        <a:t>:</a:t>
                      </a:r>
                      <a:r>
                        <a:rPr lang="lv-LV" sz="1700" dirty="0" smtClean="0">
                          <a:effectLst/>
                        </a:rPr>
                        <a:t> uzņēmuma </a:t>
                      </a:r>
                      <a:r>
                        <a:rPr lang="lv-LV" sz="1700" dirty="0">
                          <a:effectLst/>
                        </a:rPr>
                        <a:t>vadītāji, darbinieki</a:t>
                      </a:r>
                      <a:endParaRPr lang="lv-LV" sz="1700" dirty="0">
                        <a:effectLst/>
                        <a:latin typeface="+mj-lt"/>
                        <a:ea typeface="Calibri"/>
                        <a:cs typeface="Times New Roman"/>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Ārējie</a:t>
                      </a:r>
                      <a:r>
                        <a:rPr lang="lv-LV" sz="1700" b="0" dirty="0" smtClean="0">
                          <a:effectLst/>
                        </a:rPr>
                        <a:t>: VID, </a:t>
                      </a:r>
                      <a:r>
                        <a:rPr lang="lv-LV" sz="1700" dirty="0" smtClean="0">
                          <a:effectLst/>
                        </a:rPr>
                        <a:t>finanšu </a:t>
                      </a:r>
                      <a:r>
                        <a:rPr lang="lv-LV" sz="1700" dirty="0">
                          <a:effectLst/>
                        </a:rPr>
                        <a:t>iestādes, kreditori u.c. </a:t>
                      </a:r>
                      <a:endParaRPr lang="lv-LV" sz="1700"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8889">
                <a:tc>
                  <a:txBody>
                    <a:bodyPr/>
                    <a:lstStyle/>
                    <a:p>
                      <a:pPr marL="0" lvl="0" indent="0">
                        <a:lnSpc>
                          <a:spcPct val="115000"/>
                        </a:lnSpc>
                        <a:spcBef>
                          <a:spcPts val="300"/>
                        </a:spcBef>
                        <a:spcAft>
                          <a:spcPts val="300"/>
                        </a:spcAft>
                        <a:buFont typeface="+mj-lt"/>
                        <a:buNone/>
                      </a:pPr>
                      <a:r>
                        <a:rPr lang="lv-LV" sz="1700" dirty="0" smtClean="0">
                          <a:effectLst/>
                        </a:rPr>
                        <a:t>4. Fokusa</a:t>
                      </a:r>
                      <a:r>
                        <a:rPr lang="lv-LV" sz="1700" baseline="0" dirty="0" smtClean="0">
                          <a:effectLst/>
                        </a:rPr>
                        <a:t> l</a:t>
                      </a:r>
                      <a:r>
                        <a:rPr lang="lv-LV" sz="1700" dirty="0" smtClean="0">
                          <a:effectLst/>
                        </a:rPr>
                        <a:t>aika periods</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Nākotne.</a:t>
                      </a:r>
                      <a:r>
                        <a:rPr lang="lv-LV" sz="1700" b="1" baseline="0" dirty="0">
                          <a:effectLst/>
                          <a:latin typeface="+mj-lt"/>
                          <a:ea typeface="Calibri"/>
                          <a:cs typeface="Times New Roman"/>
                        </a:rPr>
                        <a:t> </a:t>
                      </a:r>
                      <a:r>
                        <a:rPr lang="lv-LV" sz="1700" baseline="0" dirty="0" smtClean="0">
                          <a:effectLst/>
                          <a:latin typeface="+mj-lt"/>
                          <a:ea typeface="Calibri"/>
                          <a:cs typeface="Times New Roman"/>
                        </a:rPr>
                        <a:t>Ietver plānotos notikumus, prognozes. Pagātnes datus izmanto prognožu korekcijai.</a:t>
                      </a:r>
                      <a:endParaRPr lang="lv-LV" sz="1700" dirty="0" smtClean="0">
                        <a:effectLst/>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Pagātne</a:t>
                      </a:r>
                      <a:r>
                        <a:rPr lang="lv-LV" sz="1700" dirty="0" smtClean="0">
                          <a:effectLst/>
                        </a:rPr>
                        <a:t>. Reģistrē </a:t>
                      </a:r>
                      <a:r>
                        <a:rPr lang="lv-LV" sz="1700" dirty="0">
                          <a:effectLst/>
                        </a:rPr>
                        <a:t>notikušās operācijas un </a:t>
                      </a:r>
                      <a:r>
                        <a:rPr lang="lv-LV" sz="1700" dirty="0" smtClean="0">
                          <a:effectLst/>
                        </a:rPr>
                        <a:t>darījumus</a:t>
                      </a:r>
                      <a:endParaRPr lang="lv-LV" sz="1700"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95871">
                <a:tc>
                  <a:txBody>
                    <a:bodyPr/>
                    <a:lstStyle/>
                    <a:p>
                      <a:pPr marL="0" lvl="0" indent="0">
                        <a:lnSpc>
                          <a:spcPct val="115000"/>
                        </a:lnSpc>
                        <a:spcBef>
                          <a:spcPts val="300"/>
                        </a:spcBef>
                        <a:spcAft>
                          <a:spcPts val="300"/>
                        </a:spcAft>
                        <a:buFont typeface="+mj-lt"/>
                        <a:buNone/>
                      </a:pPr>
                      <a:r>
                        <a:rPr lang="lv-LV" sz="1700" dirty="0" smtClean="0">
                          <a:effectLst/>
                        </a:rPr>
                        <a:t>5. Finanšu/nefinanšu dati</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Paredz</a:t>
                      </a:r>
                      <a:r>
                        <a:rPr lang="lv-LV" sz="1700" b="1" baseline="0" dirty="0" smtClean="0">
                          <a:effectLst/>
                        </a:rPr>
                        <a:t> arī</a:t>
                      </a:r>
                      <a:r>
                        <a:rPr lang="lv-LV" sz="1700" b="1" dirty="0" smtClean="0">
                          <a:effectLst/>
                        </a:rPr>
                        <a:t> nefinanšu rādītājus</a:t>
                      </a:r>
                      <a:r>
                        <a:rPr lang="lv-LV" sz="1700" b="1" baseline="0" dirty="0" smtClean="0">
                          <a:effectLst/>
                        </a:rPr>
                        <a:t> </a:t>
                      </a:r>
                      <a:r>
                        <a:rPr lang="lv-LV" sz="1700" baseline="0" dirty="0" smtClean="0">
                          <a:effectLst/>
                        </a:rPr>
                        <a:t>(pakalpojumu skaits, darbinieku produktivitāte)</a:t>
                      </a:r>
                      <a:endParaRPr lang="lv-LV" sz="1700" dirty="0">
                        <a:effectLst/>
                        <a:latin typeface="+mj-lt"/>
                        <a:ea typeface="Calibri"/>
                        <a:cs typeface="Times New Roman"/>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Naudas </a:t>
                      </a:r>
                      <a:r>
                        <a:rPr lang="lv-LV" sz="1700" b="1" dirty="0">
                          <a:effectLst/>
                        </a:rPr>
                        <a:t>izteiksmē</a:t>
                      </a:r>
                      <a:endParaRPr lang="lv-LV" sz="1700" b="1"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9069">
                <a:tc>
                  <a:txBody>
                    <a:bodyPr/>
                    <a:lstStyle/>
                    <a:p>
                      <a:pPr marL="0" lvl="0" indent="0">
                        <a:lnSpc>
                          <a:spcPct val="115000"/>
                        </a:lnSpc>
                        <a:spcBef>
                          <a:spcPts val="300"/>
                        </a:spcBef>
                        <a:spcAft>
                          <a:spcPts val="300"/>
                        </a:spcAft>
                        <a:buFont typeface="+mj-lt"/>
                        <a:buNone/>
                      </a:pPr>
                      <a:r>
                        <a:rPr lang="lv-LV" sz="1700" dirty="0" smtClean="0">
                          <a:effectLst/>
                        </a:rPr>
                        <a:t>6. Informācijas kvalitāte</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Ietver</a:t>
                      </a:r>
                      <a:r>
                        <a:rPr lang="lv-LV" sz="1700" b="1" baseline="0" dirty="0" smtClean="0">
                          <a:effectLst/>
                        </a:rPr>
                        <a:t> pieņēmumus </a:t>
                      </a:r>
                      <a:r>
                        <a:rPr lang="lv-LV" sz="1700" b="0" baseline="0" dirty="0" smtClean="0">
                          <a:effectLst/>
                        </a:rPr>
                        <a:t>(prognozes)</a:t>
                      </a:r>
                      <a:endParaRPr lang="lv-LV" sz="1700" b="0" dirty="0">
                        <a:effectLst/>
                        <a:latin typeface="+mj-lt"/>
                        <a:ea typeface="Calibri"/>
                        <a:cs typeface="Times New Roman"/>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b="1" dirty="0" smtClean="0">
                          <a:effectLst/>
                        </a:rPr>
                        <a:t>Precīza, ticama informācija</a:t>
                      </a:r>
                      <a:endParaRPr lang="lv-LV" sz="1700" b="1"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85926">
                <a:tc>
                  <a:txBody>
                    <a:bodyPr/>
                    <a:lstStyle/>
                    <a:p>
                      <a:pPr marL="0" lvl="0" indent="0">
                        <a:lnSpc>
                          <a:spcPct val="115000"/>
                        </a:lnSpc>
                        <a:spcBef>
                          <a:spcPts val="300"/>
                        </a:spcBef>
                        <a:spcAft>
                          <a:spcPts val="300"/>
                        </a:spcAft>
                        <a:buFont typeface="+mj-lt"/>
                        <a:buNone/>
                      </a:pPr>
                      <a:r>
                        <a:rPr lang="lv-LV" sz="1700" dirty="0" smtClean="0">
                          <a:effectLst/>
                        </a:rPr>
                        <a:t>7. Pārskati</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dirty="0" smtClean="0">
                          <a:effectLst/>
                        </a:rPr>
                        <a:t>Vairāki lietotāju</a:t>
                      </a:r>
                      <a:r>
                        <a:rPr lang="lv-LV" sz="1700" baseline="0" dirty="0" smtClean="0">
                          <a:effectLst/>
                        </a:rPr>
                        <a:t> vajadzībām nepieciešamie</a:t>
                      </a:r>
                      <a:r>
                        <a:rPr lang="lv-LV" sz="1700" dirty="0" smtClean="0">
                          <a:effectLst/>
                        </a:rPr>
                        <a:t> pārskati</a:t>
                      </a:r>
                      <a:endParaRPr lang="lv-LV" sz="1700" dirty="0">
                        <a:effectLst/>
                        <a:latin typeface="+mj-lt"/>
                        <a:ea typeface="Calibri"/>
                        <a:cs typeface="Times New Roman"/>
                      </a:endParaRPr>
                    </a:p>
                  </a:txBody>
                  <a:tcPr marL="75601" marR="75601"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dirty="0">
                          <a:effectLst/>
                        </a:rPr>
                        <a:t>Saskaņā ar </a:t>
                      </a:r>
                      <a:r>
                        <a:rPr lang="lv-LV" sz="1700" dirty="0" smtClean="0">
                          <a:effectLst/>
                        </a:rPr>
                        <a:t>LR likumdošanas prasībām, investoru un banku vajadzībām</a:t>
                      </a:r>
                      <a:endParaRPr lang="lv-LV" sz="1700"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85926">
                <a:tc>
                  <a:txBody>
                    <a:bodyPr/>
                    <a:lstStyle/>
                    <a:p>
                      <a:pPr marL="0" lvl="0" indent="0">
                        <a:lnSpc>
                          <a:spcPct val="115000"/>
                        </a:lnSpc>
                        <a:spcBef>
                          <a:spcPts val="300"/>
                        </a:spcBef>
                        <a:spcAft>
                          <a:spcPts val="300"/>
                        </a:spcAft>
                        <a:buFont typeface="+mj-lt"/>
                        <a:buNone/>
                      </a:pPr>
                      <a:r>
                        <a:rPr lang="lv-LV" sz="1700" dirty="0" smtClean="0">
                          <a:effectLst/>
                        </a:rPr>
                        <a:t>8.</a:t>
                      </a:r>
                      <a:r>
                        <a:rPr lang="lv-LV" sz="1700" baseline="0" dirty="0" smtClean="0">
                          <a:effectLst/>
                        </a:rPr>
                        <a:t> Informācijas detalizācija</a:t>
                      </a:r>
                      <a:endParaRPr lang="lv-LV" sz="1700" b="1" dirty="0">
                        <a:solidFill>
                          <a:schemeClr val="tx1">
                            <a:lumMod val="95000"/>
                            <a:lumOff val="5000"/>
                          </a:schemeClr>
                        </a:solidFill>
                        <a:effectLst/>
                        <a:latin typeface="+mj-lt"/>
                        <a:ea typeface="Calibri"/>
                        <a:cs typeface="Times New Roman"/>
                      </a:endParaRPr>
                    </a:p>
                  </a:txBody>
                  <a:tcPr marL="75601" marR="75601" marT="0" marB="0">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dirty="0" smtClean="0">
                          <a:effectLst/>
                          <a:latin typeface="+mj-lt"/>
                          <a:ea typeface="Calibri"/>
                          <a:cs typeface="Times New Roman"/>
                        </a:rPr>
                        <a:t>Var nodrošināt pietiekamu detalizāciju</a:t>
                      </a:r>
                      <a:endParaRPr lang="lv-LV" sz="1700" dirty="0">
                        <a:effectLst/>
                        <a:latin typeface="+mj-lt"/>
                        <a:ea typeface="Calibri"/>
                        <a:cs typeface="Times New Roman"/>
                      </a:endParaRPr>
                    </a:p>
                  </a:txBody>
                  <a:tcPr marL="75601" marR="75601"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lv-LV" sz="1700" dirty="0" smtClean="0">
                          <a:effectLst/>
                          <a:latin typeface="+mj-lt"/>
                          <a:ea typeface="Calibri"/>
                          <a:cs typeface="Times New Roman"/>
                        </a:rPr>
                        <a:t>Vspārējs kopsavilkums par organizācijas darbību</a:t>
                      </a:r>
                      <a:endParaRPr lang="lv-LV" sz="1700" dirty="0">
                        <a:effectLst/>
                        <a:latin typeface="+mj-lt"/>
                        <a:ea typeface="Calibri"/>
                        <a:cs typeface="Times New Roman"/>
                      </a:endParaRPr>
                    </a:p>
                  </a:txBody>
                  <a:tcPr marL="75601" marR="75601" marT="0" marB="0">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bwMode="auto">
          <a:xfrm>
            <a:off x="507429" y="71090"/>
            <a:ext cx="9069387" cy="900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ea typeface="ＭＳ Ｐゴシック" pitchFamily="34" charset="-128"/>
              </a:rPr>
              <a:t>Vadības </a:t>
            </a:r>
            <a:r>
              <a:rPr lang="lv-LV" altLang="lv-LV" sz="3600" dirty="0" smtClean="0">
                <a:ea typeface="ＭＳ Ｐゴシック" pitchFamily="34" charset="-128"/>
              </a:rPr>
              <a:t>grāmatvedība un </a:t>
            </a:r>
            <a:r>
              <a:rPr lang="lv-LV" altLang="lv-LV" sz="3600" dirty="0">
                <a:ea typeface="ＭＳ Ｐゴシック" pitchFamily="34" charset="-128"/>
              </a:rPr>
              <a:t>finanšu </a:t>
            </a:r>
            <a:r>
              <a:rPr lang="lv-LV" altLang="lv-LV" sz="3600" dirty="0" smtClean="0">
                <a:ea typeface="ＭＳ Ｐゴシック" pitchFamily="34" charset="-128"/>
              </a:rPr>
              <a:t>grāmatvedība</a:t>
            </a:r>
            <a:endParaRPr lang="lv-LV" sz="2800" kern="0" dirty="0">
              <a:solidFill>
                <a:schemeClr val="tx1">
                  <a:lumMod val="50000"/>
                  <a:lumOff val="50000"/>
                </a:schemeClr>
              </a:solidFill>
            </a:endParaRPr>
          </a:p>
        </p:txBody>
      </p:sp>
    </p:spTree>
    <p:extLst>
      <p:ext uri="{BB962C8B-B14F-4D97-AF65-F5344CB8AC3E}">
        <p14:creationId xmlns:p14="http://schemas.microsoft.com/office/powerpoint/2010/main" val="252746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lv-LV" sz="3600" dirty="0" smtClean="0"/>
              <a:t>Vadības grāmatvedības attīstība (1)</a:t>
            </a:r>
            <a:br>
              <a:rPr lang="lv-LV" sz="3600" dirty="0" smtClean="0"/>
            </a:br>
            <a:endParaRPr lang="lv-LV" sz="2800" dirty="0">
              <a:solidFill>
                <a:schemeClr val="tx1">
                  <a:lumMod val="50000"/>
                  <a:lumOff val="50000"/>
                </a:schemeClr>
              </a:solidFill>
            </a:endParaRPr>
          </a:p>
        </p:txBody>
      </p:sp>
      <p:sp>
        <p:nvSpPr>
          <p:cNvPr id="5"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spcBef>
                <a:spcPts val="600"/>
              </a:spcBef>
              <a:spcAft>
                <a:spcPts val="600"/>
              </a:spcAft>
              <a:buClr>
                <a:schemeClr val="tx1">
                  <a:lumMod val="50000"/>
                  <a:lumOff val="50000"/>
                </a:schemeClr>
              </a:buClr>
              <a:buFont typeface="Wingdings" pitchFamily="2" charset="2"/>
              <a:buChar char="§"/>
            </a:pPr>
            <a:r>
              <a:rPr lang="lv-LV" altLang="lv-LV" sz="2150" dirty="0">
                <a:ea typeface="ＭＳ Ｐゴシック" pitchFamily="34" charset="-128"/>
              </a:rPr>
              <a:t>Vadības grāmatvedības jēdziens attīstījās rūpniecības revolūcijas laikā 19. </a:t>
            </a:r>
            <a:r>
              <a:rPr lang="lv-LV" altLang="lv-LV" sz="2150" dirty="0" smtClean="0">
                <a:ea typeface="ＭＳ Ｐゴシック" pitchFamily="34" charset="-128"/>
              </a:rPr>
              <a:t>gs. </a:t>
            </a:r>
            <a:r>
              <a:rPr lang="lv-LV" altLang="lv-LV" sz="2150" dirty="0">
                <a:ea typeface="ＭＳ Ｐゴシック" pitchFamily="34" charset="-128"/>
              </a:rPr>
              <a:t>Šajā laika posmā, lielākā daļa uzņēmumu tika kontrolēti un piederēja dažiem vadītājiem. Sarežģīti finanšu pārskati nebija nepieciešami jo uzņēmumiem nebija ārējo </a:t>
            </a:r>
            <a:r>
              <a:rPr lang="lv-LV" altLang="lv-LV" sz="2150" dirty="0" smtClean="0">
                <a:ea typeface="ＭＳ Ｐゴシック" pitchFamily="34" charset="-128"/>
              </a:rPr>
              <a:t>akcionāru.</a:t>
            </a:r>
            <a:endParaRPr lang="lv-LV" altLang="lv-LV" sz="215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pPr>
            <a:r>
              <a:rPr lang="lv-LV" altLang="lv-LV" sz="2150" dirty="0">
                <a:ea typeface="ＭＳ Ｐゴシック" pitchFamily="34" charset="-128"/>
              </a:rPr>
              <a:t>20. gadsimtā biznesa vide pieredzēja pārmaiņas ekonomikā; līdz ar akciju sabiedrību attīstību palielinājās ārējā interese par uzņēmuma finansiālajiem rādītājiem. Ar vien biežāk uzņēmumu investori paļāvās uz finanšu grāmatvedības rādītājiem, lai iegūtu sev nepieciešamo </a:t>
            </a:r>
            <a:r>
              <a:rPr lang="lv-LV" altLang="lv-LV" sz="2150" dirty="0" smtClean="0">
                <a:ea typeface="ＭＳ Ｐゴシック" pitchFamily="34" charset="-128"/>
              </a:rPr>
              <a:t>informāciju.</a:t>
            </a:r>
            <a:endParaRPr lang="lv-LV" altLang="lv-LV" sz="215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pPr>
            <a:r>
              <a:rPr lang="lv-LV" altLang="lv-LV" sz="2150" dirty="0">
                <a:ea typeface="ＭＳ Ｐゴシック" pitchFamily="34" charset="-128"/>
              </a:rPr>
              <a:t>Radās nepieciešamība izdalīt grāmatvedības sistēmu:</a:t>
            </a:r>
          </a:p>
          <a:p>
            <a:pPr lvl="1">
              <a:spcBef>
                <a:spcPts val="600"/>
              </a:spcBef>
              <a:spcAft>
                <a:spcPts val="600"/>
              </a:spcAft>
              <a:buClr>
                <a:schemeClr val="tx1">
                  <a:lumMod val="50000"/>
                  <a:lumOff val="50000"/>
                </a:schemeClr>
              </a:buClr>
              <a:buFont typeface="Wingdings" pitchFamily="2" charset="2"/>
              <a:buChar char="§"/>
            </a:pPr>
            <a:r>
              <a:rPr lang="lv-LV" altLang="lv-LV" sz="2150" dirty="0"/>
              <a:t>iekšējām vajadzībām, plānošanai un kontrolei - vadības grāmatvedība (vadībai, darbiniekiem u.c</a:t>
            </a:r>
            <a:r>
              <a:rPr lang="lv-LV" altLang="lv-LV" sz="2150" dirty="0" smtClean="0"/>
              <a:t>.)</a:t>
            </a:r>
            <a:endParaRPr lang="lv-LV" altLang="lv-LV" sz="2150" dirty="0"/>
          </a:p>
          <a:p>
            <a:pPr lvl="1">
              <a:spcBef>
                <a:spcPts val="600"/>
              </a:spcBef>
              <a:spcAft>
                <a:spcPts val="600"/>
              </a:spcAft>
              <a:buClr>
                <a:schemeClr val="tx1">
                  <a:lumMod val="50000"/>
                  <a:lumOff val="50000"/>
                </a:schemeClr>
              </a:buClr>
              <a:buFont typeface="Wingdings" pitchFamily="2" charset="2"/>
              <a:buChar char="§"/>
            </a:pPr>
            <a:r>
              <a:rPr lang="lv-LV" altLang="lv-LV" sz="2150" dirty="0"/>
              <a:t>ārējām vajadzībām - finanšu grāmatvedība (investoriem, regulējošām iestādēm, klientiem un sabiedrībai</a:t>
            </a:r>
            <a:r>
              <a:rPr lang="lv-LV" altLang="lv-LV" sz="2150" dirty="0" smtClean="0"/>
              <a:t>)</a:t>
            </a:r>
            <a:endParaRPr lang="lv-LV" altLang="lv-LV" sz="2150" dirty="0"/>
          </a:p>
          <a:p>
            <a:pPr>
              <a:spcBef>
                <a:spcPts val="661"/>
              </a:spcBef>
              <a:spcAft>
                <a:spcPts val="661"/>
              </a:spcAft>
              <a:buFont typeface="Wingdings" panose="05000000000000000000" pitchFamily="2" charset="2"/>
              <a:buChar char="§"/>
              <a:defRPr/>
            </a:pPr>
            <a:endParaRPr lang="lv-LV" sz="2150" dirty="0">
              <a:solidFill>
                <a:schemeClr val="tx1">
                  <a:lumMod val="65000"/>
                  <a:lumOff val="35000"/>
                </a:schemeClr>
              </a:solidFill>
            </a:endParaRPr>
          </a:p>
        </p:txBody>
      </p:sp>
      <p:sp>
        <p:nvSpPr>
          <p:cNvPr id="7" name="TextBox 6"/>
          <p:cNvSpPr txBox="1"/>
          <p:nvPr/>
        </p:nvSpPr>
        <p:spPr>
          <a:xfrm>
            <a:off x="6228133" y="7159536"/>
            <a:ext cx="4428803" cy="292709"/>
          </a:xfrm>
          <a:prstGeom prst="rect">
            <a:avLst/>
          </a:prstGeom>
          <a:noFill/>
        </p:spPr>
        <p:txBody>
          <a:bodyPr wrap="square">
            <a:spAutoFit/>
          </a:bodyPr>
          <a:lstStyle/>
          <a:p>
            <a:pPr>
              <a:defRPr/>
            </a:pPr>
            <a:r>
              <a:rPr lang="lv-LV" sz="1400" dirty="0">
                <a:solidFill>
                  <a:schemeClr val="tx1">
                    <a:lumMod val="50000"/>
                    <a:lumOff val="50000"/>
                  </a:schemeClr>
                </a:solidFill>
                <a:latin typeface="+mn-lt"/>
              </a:rPr>
              <a:t>Avots: The accounting Historians Journal, 2005</a:t>
            </a:r>
          </a:p>
        </p:txBody>
      </p:sp>
    </p:spTree>
    <p:extLst>
      <p:ext uri="{BB962C8B-B14F-4D97-AF65-F5344CB8AC3E}">
        <p14:creationId xmlns:p14="http://schemas.microsoft.com/office/powerpoint/2010/main" val="3342332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noGrp="1"/>
          </p:cNvGraphicFramePr>
          <p:nvPr>
            <p:ph idx="1"/>
            <p:extLst>
              <p:ext uri="{D42A27DB-BD31-4B8C-83A1-F6EECF244321}">
                <p14:modId xmlns:p14="http://schemas.microsoft.com/office/powerpoint/2010/main" val="2741053555"/>
              </p:ext>
            </p:extLst>
          </p:nvPr>
        </p:nvGraphicFramePr>
        <p:xfrm>
          <a:off x="595037" y="1557433"/>
          <a:ext cx="8931750" cy="5212468"/>
        </p:xfrm>
        <a:graphic>
          <a:graphicData uri="http://schemas.openxmlformats.org/drawingml/2006/table">
            <a:tbl>
              <a:tblPr firstRow="1" firstCol="1" bandRow="1">
                <a:tableStyleId>{793D81CF-94F2-401A-BA57-92F5A7B2D0C5}</a:tableStyleId>
              </a:tblPr>
              <a:tblGrid>
                <a:gridCol w="1852987"/>
                <a:gridCol w="2511635"/>
                <a:gridCol w="2283308"/>
                <a:gridCol w="2283820"/>
              </a:tblGrid>
              <a:tr h="474056">
                <a:tc>
                  <a:txBody>
                    <a:bodyPr/>
                    <a:lstStyle/>
                    <a:p>
                      <a:pPr>
                        <a:lnSpc>
                          <a:spcPct val="115000"/>
                        </a:lnSpc>
                        <a:spcAft>
                          <a:spcPts val="0"/>
                        </a:spcAft>
                      </a:pPr>
                      <a:r>
                        <a:rPr lang="lv-LV" sz="1600" dirty="0">
                          <a:effectLst/>
                        </a:rPr>
                        <a:t> </a:t>
                      </a:r>
                      <a:endParaRPr lang="lv-LV" sz="1600" dirty="0">
                        <a:effectLst/>
                        <a:latin typeface="+mn-lt"/>
                        <a:ea typeface="Calibri"/>
                        <a:cs typeface="Times New Roman"/>
                      </a:endParaRPr>
                    </a:p>
                  </a:txBody>
                  <a:tcPr marL="75597" marR="75597" marT="0" marB="0">
                    <a:lnL w="12700" cap="flat" cmpd="sng" algn="ctr">
                      <a:solidFill>
                        <a:schemeClr val="tx1">
                          <a:lumMod val="50000"/>
                          <a:lumOff val="50000"/>
                        </a:schemeClr>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nSpc>
                          <a:spcPct val="115000"/>
                        </a:lnSpc>
                        <a:spcAft>
                          <a:spcPts val="0"/>
                        </a:spcAft>
                      </a:pPr>
                      <a:r>
                        <a:rPr lang="lv-LV" sz="1600" b="1" dirty="0">
                          <a:effectLst/>
                        </a:rPr>
                        <a:t>Vadības gramatvedības uzmanības centrs (fokuss)</a:t>
                      </a:r>
                      <a:endParaRPr lang="lv-LV" sz="1600" b="1" dirty="0">
                        <a:effectLst/>
                        <a:latin typeface="+mn-lt"/>
                        <a:ea typeface="Calibri"/>
                        <a:cs typeface="Times New Roman"/>
                      </a:endParaRPr>
                    </a:p>
                  </a:txBody>
                  <a:tcPr marL="75597" marR="75597" marT="0" marB="0">
                    <a:lnL>
                      <a:noFill/>
                    </a:lnL>
                    <a:lnR>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nSpc>
                          <a:spcPct val="115000"/>
                        </a:lnSpc>
                        <a:spcAft>
                          <a:spcPts val="0"/>
                        </a:spcAft>
                      </a:pPr>
                      <a:r>
                        <a:rPr lang="lv-LV" sz="1600" b="1" dirty="0">
                          <a:effectLst/>
                        </a:rPr>
                        <a:t>Pielietotās metodes</a:t>
                      </a:r>
                      <a:endParaRPr lang="lv-LV" sz="1600" b="1" dirty="0">
                        <a:effectLst/>
                        <a:latin typeface="+mn-lt"/>
                        <a:ea typeface="Calibri"/>
                        <a:cs typeface="Times New Roman"/>
                      </a:endParaRPr>
                    </a:p>
                  </a:txBody>
                  <a:tcPr marL="75597" marR="75597" marT="0" marB="0">
                    <a:lnL>
                      <a:noFill/>
                    </a:lnL>
                    <a:lnR>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nSpc>
                          <a:spcPct val="115000"/>
                        </a:lnSpc>
                        <a:spcAft>
                          <a:spcPts val="0"/>
                        </a:spcAft>
                      </a:pPr>
                      <a:r>
                        <a:rPr lang="lv-LV" sz="1600" b="1" dirty="0">
                          <a:effectLst/>
                        </a:rPr>
                        <a:t>Vadības grāmatvedība organizācijās</a:t>
                      </a:r>
                      <a:endParaRPr lang="lv-LV" sz="1600" b="1" dirty="0">
                        <a:effectLst/>
                        <a:latin typeface="+mn-lt"/>
                        <a:ea typeface="Calibri"/>
                        <a:cs typeface="Times New Roman"/>
                      </a:endParaRPr>
                    </a:p>
                  </a:txBody>
                  <a:tcPr marL="75597" marR="75597" marT="0" marB="0">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678252">
                <a:tc>
                  <a:txBody>
                    <a:bodyPr/>
                    <a:lstStyle/>
                    <a:p>
                      <a:pPr>
                        <a:lnSpc>
                          <a:spcPct val="115000"/>
                        </a:lnSpc>
                        <a:spcAft>
                          <a:spcPts val="0"/>
                        </a:spcAft>
                      </a:pPr>
                      <a:r>
                        <a:rPr lang="lv-LV" sz="1600" dirty="0">
                          <a:effectLst/>
                        </a:rPr>
                        <a:t>Līdz </a:t>
                      </a:r>
                      <a:r>
                        <a:rPr lang="lv-LV" sz="1600" dirty="0" smtClean="0">
                          <a:effectLst/>
                        </a:rPr>
                        <a:t>1965. </a:t>
                      </a:r>
                      <a:r>
                        <a:rPr lang="lv-LV" sz="1600" dirty="0">
                          <a:effectLst/>
                        </a:rPr>
                        <a:t>g. </a:t>
                      </a:r>
                      <a:endParaRPr lang="lv-LV" sz="1600" dirty="0">
                        <a:effectLst/>
                        <a:latin typeface="+mn-lt"/>
                        <a:ea typeface="Calibri"/>
                        <a:cs typeface="Times New Roman"/>
                      </a:endParaRPr>
                    </a:p>
                  </a:txBody>
                  <a:tcPr marL="75597" marR="75597" marT="0" marB="0">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Izmaksu noteikšana</a:t>
                      </a:r>
                      <a:endParaRPr lang="lv-LV" sz="1800" dirty="0">
                        <a:effectLst/>
                        <a:latin typeface="+mn-lt"/>
                        <a:ea typeface="Calibri"/>
                        <a:cs typeface="Times New Roman"/>
                      </a:endParaRPr>
                    </a:p>
                  </a:txBody>
                  <a:tcPr marL="75597" marR="75597"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Budžeta plānošana un pašizmaksas uzskaite</a:t>
                      </a:r>
                      <a:endParaRPr lang="lv-LV" sz="1800" dirty="0">
                        <a:effectLst/>
                        <a:latin typeface="+mn-lt"/>
                        <a:ea typeface="Calibri"/>
                        <a:cs typeface="Times New Roman"/>
                      </a:endParaRPr>
                    </a:p>
                  </a:txBody>
                  <a:tcPr marL="75597" marR="75597"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Tehniskās darbības</a:t>
                      </a:r>
                      <a:endParaRPr lang="lv-LV" sz="1800" dirty="0">
                        <a:effectLst/>
                        <a:latin typeface="+mn-lt"/>
                        <a:ea typeface="Calibri"/>
                        <a:cs typeface="Times New Roman"/>
                      </a:endParaRPr>
                    </a:p>
                  </a:txBody>
                  <a:tcPr marL="75597" marR="75597" marT="0" marB="0">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925158">
                <a:tc>
                  <a:txBody>
                    <a:bodyPr/>
                    <a:lstStyle/>
                    <a:p>
                      <a:pPr>
                        <a:lnSpc>
                          <a:spcPct val="115000"/>
                        </a:lnSpc>
                        <a:spcAft>
                          <a:spcPts val="0"/>
                        </a:spcAft>
                      </a:pPr>
                      <a:r>
                        <a:rPr lang="lv-LV" sz="1600" dirty="0">
                          <a:effectLst/>
                        </a:rPr>
                        <a:t>1965. – 1985. g. </a:t>
                      </a:r>
                      <a:r>
                        <a:rPr lang="lv-LV" sz="1600" dirty="0">
                          <a:effectLst/>
                          <a:sym typeface="Wingdings"/>
                        </a:rPr>
                        <a:t></a:t>
                      </a:r>
                      <a:endParaRPr lang="lv-LV" sz="1600" dirty="0">
                        <a:effectLst/>
                        <a:latin typeface="+mn-lt"/>
                        <a:ea typeface="Calibri"/>
                        <a:cs typeface="Times New Roman"/>
                      </a:endParaRPr>
                    </a:p>
                  </a:txBody>
                  <a:tcPr marL="75597" marR="75597" marT="0" marB="0">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Informācijas sniegšana par plānošanu un kontroli</a:t>
                      </a:r>
                      <a:endParaRPr lang="lv-LV" sz="1800" dirty="0">
                        <a:effectLst/>
                        <a:latin typeface="+mn-lt"/>
                        <a:ea typeface="Calibri"/>
                        <a:cs typeface="Times New Roman"/>
                      </a:endParaRPr>
                    </a:p>
                  </a:txBody>
                  <a:tcPr marL="75597" marR="75597"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Lēmumu </a:t>
                      </a:r>
                      <a:r>
                        <a:rPr lang="lv-LV" sz="1800" dirty="0" smtClean="0">
                          <a:effectLst/>
                        </a:rPr>
                        <a:t>analīze</a:t>
                      </a:r>
                      <a:endParaRPr lang="lv-LV" sz="1800" dirty="0">
                        <a:effectLst/>
                        <a:latin typeface="+mn-lt"/>
                        <a:ea typeface="Calibri"/>
                        <a:cs typeface="Times New Roman"/>
                      </a:endParaRPr>
                    </a:p>
                  </a:txBody>
                  <a:tcPr marL="75597" marR="75597"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Personāla funkcijas, ziņošana vadībai</a:t>
                      </a:r>
                      <a:endParaRPr lang="lv-LV" sz="1800" dirty="0">
                        <a:effectLst/>
                        <a:latin typeface="+mn-lt"/>
                        <a:ea typeface="Calibri"/>
                        <a:cs typeface="Times New Roman"/>
                      </a:endParaRPr>
                    </a:p>
                  </a:txBody>
                  <a:tcPr marL="75597" marR="75597" marT="0" marB="0">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081042">
                <a:tc>
                  <a:txBody>
                    <a:bodyPr/>
                    <a:lstStyle/>
                    <a:p>
                      <a:pPr>
                        <a:lnSpc>
                          <a:spcPct val="115000"/>
                        </a:lnSpc>
                        <a:spcAft>
                          <a:spcPts val="0"/>
                        </a:spcAft>
                      </a:pPr>
                      <a:r>
                        <a:rPr lang="lv-LV" sz="1600" dirty="0">
                          <a:effectLst/>
                        </a:rPr>
                        <a:t>1985. – 1995. g. </a:t>
                      </a:r>
                      <a:r>
                        <a:rPr lang="lv-LV" sz="1600" dirty="0">
                          <a:effectLst/>
                          <a:sym typeface="Wingdings"/>
                        </a:rPr>
                        <a:t></a:t>
                      </a:r>
                      <a:endParaRPr lang="lv-LV" sz="1600" dirty="0">
                        <a:effectLst/>
                        <a:latin typeface="+mn-lt"/>
                        <a:ea typeface="Calibri"/>
                        <a:cs typeface="Times New Roman"/>
                      </a:endParaRPr>
                    </a:p>
                  </a:txBody>
                  <a:tcPr marL="75597" marR="75597" marT="0" marB="0">
                    <a:lnL w="12700" cap="flat" cmpd="sng" algn="ctr">
                      <a:solidFill>
                        <a:schemeClr val="tx1">
                          <a:lumMod val="50000"/>
                          <a:lumOff val="50000"/>
                        </a:schemeClr>
                      </a:solidFill>
                      <a:prstDash val="solid"/>
                      <a:round/>
                      <a:headEnd type="none" w="med" len="med"/>
                      <a:tailEnd type="none" w="med" len="med"/>
                    </a:lnL>
                    <a:lnR>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Nelietderīgas resursu izlietošanas samazināšana</a:t>
                      </a:r>
                      <a:endParaRPr lang="lv-LV" sz="1800" dirty="0">
                        <a:effectLst/>
                        <a:latin typeface="+mn-lt"/>
                        <a:ea typeface="Calibri"/>
                        <a:cs typeface="Times New Roman"/>
                      </a:endParaRPr>
                    </a:p>
                  </a:txBody>
                  <a:tcPr marL="75597" marR="75597" marT="0" marB="0">
                    <a:lnL>
                      <a:noFill/>
                    </a:lnL>
                    <a:lnR>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Procesu analīze un izmaksu pārvaldība</a:t>
                      </a:r>
                      <a:endParaRPr lang="lv-LV" sz="1800" dirty="0">
                        <a:effectLst/>
                        <a:latin typeface="+mn-lt"/>
                        <a:ea typeface="Calibri"/>
                        <a:cs typeface="Times New Roman"/>
                      </a:endParaRPr>
                    </a:p>
                  </a:txBody>
                  <a:tcPr marL="75597" marR="75597" marT="0" marB="0">
                    <a:lnL>
                      <a:noFill/>
                    </a:lnL>
                    <a:lnR>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Uz komandu orientēts darba sadalījums</a:t>
                      </a:r>
                      <a:endParaRPr lang="lv-LV" sz="1800" dirty="0">
                        <a:effectLst/>
                        <a:latin typeface="+mn-lt"/>
                        <a:ea typeface="Calibri"/>
                        <a:cs typeface="Times New Roman"/>
                      </a:endParaRPr>
                    </a:p>
                  </a:txBody>
                  <a:tcPr marL="75597" marR="75597" marT="0" marB="0">
                    <a:lnL>
                      <a:noFill/>
                    </a:lnL>
                    <a:lnR w="12700" cap="flat" cmpd="sng" algn="ctr">
                      <a:solidFill>
                        <a:schemeClr val="tx1">
                          <a:lumMod val="50000"/>
                          <a:lumOff val="50000"/>
                        </a:schemeClr>
                      </a:solidFill>
                      <a:prstDash val="solid"/>
                      <a:round/>
                      <a:headEnd type="none" w="med" len="med"/>
                      <a:tailEnd type="none" w="med" len="med"/>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684066">
                <a:tc gridSpan="4">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r>
                        <a:rPr lang="lv-LV" sz="1800" b="1" kern="1200" dirty="0" smtClean="0">
                          <a:solidFill>
                            <a:schemeClr val="dk1"/>
                          </a:solidFill>
                          <a:effectLst/>
                          <a:latin typeface="+mn-lt"/>
                          <a:ea typeface="+mn-ea"/>
                          <a:cs typeface="+mn-cs"/>
                        </a:rPr>
                        <a:t>1992.g</a:t>
                      </a:r>
                      <a:r>
                        <a:rPr lang="lv-LV" sz="1800" dirty="0" smtClean="0">
                          <a:solidFill>
                            <a:schemeClr val="tx1">
                              <a:lumMod val="95000"/>
                              <a:lumOff val="5000"/>
                            </a:schemeClr>
                          </a:solidFill>
                          <a:effectLst/>
                          <a:latin typeface="+mn-lt"/>
                          <a:ea typeface="Calibri"/>
                          <a:cs typeface="Times New Roman"/>
                        </a:rPr>
                        <a:t>.</a:t>
                      </a:r>
                      <a:r>
                        <a:rPr lang="lv-LV" sz="1800" baseline="0" dirty="0" smtClean="0">
                          <a:solidFill>
                            <a:schemeClr val="tx1">
                              <a:lumMod val="95000"/>
                              <a:lumOff val="5000"/>
                            </a:schemeClr>
                          </a:solidFill>
                          <a:effectLst/>
                          <a:latin typeface="+mn-lt"/>
                          <a:ea typeface="Calibri"/>
                          <a:cs typeface="Times New Roman"/>
                        </a:rPr>
                        <a:t> </a:t>
                      </a:r>
                      <a:r>
                        <a:rPr lang="lv-LV" sz="1800" dirty="0" smtClean="0">
                          <a:solidFill>
                            <a:schemeClr val="tx1">
                              <a:lumMod val="95000"/>
                              <a:lumOff val="5000"/>
                            </a:schemeClr>
                          </a:solidFill>
                          <a:effectLst/>
                          <a:sym typeface="Wingdings"/>
                        </a:rPr>
                        <a:t> Publiskajā sektorā</a:t>
                      </a:r>
                      <a:r>
                        <a:rPr lang="lv-LV" sz="1800" baseline="0" dirty="0" smtClean="0">
                          <a:solidFill>
                            <a:schemeClr val="tx1">
                              <a:lumMod val="95000"/>
                              <a:lumOff val="5000"/>
                            </a:schemeClr>
                          </a:solidFill>
                          <a:effectLst/>
                          <a:sym typeface="Wingdings"/>
                        </a:rPr>
                        <a:t> sāk pielietot ABC un citus vadības grāmatvedības elementus</a:t>
                      </a:r>
                      <a:endParaRPr lang="lv-LV" sz="1800" dirty="0">
                        <a:solidFill>
                          <a:srgbClr val="FF0000"/>
                        </a:solidFill>
                        <a:effectLst/>
                        <a:latin typeface="+mn-lt"/>
                        <a:ea typeface="Calibri"/>
                        <a:cs typeface="Times New Roman"/>
                      </a:endParaRPr>
                    </a:p>
                  </a:txBody>
                  <a:tcPr marL="75597" marR="75597" marT="0" marB="0"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Bef>
                          <a:spcPts val="600"/>
                        </a:spcBef>
                        <a:spcAft>
                          <a:spcPts val="600"/>
                        </a:spcAft>
                      </a:pPr>
                      <a:endParaRPr lang="lv-LV" sz="1600" b="1" dirty="0">
                        <a:effectLst/>
                        <a:latin typeface="+mn-lt"/>
                        <a:ea typeface="Calibri"/>
                        <a:cs typeface="Times New Roman"/>
                      </a:endParaRPr>
                    </a:p>
                  </a:txBody>
                  <a:tcPr marL="75597" marR="75597" marT="0" marB="0" anchor="ctr">
                    <a:lnL w="12700" cap="flat" cmpd="sng" algn="ctr">
                      <a:no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lv-LV" sz="1600" dirty="0">
                        <a:effectLst/>
                        <a:latin typeface="+mn-lt"/>
                        <a:ea typeface="Calibri"/>
                        <a:cs typeface="Times New Roman"/>
                      </a:endParaRPr>
                    </a:p>
                  </a:txBody>
                  <a:tcPr marL="75597" marR="755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15000"/>
                        </a:lnSpc>
                        <a:spcAft>
                          <a:spcPts val="0"/>
                        </a:spcAft>
                      </a:pPr>
                      <a:endParaRPr lang="lv-LV" sz="1600" dirty="0">
                        <a:effectLst/>
                        <a:latin typeface="+mn-lt"/>
                        <a:ea typeface="Calibri"/>
                        <a:cs typeface="Times New Roman"/>
                      </a:endParaRPr>
                    </a:p>
                  </a:txBody>
                  <a:tcPr marL="75597" marR="75597" marT="0" marB="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140831">
                <a:tc>
                  <a:txBody>
                    <a:bodyPr/>
                    <a:lstStyle/>
                    <a:p>
                      <a:pPr>
                        <a:lnSpc>
                          <a:spcPct val="115000"/>
                        </a:lnSpc>
                        <a:spcAft>
                          <a:spcPts val="0"/>
                        </a:spcAft>
                      </a:pPr>
                      <a:r>
                        <a:rPr lang="lv-LV" sz="1600" dirty="0">
                          <a:effectLst/>
                        </a:rPr>
                        <a:t>1995. – 2005. g</a:t>
                      </a:r>
                      <a:r>
                        <a:rPr lang="lv-LV" sz="1600" dirty="0" smtClean="0">
                          <a:effectLst/>
                        </a:rPr>
                        <a:t>. </a:t>
                      </a:r>
                      <a:r>
                        <a:rPr lang="lv-LV" sz="1600" dirty="0" smtClean="0">
                          <a:effectLst/>
                          <a:sym typeface="Wingdings" pitchFamily="2" charset="2"/>
                        </a:rPr>
                        <a:t></a:t>
                      </a:r>
                      <a:endParaRPr lang="lv-LV" sz="1600" dirty="0">
                        <a:effectLst/>
                        <a:latin typeface="+mn-lt"/>
                        <a:ea typeface="Calibri"/>
                        <a:cs typeface="Times New Roman"/>
                      </a:endParaRPr>
                    </a:p>
                  </a:txBody>
                  <a:tcPr marL="75597" marR="75597" marT="0" marB="0">
                    <a:lnL w="12700" cap="flat" cmpd="sng" algn="ctr">
                      <a:solidFill>
                        <a:schemeClr val="tx1">
                          <a:lumMod val="50000"/>
                          <a:lumOff val="50000"/>
                        </a:schemeClr>
                      </a:solidFill>
                      <a:prstDash val="solid"/>
                      <a:round/>
                      <a:headEnd type="none" w="med" len="med"/>
                      <a:tailEnd type="none" w="med" len="med"/>
                    </a:lnL>
                    <a:lnR>
                      <a:noFill/>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Resursu pārvaldība un vērtības radīšana – visu resursu </a:t>
                      </a:r>
                      <a:r>
                        <a:rPr lang="lv-LV" sz="1800" dirty="0" smtClean="0">
                          <a:effectLst/>
                        </a:rPr>
                        <a:t>efektīva </a:t>
                      </a:r>
                      <a:r>
                        <a:rPr lang="lv-LV" sz="1800" dirty="0">
                          <a:effectLst/>
                        </a:rPr>
                        <a:t>izmantošana</a:t>
                      </a:r>
                      <a:endParaRPr lang="lv-LV" sz="1800" dirty="0">
                        <a:effectLst/>
                        <a:latin typeface="+mn-lt"/>
                        <a:ea typeface="Calibri"/>
                        <a:cs typeface="Times New Roman"/>
                      </a:endParaRPr>
                    </a:p>
                  </a:txBody>
                  <a:tcPr marL="75597" marR="75597" marT="0" marB="0">
                    <a:lnL>
                      <a:noFill/>
                    </a:lnL>
                    <a:lnR>
                      <a:noFill/>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Izmaksu virzītāju analīze</a:t>
                      </a:r>
                      <a:endParaRPr lang="lv-LV" sz="1800" dirty="0">
                        <a:effectLst/>
                        <a:latin typeface="+mn-lt"/>
                        <a:ea typeface="Calibri"/>
                        <a:cs typeface="Times New Roman"/>
                      </a:endParaRPr>
                    </a:p>
                  </a:txBody>
                  <a:tcPr marL="75597" marR="75597" marT="0" marB="0">
                    <a:lnL>
                      <a:noFill/>
                    </a:lnL>
                    <a:lnR>
                      <a:noFill/>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lv-LV" sz="1800" dirty="0">
                          <a:effectLst/>
                        </a:rPr>
                        <a:t>Daļa no vadības procesa</a:t>
                      </a:r>
                      <a:endParaRPr lang="lv-LV" sz="1800" dirty="0">
                        <a:effectLst/>
                        <a:latin typeface="+mn-lt"/>
                        <a:ea typeface="Calibri"/>
                        <a:cs typeface="Times New Roman"/>
                      </a:endParaRPr>
                    </a:p>
                  </a:txBody>
                  <a:tcPr marL="75597" marR="75597" marT="0" marB="0">
                    <a:lnL>
                      <a:noFill/>
                    </a:lnL>
                    <a:lnR w="1270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5007053" y="7150091"/>
            <a:ext cx="4857795" cy="302154"/>
          </a:xfrm>
          <a:prstGeom prst="rect">
            <a:avLst/>
          </a:prstGeom>
          <a:noFill/>
        </p:spPr>
        <p:txBody>
          <a:bodyPr wrap="square" lIns="100794" tIns="50397" rIns="100794" bIns="50397">
            <a:spAutoFit/>
          </a:bodyPr>
          <a:lstStyle/>
          <a:p>
            <a:pPr>
              <a:defRPr/>
            </a:pPr>
            <a:r>
              <a:rPr lang="lv-LV" sz="1400" dirty="0">
                <a:solidFill>
                  <a:schemeClr val="tx1">
                    <a:lumMod val="50000"/>
                    <a:lumOff val="50000"/>
                  </a:schemeClr>
                </a:solidFill>
                <a:latin typeface="+mn-lt"/>
              </a:rPr>
              <a:t>Avoti:  </a:t>
            </a:r>
            <a:r>
              <a:rPr lang="lv-LV" sz="1400" dirty="0" smtClean="0">
                <a:solidFill>
                  <a:schemeClr val="tx1">
                    <a:lumMod val="50000"/>
                    <a:lumOff val="50000"/>
                  </a:schemeClr>
                </a:solidFill>
                <a:latin typeface="+mn-lt"/>
              </a:rPr>
              <a:t>Introduction to Management Accounting, SAICA, 2008</a:t>
            </a:r>
            <a:endParaRPr lang="lv-LV" sz="1400" dirty="0">
              <a:solidFill>
                <a:schemeClr val="tx1">
                  <a:lumMod val="50000"/>
                  <a:lumOff val="50000"/>
                </a:schemeClr>
              </a:solidFill>
              <a:latin typeface="+mn-lt"/>
            </a:endParaRPr>
          </a:p>
        </p:txBody>
      </p:sp>
      <p:sp>
        <p:nvSpPr>
          <p:cNvPr id="9" name="Title 1"/>
          <p:cNvSpPr>
            <a:spLocks noGrp="1"/>
          </p:cNvSpPr>
          <p:nvPr>
            <p:ph type="title"/>
          </p:nvPr>
        </p:nvSpPr>
        <p:spPr>
          <a:xfrm>
            <a:off x="503238" y="-918"/>
            <a:ext cx="9069387" cy="1260475"/>
          </a:xfrm>
        </p:spPr>
        <p:txBody>
          <a:bodyPr/>
          <a:lstStyle/>
          <a:p>
            <a:pPr algn="l"/>
            <a:r>
              <a:rPr lang="lv-LV" sz="3600" dirty="0" smtClean="0"/>
              <a:t>Vadības grāmatvedības attīstība (2)</a:t>
            </a:r>
            <a:br>
              <a:rPr lang="lv-LV" sz="3600" dirty="0" smtClean="0"/>
            </a:br>
            <a:endParaRPr lang="lv-LV" sz="2800" dirty="0">
              <a:solidFill>
                <a:schemeClr val="tx1">
                  <a:lumMod val="50000"/>
                  <a:lumOff val="50000"/>
                </a:schemeClr>
              </a:solidFill>
            </a:endParaRPr>
          </a:p>
        </p:txBody>
      </p:sp>
    </p:spTree>
    <p:extLst>
      <p:ext uri="{BB962C8B-B14F-4D97-AF65-F5344CB8AC3E}">
        <p14:creationId xmlns:p14="http://schemas.microsoft.com/office/powerpoint/2010/main" val="1057466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747203667"/>
              </p:ext>
            </p:extLst>
          </p:nvPr>
        </p:nvGraphicFramePr>
        <p:xfrm>
          <a:off x="-133521" y="1075606"/>
          <a:ext cx="9998369" cy="549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1831" y="2378327"/>
            <a:ext cx="3492888" cy="502529"/>
          </a:xfrm>
          <a:prstGeom prst="rect">
            <a:avLst/>
          </a:prstGeom>
          <a:noFill/>
        </p:spPr>
        <p:txBody>
          <a:bodyPr wrap="square" lIns="100794" tIns="50397" rIns="100794" bIns="50397" rtlCol="0">
            <a:spAutoFit/>
          </a:bodyPr>
          <a:lstStyle/>
          <a:p>
            <a:pPr marL="687712" lvl="1" indent="-188989" defTabSz="503972">
              <a:buClr>
                <a:srgbClr val="000000">
                  <a:lumMod val="50000"/>
                  <a:lumOff val="50000"/>
                </a:srgbClr>
              </a:buClr>
              <a:buFont typeface="Wingdings" pitchFamily="2" charset="2"/>
              <a:buChar char="§"/>
            </a:pPr>
            <a:r>
              <a:rPr lang="lv-LV" altLang="lv-LV" sz="1400" dirty="0">
                <a:solidFill>
                  <a:srgbClr val="000000"/>
                </a:solidFill>
                <a:latin typeface="+mn-lt"/>
              </a:rPr>
              <a:t>atbildības centru definēšana</a:t>
            </a:r>
          </a:p>
          <a:p>
            <a:pPr marL="687712" lvl="1" indent="-188989" defTabSz="503972">
              <a:buClr>
                <a:srgbClr val="000000">
                  <a:lumMod val="50000"/>
                  <a:lumOff val="50000"/>
                </a:srgbClr>
              </a:buClr>
              <a:buFont typeface="Wingdings" pitchFamily="2" charset="2"/>
              <a:buChar char="§"/>
            </a:pPr>
            <a:r>
              <a:rPr lang="lv-LV" altLang="lv-LV" sz="1400" dirty="0">
                <a:solidFill>
                  <a:srgbClr val="000000"/>
                </a:solidFill>
                <a:latin typeface="+mn-lt"/>
              </a:rPr>
              <a:t>uzraudzības procesa definēšana</a:t>
            </a:r>
          </a:p>
        </p:txBody>
      </p:sp>
      <p:sp>
        <p:nvSpPr>
          <p:cNvPr id="7" name="TextBox 6"/>
          <p:cNvSpPr txBox="1"/>
          <p:nvPr/>
        </p:nvSpPr>
        <p:spPr>
          <a:xfrm>
            <a:off x="5343962" y="4033364"/>
            <a:ext cx="3572272" cy="993048"/>
          </a:xfrm>
          <a:prstGeom prst="rect">
            <a:avLst/>
          </a:prstGeom>
          <a:noFill/>
        </p:spPr>
        <p:txBody>
          <a:bodyPr wrap="square" lIns="100794" tIns="50397" rIns="100794" bIns="50397" rtlCol="0">
            <a:spAutoFit/>
          </a:bodyPr>
          <a:lstStyle/>
          <a:p>
            <a:pPr marL="687712" lvl="1" indent="-183740">
              <a:spcAft>
                <a:spcPts val="661"/>
              </a:spcAft>
              <a:buClr>
                <a:schemeClr val="tx1">
                  <a:lumMod val="50000"/>
                  <a:lumOff val="50000"/>
                </a:schemeClr>
              </a:buClr>
              <a:buFont typeface="Wingdings" pitchFamily="2" charset="2"/>
              <a:buChar char="§"/>
            </a:pPr>
            <a:r>
              <a:rPr lang="lv-LV" altLang="lv-LV" sz="1400" dirty="0">
                <a:latin typeface="+mn-lt"/>
              </a:rPr>
              <a:t>organizācijas/struktūrvienību/darbinieku darbības mērķu izvirzīšana</a:t>
            </a:r>
          </a:p>
          <a:p>
            <a:pPr marL="687712" lvl="1" indent="-183740">
              <a:spcAft>
                <a:spcPts val="661"/>
              </a:spcAft>
              <a:buClr>
                <a:schemeClr val="tx1">
                  <a:lumMod val="50000"/>
                  <a:lumOff val="50000"/>
                </a:schemeClr>
              </a:buClr>
              <a:buFont typeface="Wingdings" pitchFamily="2" charset="2"/>
              <a:buChar char="§"/>
            </a:pPr>
            <a:r>
              <a:rPr lang="lv-LV" altLang="lv-LV" sz="1400" dirty="0">
                <a:latin typeface="+mn-lt"/>
              </a:rPr>
              <a:t>budžetu sagatavošana atbilstoši izvirzītajiem darbības mērķiem</a:t>
            </a:r>
          </a:p>
        </p:txBody>
      </p:sp>
      <p:sp>
        <p:nvSpPr>
          <p:cNvPr id="8" name="TextBox 7"/>
          <p:cNvSpPr txBox="1"/>
          <p:nvPr/>
        </p:nvSpPr>
        <p:spPr>
          <a:xfrm>
            <a:off x="4470740" y="6605324"/>
            <a:ext cx="3731040" cy="702905"/>
          </a:xfrm>
          <a:prstGeom prst="rect">
            <a:avLst/>
          </a:prstGeom>
          <a:noFill/>
        </p:spPr>
        <p:txBody>
          <a:bodyPr wrap="square" lIns="100794" tIns="50397" rIns="100794" bIns="50397" rtlCol="0">
            <a:spAutoFit/>
          </a:bodyPr>
          <a:lstStyle/>
          <a:p>
            <a:pPr marL="687712" lvl="1" indent="-183740">
              <a:buClr>
                <a:schemeClr val="tx1">
                  <a:lumMod val="50000"/>
                  <a:lumOff val="50000"/>
                </a:schemeClr>
              </a:buClr>
              <a:buFont typeface="Wingdings" pitchFamily="2" charset="2"/>
              <a:buChar char="§"/>
            </a:pPr>
            <a:r>
              <a:rPr lang="lv-LV" altLang="lv-LV" sz="1400" dirty="0">
                <a:latin typeface="+mn-lt"/>
              </a:rPr>
              <a:t>uzskaite par atbildības centriem (struktūrvienībām), darbības virzieniem un citām dimensijām.</a:t>
            </a:r>
          </a:p>
        </p:txBody>
      </p:sp>
      <p:sp>
        <p:nvSpPr>
          <p:cNvPr id="9" name="TextBox 8"/>
          <p:cNvSpPr txBox="1"/>
          <p:nvPr/>
        </p:nvSpPr>
        <p:spPr>
          <a:xfrm>
            <a:off x="1692306" y="6631891"/>
            <a:ext cx="3175353" cy="502529"/>
          </a:xfrm>
          <a:prstGeom prst="rect">
            <a:avLst/>
          </a:prstGeom>
          <a:noFill/>
        </p:spPr>
        <p:txBody>
          <a:bodyPr wrap="square" lIns="100794" tIns="50397" rIns="100794" bIns="50397" rtlCol="0">
            <a:spAutoFit/>
          </a:bodyPr>
          <a:lstStyle/>
          <a:p>
            <a:pPr marL="687712" lvl="1" indent="-183740">
              <a:spcBef>
                <a:spcPts val="331"/>
              </a:spcBef>
              <a:spcAft>
                <a:spcPts val="331"/>
              </a:spcAft>
              <a:buClr>
                <a:schemeClr val="bg1">
                  <a:lumMod val="50000"/>
                </a:schemeClr>
              </a:buClr>
              <a:buFont typeface="Wingdings" pitchFamily="2" charset="2"/>
              <a:buChar char="§"/>
              <a:defRPr/>
            </a:pPr>
            <a:r>
              <a:rPr lang="lv-LV" altLang="lv-LV" sz="1400" kern="0" dirty="0">
                <a:latin typeface="+mn-lt"/>
              </a:rPr>
              <a:t>atskaišu sistēmu uzbūve un uzturēšana</a:t>
            </a:r>
          </a:p>
        </p:txBody>
      </p:sp>
      <p:sp>
        <p:nvSpPr>
          <p:cNvPr id="10" name="TextBox 9"/>
          <p:cNvSpPr txBox="1"/>
          <p:nvPr/>
        </p:nvSpPr>
        <p:spPr>
          <a:xfrm>
            <a:off x="898468" y="4046188"/>
            <a:ext cx="3334120" cy="1180600"/>
          </a:xfrm>
          <a:prstGeom prst="rect">
            <a:avLst/>
          </a:prstGeom>
          <a:noFill/>
        </p:spPr>
        <p:txBody>
          <a:bodyPr wrap="square" lIns="100794" tIns="50397" rIns="100794" bIns="50397" rtlCol="0">
            <a:spAutoFit/>
          </a:bodyPr>
          <a:lstStyle/>
          <a:p>
            <a:pPr marL="687712" lvl="1" indent="-183740">
              <a:spcBef>
                <a:spcPts val="331"/>
              </a:spcBef>
              <a:spcAft>
                <a:spcPts val="331"/>
              </a:spcAft>
              <a:buClr>
                <a:schemeClr val="tx1">
                  <a:lumMod val="50000"/>
                  <a:lumOff val="50000"/>
                </a:schemeClr>
              </a:buClr>
              <a:buFont typeface="Wingdings" pitchFamily="2" charset="2"/>
              <a:buChar char="§"/>
            </a:pPr>
            <a:r>
              <a:rPr lang="lv-LV" altLang="lv-LV" sz="1400" dirty="0">
                <a:latin typeface="+mn-lt"/>
              </a:rPr>
              <a:t>rezultātu un apkopojošās informācijas sagatavošana vadībai</a:t>
            </a:r>
          </a:p>
          <a:p>
            <a:pPr marL="687712" lvl="1" indent="-183740">
              <a:spcBef>
                <a:spcPts val="331"/>
              </a:spcBef>
              <a:spcAft>
                <a:spcPts val="331"/>
              </a:spcAft>
              <a:buClr>
                <a:schemeClr val="tx1">
                  <a:lumMod val="50000"/>
                  <a:lumOff val="50000"/>
                </a:schemeClr>
              </a:buClr>
              <a:buFont typeface="Wingdings" pitchFamily="2" charset="2"/>
              <a:buChar char="§"/>
            </a:pPr>
            <a:r>
              <a:rPr lang="lv-LV" altLang="lv-LV" sz="1400" dirty="0">
                <a:latin typeface="+mn-lt"/>
              </a:rPr>
              <a:t>faktisko un plānoto rezultātu pastāvīga salīdzināšana</a:t>
            </a:r>
          </a:p>
        </p:txBody>
      </p:sp>
      <p:sp>
        <p:nvSpPr>
          <p:cNvPr id="11" name="Title 1"/>
          <p:cNvSpPr>
            <a:spLocks noGrp="1"/>
          </p:cNvSpPr>
          <p:nvPr>
            <p:ph type="title"/>
          </p:nvPr>
        </p:nvSpPr>
        <p:spPr>
          <a:xfrm>
            <a:off x="503238" y="-918"/>
            <a:ext cx="9069387" cy="1260475"/>
          </a:xfrm>
        </p:spPr>
        <p:txBody>
          <a:bodyPr/>
          <a:lstStyle/>
          <a:p>
            <a:pPr algn="l"/>
            <a:r>
              <a:rPr lang="lv-LV" sz="3600" dirty="0" smtClean="0"/>
              <a:t>Vadības grāmatvedības process</a:t>
            </a:r>
            <a:br>
              <a:rPr lang="lv-LV" sz="3600" dirty="0" smtClean="0"/>
            </a:br>
            <a:endParaRPr lang="lv-LV" sz="2800" dirty="0">
              <a:solidFill>
                <a:schemeClr val="tx1">
                  <a:lumMod val="50000"/>
                  <a:lumOff val="50000"/>
                </a:schemeClr>
              </a:solidFill>
            </a:endParaRPr>
          </a:p>
        </p:txBody>
      </p:sp>
    </p:spTree>
    <p:extLst>
      <p:ext uri="{BB962C8B-B14F-4D97-AF65-F5344CB8AC3E}">
        <p14:creationId xmlns:p14="http://schemas.microsoft.com/office/powerpoint/2010/main" val="1836864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67"/>
          <p:cNvGrpSpPr>
            <a:grpSpLocks/>
          </p:cNvGrpSpPr>
          <p:nvPr/>
        </p:nvGrpSpPr>
        <p:grpSpPr bwMode="auto">
          <a:xfrm>
            <a:off x="647824" y="1776175"/>
            <a:ext cx="7672192" cy="4525305"/>
            <a:chOff x="1311270" y="2320229"/>
            <a:chExt cx="5791368" cy="2959285"/>
          </a:xfrm>
        </p:grpSpPr>
        <p:grpSp>
          <p:nvGrpSpPr>
            <p:cNvPr id="20491" name="Group 13"/>
            <p:cNvGrpSpPr>
              <a:grpSpLocks/>
            </p:cNvGrpSpPr>
            <p:nvPr/>
          </p:nvGrpSpPr>
          <p:grpSpPr bwMode="auto">
            <a:xfrm>
              <a:off x="2987220" y="2320229"/>
              <a:ext cx="3240892" cy="2959285"/>
              <a:chOff x="2267140" y="1916832"/>
              <a:chExt cx="3240892" cy="2959286"/>
            </a:xfrm>
          </p:grpSpPr>
          <p:sp>
            <p:nvSpPr>
              <p:cNvPr id="8" name="Rounded Rectangle 7"/>
              <p:cNvSpPr/>
              <p:nvPr/>
            </p:nvSpPr>
            <p:spPr>
              <a:xfrm>
                <a:off x="2267140" y="1916832"/>
                <a:ext cx="3240892" cy="288376"/>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a:solidFill>
                      <a:schemeClr val="tx1">
                        <a:lumMod val="95000"/>
                        <a:lumOff val="5000"/>
                      </a:schemeClr>
                    </a:solidFill>
                  </a:rPr>
                  <a:t>1. Mērķu noteikšana</a:t>
                </a:r>
              </a:p>
            </p:txBody>
          </p:sp>
          <p:sp>
            <p:nvSpPr>
              <p:cNvPr id="9" name="Rounded Rectangle 8"/>
              <p:cNvSpPr/>
              <p:nvPr/>
            </p:nvSpPr>
            <p:spPr>
              <a:xfrm>
                <a:off x="2267140" y="2348251"/>
                <a:ext cx="3240892" cy="288376"/>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a:solidFill>
                      <a:schemeClr val="tx1">
                        <a:lumMod val="95000"/>
                        <a:lumOff val="5000"/>
                      </a:schemeClr>
                    </a:solidFill>
                  </a:rPr>
                  <a:t>2. Alternatīvo darbības scenāriju identificēšana</a:t>
                </a:r>
              </a:p>
            </p:txBody>
          </p:sp>
          <p:sp>
            <p:nvSpPr>
              <p:cNvPr id="10" name="Rounded Rectangle 9"/>
              <p:cNvSpPr/>
              <p:nvPr/>
            </p:nvSpPr>
            <p:spPr>
              <a:xfrm>
                <a:off x="2267140" y="3214524"/>
                <a:ext cx="3240892" cy="288376"/>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a:solidFill>
                      <a:schemeClr val="tx1">
                        <a:lumMod val="95000"/>
                        <a:lumOff val="5000"/>
                      </a:schemeClr>
                    </a:solidFill>
                  </a:rPr>
                  <a:t>4. Scenārija izvēle</a:t>
                </a:r>
              </a:p>
            </p:txBody>
          </p:sp>
          <p:sp>
            <p:nvSpPr>
              <p:cNvPr id="11" name="Rounded Rectangle 10"/>
              <p:cNvSpPr/>
              <p:nvPr/>
            </p:nvSpPr>
            <p:spPr>
              <a:xfrm>
                <a:off x="2267140" y="3645943"/>
                <a:ext cx="3240892" cy="288376"/>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a:solidFill>
                      <a:schemeClr val="tx1">
                        <a:lumMod val="95000"/>
                        <a:lumOff val="5000"/>
                      </a:schemeClr>
                    </a:solidFill>
                  </a:rPr>
                  <a:t>5. </a:t>
                </a:r>
                <a:r>
                  <a:rPr lang="lv-LV" sz="1600" b="1" dirty="0" smtClean="0">
                    <a:solidFill>
                      <a:schemeClr val="tx1">
                        <a:lumMod val="95000"/>
                        <a:lumOff val="5000"/>
                      </a:schemeClr>
                    </a:solidFill>
                  </a:rPr>
                  <a:t>Lēmuma izpilde</a:t>
                </a:r>
                <a:endParaRPr lang="lv-LV" sz="1600" b="1" dirty="0">
                  <a:solidFill>
                    <a:schemeClr val="tx1">
                      <a:lumMod val="95000"/>
                      <a:lumOff val="5000"/>
                    </a:schemeClr>
                  </a:solidFill>
                </a:endParaRPr>
              </a:p>
            </p:txBody>
          </p:sp>
          <p:sp>
            <p:nvSpPr>
              <p:cNvPr id="12" name="Rounded Rectangle 11"/>
              <p:cNvSpPr/>
              <p:nvPr/>
            </p:nvSpPr>
            <p:spPr>
              <a:xfrm>
                <a:off x="2267140" y="4078507"/>
                <a:ext cx="3240892" cy="359326"/>
              </a:xfrm>
              <a:prstGeom prst="roundRect">
                <a:avLst/>
              </a:prstGeom>
              <a:solidFill>
                <a:schemeClr val="bg1">
                  <a:lumMod val="75000"/>
                </a:schemeClr>
              </a:solidFill>
              <a:ln w="190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a:solidFill>
                      <a:schemeClr val="tx1">
                        <a:lumMod val="95000"/>
                        <a:lumOff val="5000"/>
                      </a:schemeClr>
                    </a:solidFill>
                  </a:rPr>
                  <a:t>6. Faktisko rezultātu salīdzināšana ar plānotajiem rādītājiem</a:t>
                </a:r>
              </a:p>
            </p:txBody>
          </p:sp>
          <p:sp>
            <p:nvSpPr>
              <p:cNvPr id="13" name="Rounded Rectangle 12"/>
              <p:cNvSpPr/>
              <p:nvPr/>
            </p:nvSpPr>
            <p:spPr>
              <a:xfrm>
                <a:off x="2267140" y="4587742"/>
                <a:ext cx="3240892" cy="288376"/>
              </a:xfrm>
              <a:prstGeom prst="roundRect">
                <a:avLst/>
              </a:prstGeom>
              <a:solidFill>
                <a:schemeClr val="bg1">
                  <a:lumMod val="75000"/>
                </a:schemeClr>
              </a:solidFill>
              <a:ln w="190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a:solidFill>
                      <a:schemeClr val="tx1">
                        <a:lumMod val="95000"/>
                        <a:lumOff val="5000"/>
                      </a:schemeClr>
                    </a:solidFill>
                  </a:rPr>
                  <a:t>7. Plānu </a:t>
                </a:r>
                <a:r>
                  <a:rPr lang="lv-LV" sz="1600" b="1" dirty="0" smtClean="0">
                    <a:solidFill>
                      <a:schemeClr val="tx1">
                        <a:lumMod val="95000"/>
                        <a:lumOff val="5000"/>
                      </a:schemeClr>
                    </a:solidFill>
                  </a:rPr>
                  <a:t>koriģēšana (reaģēt uz novirzēm no sākotnējā plāna)</a:t>
                </a:r>
                <a:endParaRPr lang="lv-LV" sz="1600" b="1" dirty="0">
                  <a:solidFill>
                    <a:schemeClr val="tx1">
                      <a:lumMod val="95000"/>
                      <a:lumOff val="5000"/>
                    </a:schemeClr>
                  </a:solidFill>
                </a:endParaRPr>
              </a:p>
            </p:txBody>
          </p:sp>
        </p:grpSp>
        <p:cxnSp>
          <p:nvCxnSpPr>
            <p:cNvPr id="16" name="Straight Arrow Connector 15"/>
            <p:cNvCxnSpPr/>
            <p:nvPr/>
          </p:nvCxnSpPr>
          <p:spPr>
            <a:xfrm>
              <a:off x="2123524" y="2895836"/>
              <a:ext cx="8636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Connector 19"/>
            <p:cNvCxnSpPr>
              <a:stCxn id="13" idx="1"/>
            </p:cNvCxnSpPr>
            <p:nvPr/>
          </p:nvCxnSpPr>
          <p:spPr>
            <a:xfrm flipH="1">
              <a:off x="2123524" y="5135326"/>
              <a:ext cx="86369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23524" y="2895836"/>
              <a:ext cx="0" cy="223949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6238942" y="5185677"/>
              <a:ext cx="852866"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6228112" y="4195575"/>
              <a:ext cx="8745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7091808" y="4195575"/>
              <a:ext cx="0" cy="990103"/>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4572469" y="2608605"/>
              <a:ext cx="0" cy="143043"/>
            </a:xfrm>
            <a:prstGeom prst="straightConnector1">
              <a:avLst/>
            </a:prstGeom>
            <a:ln w="12700">
              <a:solidFill>
                <a:schemeClr val="tx2">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62" idx="0"/>
            </p:cNvCxnSpPr>
            <p:nvPr/>
          </p:nvCxnSpPr>
          <p:spPr>
            <a:xfrm flipH="1" flipV="1">
              <a:off x="1743118" y="2320229"/>
              <a:ext cx="1" cy="6557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1548178" y="4407521"/>
              <a:ext cx="165564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V="1">
              <a:off x="1740411" y="4408664"/>
              <a:ext cx="0" cy="2529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a:stCxn id="62" idx="2"/>
            </p:cNvCxnSpPr>
            <p:nvPr/>
          </p:nvCxnSpPr>
          <p:spPr>
            <a:xfrm flipH="1">
              <a:off x="1743118" y="3335790"/>
              <a:ext cx="1" cy="10717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1740411" y="4980839"/>
              <a:ext cx="0" cy="2746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1311270" y="2975940"/>
              <a:ext cx="863696" cy="359850"/>
            </a:xfrm>
            <a:prstGeom prst="rect">
              <a:avLst/>
            </a:prstGeom>
            <a:noFill/>
          </p:spPr>
          <p:txBody>
            <a:bodyPr>
              <a:spAutoFit/>
            </a:bodyPr>
            <a:lstStyle/>
            <a:p>
              <a:pPr>
                <a:defRPr/>
              </a:pPr>
              <a:r>
                <a:rPr lang="lv-LV" sz="1600" b="1" dirty="0">
                  <a:latin typeface="+mj-lt"/>
                </a:rPr>
                <a:t>Plānošanas process</a:t>
              </a:r>
            </a:p>
          </p:txBody>
        </p:sp>
        <p:sp>
          <p:nvSpPr>
            <p:cNvPr id="65" name="TextBox 64"/>
            <p:cNvSpPr txBox="1"/>
            <p:nvPr/>
          </p:nvSpPr>
          <p:spPr>
            <a:xfrm>
              <a:off x="1403325" y="4679875"/>
              <a:ext cx="863696" cy="359850"/>
            </a:xfrm>
            <a:prstGeom prst="rect">
              <a:avLst/>
            </a:prstGeom>
            <a:noFill/>
          </p:spPr>
          <p:txBody>
            <a:bodyPr>
              <a:spAutoFit/>
            </a:bodyPr>
            <a:lstStyle/>
            <a:p>
              <a:pPr>
                <a:defRPr/>
              </a:pPr>
              <a:r>
                <a:rPr lang="lv-LV" sz="1600" b="1" dirty="0">
                  <a:latin typeface="+mj-lt"/>
                </a:rPr>
                <a:t>Kontroles process</a:t>
              </a:r>
            </a:p>
          </p:txBody>
        </p:sp>
      </p:grpSp>
      <p:sp>
        <p:nvSpPr>
          <p:cNvPr id="2" name="TextBox 1"/>
          <p:cNvSpPr txBox="1"/>
          <p:nvPr/>
        </p:nvSpPr>
        <p:spPr>
          <a:xfrm>
            <a:off x="4176216" y="7113445"/>
            <a:ext cx="6117416" cy="302154"/>
          </a:xfrm>
          <a:prstGeom prst="rect">
            <a:avLst/>
          </a:prstGeom>
          <a:noFill/>
        </p:spPr>
        <p:txBody>
          <a:bodyPr wrap="square" lIns="100794" tIns="50397" rIns="100794" bIns="50397">
            <a:spAutoFit/>
          </a:bodyPr>
          <a:lstStyle/>
          <a:p>
            <a:pPr>
              <a:defRPr/>
            </a:pPr>
            <a:r>
              <a:rPr lang="lv-LV" sz="1400" dirty="0">
                <a:solidFill>
                  <a:schemeClr val="tx1">
                    <a:lumMod val="50000"/>
                    <a:lumOff val="50000"/>
                  </a:schemeClr>
                </a:solidFill>
                <a:latin typeface="+mn-lt"/>
              </a:rPr>
              <a:t>Avots: Management and Cost accounting 4th Edition, Prentice Hall, 2008</a:t>
            </a:r>
          </a:p>
        </p:txBody>
      </p:sp>
      <p:sp>
        <p:nvSpPr>
          <p:cNvPr id="30" name="Rounded Rectangle 29"/>
          <p:cNvSpPr/>
          <p:nvPr/>
        </p:nvSpPr>
        <p:spPr bwMode="auto">
          <a:xfrm>
            <a:off x="2999686" y="3100867"/>
            <a:ext cx="4189760" cy="440981"/>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a:defRPr/>
            </a:pPr>
            <a:r>
              <a:rPr lang="lv-LV" sz="1600" b="1" dirty="0">
                <a:solidFill>
                  <a:schemeClr val="tx1">
                    <a:lumMod val="95000"/>
                    <a:lumOff val="5000"/>
                  </a:schemeClr>
                </a:solidFill>
              </a:rPr>
              <a:t>3. Informācijas </a:t>
            </a:r>
            <a:r>
              <a:rPr lang="lv-LV" sz="1600" b="1" dirty="0" smtClean="0">
                <a:solidFill>
                  <a:schemeClr val="tx1">
                    <a:lumMod val="95000"/>
                    <a:lumOff val="5000"/>
                  </a:schemeClr>
                </a:solidFill>
              </a:rPr>
              <a:t>iegūšana par </a:t>
            </a:r>
            <a:r>
              <a:rPr lang="lv-LV" sz="1600" b="1" dirty="0">
                <a:solidFill>
                  <a:schemeClr val="tx1">
                    <a:lumMod val="95000"/>
                    <a:lumOff val="5000"/>
                  </a:schemeClr>
                </a:solidFill>
              </a:rPr>
              <a:t>alternatīvajiem darbības </a:t>
            </a:r>
            <a:r>
              <a:rPr lang="lv-LV" sz="1600" b="1" dirty="0" smtClean="0">
                <a:solidFill>
                  <a:schemeClr val="tx1">
                    <a:lumMod val="95000"/>
                    <a:lumOff val="5000"/>
                  </a:schemeClr>
                </a:solidFill>
              </a:rPr>
              <a:t>scenārijiem</a:t>
            </a:r>
            <a:endParaRPr lang="lv-LV" sz="1600" b="1" dirty="0">
              <a:solidFill>
                <a:schemeClr val="tx1">
                  <a:lumMod val="95000"/>
                  <a:lumOff val="5000"/>
                </a:schemeClr>
              </a:solidFill>
            </a:endParaRPr>
          </a:p>
        </p:txBody>
      </p:sp>
      <p:cxnSp>
        <p:nvCxnSpPr>
          <p:cNvPr id="42" name="Straight Arrow Connector 41"/>
          <p:cNvCxnSpPr/>
          <p:nvPr/>
        </p:nvCxnSpPr>
        <p:spPr bwMode="auto">
          <a:xfrm>
            <a:off x="5059564" y="2899626"/>
            <a:ext cx="0" cy="218740"/>
          </a:xfrm>
          <a:prstGeom prst="straightConnector1">
            <a:avLst/>
          </a:prstGeom>
          <a:ln w="12700">
            <a:solidFill>
              <a:schemeClr val="tx2">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bwMode="auto">
          <a:xfrm>
            <a:off x="5059564" y="3541848"/>
            <a:ext cx="0" cy="218741"/>
          </a:xfrm>
          <a:prstGeom prst="straightConnector1">
            <a:avLst/>
          </a:prstGeom>
          <a:ln w="12700">
            <a:solidFill>
              <a:schemeClr val="tx2">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bwMode="auto">
          <a:xfrm>
            <a:off x="5054313" y="4201570"/>
            <a:ext cx="0" cy="218740"/>
          </a:xfrm>
          <a:prstGeom prst="straightConnector1">
            <a:avLst/>
          </a:prstGeom>
          <a:ln w="12700">
            <a:solidFill>
              <a:schemeClr val="tx2">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bwMode="auto">
          <a:xfrm>
            <a:off x="5063064" y="4863042"/>
            <a:ext cx="0" cy="218740"/>
          </a:xfrm>
          <a:prstGeom prst="straightConnector1">
            <a:avLst/>
          </a:prstGeom>
          <a:ln w="12700">
            <a:solidFill>
              <a:schemeClr val="tx2">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bwMode="auto">
          <a:xfrm>
            <a:off x="5054313" y="5641758"/>
            <a:ext cx="0" cy="218741"/>
          </a:xfrm>
          <a:prstGeom prst="straightConnector1">
            <a:avLst/>
          </a:prstGeom>
          <a:ln w="12700">
            <a:solidFill>
              <a:schemeClr val="tx2">
                <a:lumMod val="95000"/>
                <a:lumOff val="5000"/>
              </a:schemeClr>
            </a:solidFill>
            <a:tailEnd type="arrow"/>
          </a:ln>
        </p:spPr>
        <p:style>
          <a:lnRef idx="1">
            <a:schemeClr val="dk1"/>
          </a:lnRef>
          <a:fillRef idx="0">
            <a:schemeClr val="dk1"/>
          </a:fillRef>
          <a:effectRef idx="0">
            <a:schemeClr val="dk1"/>
          </a:effectRef>
          <a:fontRef idx="minor">
            <a:schemeClr val="tx1"/>
          </a:fontRef>
        </p:style>
      </p:cxnSp>
      <p:sp>
        <p:nvSpPr>
          <p:cNvPr id="33" name="Title 1"/>
          <p:cNvSpPr txBox="1">
            <a:spLocks/>
          </p:cNvSpPr>
          <p:nvPr/>
        </p:nvSpPr>
        <p:spPr bwMode="auto">
          <a:xfrm>
            <a:off x="503238" y="7109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kern="0" dirty="0" smtClean="0"/>
              <a:t>Vadības grāmatvedības lēmumu pieņemšanas process</a:t>
            </a:r>
            <a:endParaRPr lang="lv-LV" sz="2800" kern="0" dirty="0">
              <a:solidFill>
                <a:schemeClr val="tx1">
                  <a:lumMod val="50000"/>
                  <a:lumOff val="50000"/>
                </a:schemeClr>
              </a:solidFill>
            </a:endParaRPr>
          </a:p>
        </p:txBody>
      </p:sp>
    </p:spTree>
    <p:extLst>
      <p:ext uri="{BB962C8B-B14F-4D97-AF65-F5344CB8AC3E}">
        <p14:creationId xmlns:p14="http://schemas.microsoft.com/office/powerpoint/2010/main" val="414196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792" y="1187549"/>
            <a:ext cx="4105026" cy="504056"/>
          </a:xfrm>
        </p:spPr>
        <p:txBody>
          <a:bodyPr/>
          <a:lstStyle/>
          <a:p>
            <a:r>
              <a:rPr lang="lv-LV" sz="2400" dirty="0" smtClean="0">
                <a:solidFill>
                  <a:schemeClr val="tx1"/>
                </a:solidFill>
              </a:rPr>
              <a:t>Latvijas pasts VAS</a:t>
            </a:r>
            <a:endParaRPr lang="lv-LV" sz="2400" dirty="0">
              <a:solidFill>
                <a:schemeClr val="tx1"/>
              </a:solidFill>
            </a:endParaRPr>
          </a:p>
        </p:txBody>
      </p:sp>
      <p:sp>
        <p:nvSpPr>
          <p:cNvPr id="4" name="Content Placeholder 2"/>
          <p:cNvSpPr txBox="1">
            <a:spLocks/>
          </p:cNvSpPr>
          <p:nvPr/>
        </p:nvSpPr>
        <p:spPr bwMode="auto">
          <a:xfrm>
            <a:off x="5184328" y="1187549"/>
            <a:ext cx="4105026"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r>
              <a:rPr lang="lv-LV" sz="2400" kern="0" dirty="0" smtClean="0"/>
              <a:t>LR Uzņēmumu reģistrs</a:t>
            </a:r>
            <a:endParaRPr lang="lv-LV" sz="2400" kern="0" dirty="0"/>
          </a:p>
        </p:txBody>
      </p:sp>
      <p:sp>
        <p:nvSpPr>
          <p:cNvPr id="7" name="Title 1"/>
          <p:cNvSpPr>
            <a:spLocks noGrp="1"/>
          </p:cNvSpPr>
          <p:nvPr>
            <p:ph type="title"/>
          </p:nvPr>
        </p:nvSpPr>
        <p:spPr>
          <a:xfrm>
            <a:off x="287784" y="-72926"/>
            <a:ext cx="9433618" cy="1260475"/>
          </a:xfrm>
        </p:spPr>
        <p:txBody>
          <a:bodyPr/>
          <a:lstStyle/>
          <a:p>
            <a:pPr algn="l"/>
            <a:r>
              <a:rPr lang="lv-LV" sz="3600" dirty="0">
                <a:latin typeface="+mn-lt"/>
              </a:rPr>
              <a:t>Vadības </a:t>
            </a:r>
            <a:r>
              <a:rPr lang="lv-LV" sz="3600" dirty="0" smtClean="0">
                <a:latin typeface="+mn-lt"/>
              </a:rPr>
              <a:t>grāmatvedības pielietojums iestādēs</a:t>
            </a:r>
            <a:br>
              <a:rPr lang="lv-LV" sz="3600" dirty="0" smtClean="0">
                <a:latin typeface="+mn-lt"/>
              </a:rPr>
            </a:br>
            <a:r>
              <a:rPr lang="lv-LV" sz="3200" dirty="0" smtClean="0">
                <a:solidFill>
                  <a:srgbClr val="808080"/>
                </a:solidFill>
                <a:latin typeface="+mn-lt"/>
              </a:rPr>
              <a:t>Vajadzības ilustrācija </a:t>
            </a:r>
            <a:endParaRPr lang="lv-LV" sz="2400" dirty="0">
              <a:solidFill>
                <a:srgbClr val="808080"/>
              </a:solidFill>
              <a:latin typeface="+mn-lt"/>
            </a:endParaRPr>
          </a:p>
        </p:txBody>
      </p:sp>
      <p:sp>
        <p:nvSpPr>
          <p:cNvPr id="5" name="TextBox 4"/>
          <p:cNvSpPr txBox="1"/>
          <p:nvPr/>
        </p:nvSpPr>
        <p:spPr>
          <a:xfrm>
            <a:off x="1799952" y="1835621"/>
            <a:ext cx="1611985" cy="495572"/>
          </a:xfrm>
          <a:prstGeom prst="rect">
            <a:avLst/>
          </a:prstGeom>
          <a:solidFill>
            <a:schemeClr val="bg1">
              <a:lumMod val="85000"/>
            </a:schemeClr>
          </a:solidFill>
          <a:ln>
            <a:solidFill>
              <a:srgbClr val="FFFFFF"/>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lgn="ctr">
              <a:buFont typeface="Times New Roman" pitchFamily="16" charset="0"/>
              <a:buNone/>
              <a:defRPr sz="1400">
                <a:solidFill>
                  <a:schemeClr val="dk1"/>
                </a:solidFill>
                <a:latin typeface="Calibri"/>
                <a:ea typeface="SimSun" charset="-122"/>
                <a:cs typeface="Calibri"/>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lv-LV" dirty="0"/>
              <a:t>Padome</a:t>
            </a:r>
            <a:br>
              <a:rPr lang="lv-LV" dirty="0"/>
            </a:br>
            <a:r>
              <a:rPr lang="lv-LV" dirty="0"/>
              <a:t>(</a:t>
            </a:r>
            <a:r>
              <a:rPr lang="lv-LV" dirty="0" smtClean="0"/>
              <a:t>akcionāri, valsts)</a:t>
            </a:r>
            <a:endParaRPr lang="lv-LV" dirty="0"/>
          </a:p>
        </p:txBody>
      </p:sp>
      <p:sp>
        <p:nvSpPr>
          <p:cNvPr id="9" name="TextBox 8"/>
          <p:cNvSpPr txBox="1"/>
          <p:nvPr/>
        </p:nvSpPr>
        <p:spPr>
          <a:xfrm>
            <a:off x="1871961" y="2411685"/>
            <a:ext cx="1440160" cy="522849"/>
          </a:xfrm>
          <a:prstGeom prst="rect">
            <a:avLst/>
          </a:prstGeom>
          <a:solidFill>
            <a:schemeClr val="bg1">
              <a:lumMod val="85000"/>
            </a:schemeClr>
          </a:solidFill>
          <a:ln>
            <a:solidFill>
              <a:srgbClr val="FFFFFF"/>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buFont typeface="Times New Roman" pitchFamily="16" charset="0"/>
              <a:buNone/>
              <a:defRPr>
                <a:solidFill>
                  <a:schemeClr val="dk1"/>
                </a:solidFill>
                <a:latin typeface="Arial" charset="0"/>
                <a:ea typeface="SimSun"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r>
              <a:rPr lang="lv-LV" sz="1400" dirty="0">
                <a:latin typeface="Calibri"/>
                <a:cs typeface="Calibri"/>
              </a:rPr>
              <a:t>Valde</a:t>
            </a:r>
          </a:p>
        </p:txBody>
      </p:sp>
      <p:sp>
        <p:nvSpPr>
          <p:cNvPr id="6" name="Rectangle 5"/>
          <p:cNvSpPr/>
          <p:nvPr/>
        </p:nvSpPr>
        <p:spPr bwMode="auto">
          <a:xfrm>
            <a:off x="332612" y="2981870"/>
            <a:ext cx="4464496" cy="1224136"/>
          </a:xfrm>
          <a:prstGeom prst="rect">
            <a:avLst/>
          </a:prstGeom>
          <a:solidFill>
            <a:srgbClr val="AAE2CA"/>
          </a:solidFill>
          <a:ln>
            <a:solidFill>
              <a:srgbClr val="FFFFFF"/>
            </a:solidFill>
            <a:headEnd type="none" w="med" len="med"/>
            <a:tailEnd type="none" w="med" len="med"/>
          </a:ln>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lv-LV">
              <a:latin typeface="Arial" charset="0"/>
              <a:ea typeface="SimSun" charset="-122"/>
            </a:endParaRPr>
          </a:p>
        </p:txBody>
      </p:sp>
      <p:sp>
        <p:nvSpPr>
          <p:cNvPr id="8" name="Rectangle 7"/>
          <p:cNvSpPr/>
          <p:nvPr/>
        </p:nvSpPr>
        <p:spPr bwMode="auto">
          <a:xfrm>
            <a:off x="720463" y="3197894"/>
            <a:ext cx="1700381" cy="864096"/>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Pasta pakalpojumi</a:t>
            </a:r>
            <a:r>
              <a:rPr kumimoji="0" lang="lv-LV" sz="1200" b="0" i="0" u="none" strike="noStrike" cap="none" normalizeH="0" baseline="0" dirty="0" smtClean="0">
                <a:ln>
                  <a:noFill/>
                </a:ln>
                <a:effectLst/>
                <a:latin typeface="+mn-lt"/>
                <a:ea typeface="SimSun" charset="-122"/>
              </a:rPr>
              <a:t/>
            </a:r>
            <a:br>
              <a:rPr kumimoji="0" lang="lv-LV" sz="1200" b="0" i="0" u="none" strike="noStrike" cap="none" normalizeH="0" baseline="0" dirty="0" smtClean="0">
                <a:ln>
                  <a:noFill/>
                </a:ln>
                <a:effectLst/>
                <a:latin typeface="+mn-lt"/>
                <a:ea typeface="SimSun" charset="-122"/>
              </a:rPr>
            </a:br>
            <a:r>
              <a:rPr kumimoji="0" lang="lv-LV" sz="1200" b="0" i="1" u="none" strike="noStrike" cap="none" normalizeH="0" baseline="0" dirty="0" smtClean="0">
                <a:ln>
                  <a:noFill/>
                </a:ln>
                <a:effectLst/>
                <a:latin typeface="+mn-lt"/>
                <a:ea typeface="SimSun" charset="-122"/>
              </a:rPr>
              <a:t>Ekonomiski</a:t>
            </a:r>
            <a:r>
              <a:rPr kumimoji="0" lang="lv-LV" sz="1200" b="0" i="1" u="none" strike="noStrike" cap="none" normalizeH="0" dirty="0" smtClean="0">
                <a:ln>
                  <a:noFill/>
                </a:ln>
                <a:effectLst/>
                <a:latin typeface="+mn-lt"/>
                <a:ea typeface="SimSun" charset="-122"/>
              </a:rPr>
              <a:t> sūtījumi</a:t>
            </a:r>
            <a:br>
              <a:rPr kumimoji="0" lang="lv-LV" sz="1200" b="0" i="1" u="none" strike="noStrike" cap="none" normalizeH="0" dirty="0" smtClean="0">
                <a:ln>
                  <a:noFill/>
                </a:ln>
                <a:effectLst/>
                <a:latin typeface="+mn-lt"/>
                <a:ea typeface="SimSun" charset="-122"/>
              </a:rPr>
            </a:br>
            <a:r>
              <a:rPr kumimoji="0" lang="lv-LV" sz="1200" b="0" i="1" u="none" strike="noStrike" cap="none" normalizeH="0" dirty="0" smtClean="0">
                <a:ln>
                  <a:noFill/>
                </a:ln>
                <a:effectLst/>
                <a:latin typeface="+mn-lt"/>
                <a:ea typeface="SimSun" charset="-122"/>
              </a:rPr>
              <a:t>Vēstuļu sūtījumi</a:t>
            </a:r>
            <a:br>
              <a:rPr kumimoji="0" lang="lv-LV" sz="1200" b="0" i="1" u="none" strike="noStrike" cap="none" normalizeH="0" dirty="0" smtClean="0">
                <a:ln>
                  <a:noFill/>
                </a:ln>
                <a:effectLst/>
                <a:latin typeface="+mn-lt"/>
                <a:ea typeface="SimSun" charset="-122"/>
              </a:rPr>
            </a:br>
            <a:r>
              <a:rPr kumimoji="0" lang="lv-LV" sz="1200" b="0" i="1" u="none" strike="noStrike" cap="none" normalizeH="0" dirty="0" smtClean="0">
                <a:ln>
                  <a:noFill/>
                </a:ln>
                <a:effectLst/>
                <a:latin typeface="+mn-lt"/>
                <a:ea typeface="SimSun" charset="-122"/>
              </a:rPr>
              <a:t>Paziņojmu izsniegšana</a:t>
            </a:r>
            <a:endParaRPr kumimoji="0" lang="lv-LV" sz="1200" b="0" i="1" u="none" strike="noStrike" cap="none" normalizeH="0" baseline="0" dirty="0" smtClean="0">
              <a:ln>
                <a:noFill/>
              </a:ln>
              <a:effectLst/>
              <a:latin typeface="+mn-lt"/>
              <a:ea typeface="SimSun" charset="-122"/>
            </a:endParaRPr>
          </a:p>
        </p:txBody>
      </p:sp>
      <p:sp>
        <p:nvSpPr>
          <p:cNvPr id="12" name="Rectangle 11"/>
          <p:cNvSpPr/>
          <p:nvPr/>
        </p:nvSpPr>
        <p:spPr bwMode="auto">
          <a:xfrm>
            <a:off x="2852892" y="3197894"/>
            <a:ext cx="1534266" cy="864096"/>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Expresspasts</a:t>
            </a:r>
            <a:br>
              <a:rPr kumimoji="0" lang="lv-LV" sz="1200" b="1" i="0" u="none" strike="noStrike" cap="none" normalizeH="0" baseline="0" dirty="0" smtClean="0">
                <a:ln>
                  <a:noFill/>
                </a:ln>
                <a:effectLst/>
                <a:latin typeface="+mn-lt"/>
                <a:ea typeface="SimSun" charset="-122"/>
              </a:rPr>
            </a:br>
            <a:r>
              <a:rPr kumimoji="0" lang="lv-LV" sz="1200" i="1" u="none" strike="noStrike" cap="none" normalizeH="0" baseline="0" dirty="0" smtClean="0">
                <a:ln>
                  <a:noFill/>
                </a:ln>
                <a:effectLst/>
                <a:latin typeface="+mn-lt"/>
                <a:ea typeface="SimSun" charset="-122"/>
              </a:rPr>
              <a:t>Ātras</a:t>
            </a:r>
            <a:r>
              <a:rPr kumimoji="0" lang="lv-LV" sz="1200" i="1" u="none" strike="noStrike" cap="none" normalizeH="0" dirty="0" smtClean="0">
                <a:ln>
                  <a:noFill/>
                </a:ln>
                <a:effectLst/>
                <a:latin typeface="+mn-lt"/>
                <a:ea typeface="SimSun" charset="-122"/>
              </a:rPr>
              <a:t> piegādes sūtījumi Latvijā</a:t>
            </a:r>
            <a:endParaRPr kumimoji="0" lang="lv-LV" sz="1200" i="1" u="none" strike="noStrike" cap="none" normalizeH="0" baseline="0" dirty="0" smtClean="0">
              <a:ln>
                <a:noFill/>
              </a:ln>
              <a:effectLst/>
              <a:latin typeface="+mn-lt"/>
              <a:ea typeface="SimSun" charset="-122"/>
            </a:endParaRPr>
          </a:p>
        </p:txBody>
      </p:sp>
      <p:sp>
        <p:nvSpPr>
          <p:cNvPr id="13" name="Rectangle 12"/>
          <p:cNvSpPr/>
          <p:nvPr/>
        </p:nvSpPr>
        <p:spPr bwMode="auto">
          <a:xfrm>
            <a:off x="332612" y="4443495"/>
            <a:ext cx="4464496" cy="1136541"/>
          </a:xfrm>
          <a:prstGeom prst="rect">
            <a:avLst/>
          </a:prstGeom>
          <a:solidFill>
            <a:schemeClr val="bg1">
              <a:lumMod val="85000"/>
            </a:schemeClr>
          </a:solidFill>
          <a:ln>
            <a:solidFill>
              <a:srgbClr val="FFFFFF"/>
            </a:solidFill>
            <a:headEnd type="none" w="med" len="med"/>
            <a:tailEnd type="none" w="med" len="med"/>
          </a:ln>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lv-LV">
              <a:latin typeface="Arial" charset="0"/>
              <a:ea typeface="SimSun" charset="-122"/>
            </a:endParaRPr>
          </a:p>
        </p:txBody>
      </p:sp>
      <p:sp>
        <p:nvSpPr>
          <p:cNvPr id="14" name="Rectangle 13"/>
          <p:cNvSpPr/>
          <p:nvPr/>
        </p:nvSpPr>
        <p:spPr bwMode="auto">
          <a:xfrm>
            <a:off x="485054" y="4719636"/>
            <a:ext cx="1268335" cy="716383"/>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Centrālā pārvalde</a:t>
            </a:r>
            <a:endParaRPr kumimoji="0" lang="lv-LV" sz="1200" b="0" i="1" u="none" strike="noStrike" cap="none" normalizeH="0" baseline="0" dirty="0" smtClean="0">
              <a:ln>
                <a:noFill/>
              </a:ln>
              <a:effectLst/>
              <a:latin typeface="+mn-lt"/>
              <a:ea typeface="SimSun" charset="-122"/>
            </a:endParaRPr>
          </a:p>
        </p:txBody>
      </p:sp>
      <p:sp>
        <p:nvSpPr>
          <p:cNvPr id="15" name="Rectangle 14"/>
          <p:cNvSpPr/>
          <p:nvPr/>
        </p:nvSpPr>
        <p:spPr bwMode="auto">
          <a:xfrm>
            <a:off x="1988796" y="4723335"/>
            <a:ext cx="1296144" cy="712686"/>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Pasta nodaļa (1)</a:t>
            </a:r>
            <a:endParaRPr kumimoji="0" lang="lv-LV" sz="1200" i="1" u="none" strike="noStrike" cap="none" normalizeH="0" baseline="0" dirty="0" smtClean="0">
              <a:ln>
                <a:noFill/>
              </a:ln>
              <a:effectLst/>
              <a:latin typeface="+mn-lt"/>
              <a:ea typeface="SimSun" charset="-122"/>
            </a:endParaRPr>
          </a:p>
        </p:txBody>
      </p:sp>
      <p:sp>
        <p:nvSpPr>
          <p:cNvPr id="16" name="Rectangle 15"/>
          <p:cNvSpPr/>
          <p:nvPr/>
        </p:nvSpPr>
        <p:spPr bwMode="auto">
          <a:xfrm>
            <a:off x="332612" y="5790182"/>
            <a:ext cx="4464496" cy="1590055"/>
          </a:xfrm>
          <a:prstGeom prst="rect">
            <a:avLst/>
          </a:prstGeom>
          <a:solidFill>
            <a:srgbClr val="D6D6F5"/>
          </a:solidFill>
          <a:ln>
            <a:solidFill>
              <a:srgbClr val="FFFFFF"/>
            </a:solidFill>
            <a:headEnd type="none" w="med" len="med"/>
            <a:tailEnd type="none" w="med" len="med"/>
          </a:ln>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lv-LV">
              <a:latin typeface="Arial" charset="0"/>
              <a:ea typeface="SimSun" charset="-122"/>
            </a:endParaRPr>
          </a:p>
        </p:txBody>
      </p:sp>
      <p:sp>
        <p:nvSpPr>
          <p:cNvPr id="10" name="TextBox 9"/>
          <p:cNvSpPr txBox="1"/>
          <p:nvPr/>
        </p:nvSpPr>
        <p:spPr>
          <a:xfrm>
            <a:off x="446161" y="6023057"/>
            <a:ext cx="1470627" cy="493084"/>
          </a:xfrm>
          <a:prstGeom prst="rect">
            <a:avLst/>
          </a:prstGeom>
          <a:noFill/>
        </p:spPr>
        <p:txBody>
          <a:bodyPr wrap="square" rtlCol="0">
            <a:spAutoFit/>
          </a:bodyPr>
          <a:lstStyle/>
          <a:p>
            <a:pPr algn="ctr"/>
            <a:r>
              <a:rPr lang="lv-LV" sz="1400" dirty="0" smtClean="0">
                <a:latin typeface="+mn-lt"/>
              </a:rPr>
              <a:t>Personāla izmaksas</a:t>
            </a:r>
            <a:endParaRPr lang="lv-LV" sz="1400" dirty="0">
              <a:latin typeface="+mn-lt"/>
            </a:endParaRPr>
          </a:p>
        </p:txBody>
      </p:sp>
      <p:sp>
        <p:nvSpPr>
          <p:cNvPr id="18" name="TextBox 17"/>
          <p:cNvSpPr txBox="1"/>
          <p:nvPr/>
        </p:nvSpPr>
        <p:spPr>
          <a:xfrm>
            <a:off x="1814313" y="6023057"/>
            <a:ext cx="1470627" cy="493084"/>
          </a:xfrm>
          <a:prstGeom prst="rect">
            <a:avLst/>
          </a:prstGeom>
          <a:noFill/>
        </p:spPr>
        <p:txBody>
          <a:bodyPr wrap="square" rtlCol="0">
            <a:spAutoFit/>
          </a:bodyPr>
          <a:lstStyle/>
          <a:p>
            <a:pPr algn="ctr"/>
            <a:r>
              <a:rPr lang="lv-LV" sz="1400" dirty="0" smtClean="0">
                <a:latin typeface="+mn-lt"/>
              </a:rPr>
              <a:t>Infrastruktūras  izmaksas</a:t>
            </a:r>
            <a:endParaRPr lang="lv-LV" sz="1400" dirty="0">
              <a:latin typeface="+mn-lt"/>
            </a:endParaRPr>
          </a:p>
        </p:txBody>
      </p:sp>
      <p:sp>
        <p:nvSpPr>
          <p:cNvPr id="19" name="TextBox 18"/>
          <p:cNvSpPr txBox="1"/>
          <p:nvPr/>
        </p:nvSpPr>
        <p:spPr>
          <a:xfrm>
            <a:off x="3110457" y="6012086"/>
            <a:ext cx="1470627" cy="292709"/>
          </a:xfrm>
          <a:prstGeom prst="rect">
            <a:avLst/>
          </a:prstGeom>
          <a:noFill/>
        </p:spPr>
        <p:txBody>
          <a:bodyPr wrap="square" rtlCol="0">
            <a:spAutoFit/>
          </a:bodyPr>
          <a:lstStyle/>
          <a:p>
            <a:pPr algn="ctr"/>
            <a:r>
              <a:rPr lang="lv-LV" sz="1400" dirty="0" smtClean="0">
                <a:latin typeface="+mn-lt"/>
              </a:rPr>
              <a:t>Citas izmaksas</a:t>
            </a:r>
            <a:endParaRPr lang="lv-LV" sz="1400" dirty="0">
              <a:latin typeface="+mn-lt"/>
            </a:endParaRPr>
          </a:p>
        </p:txBody>
      </p:sp>
      <p:sp>
        <p:nvSpPr>
          <p:cNvPr id="20" name="TextBox 19"/>
          <p:cNvSpPr txBox="1"/>
          <p:nvPr/>
        </p:nvSpPr>
        <p:spPr>
          <a:xfrm>
            <a:off x="719832" y="6660157"/>
            <a:ext cx="1470627" cy="292709"/>
          </a:xfrm>
          <a:prstGeom prst="rect">
            <a:avLst/>
          </a:prstGeom>
          <a:noFill/>
          <a:ln>
            <a:solidFill>
              <a:srgbClr val="990000"/>
            </a:solidFill>
          </a:ln>
        </p:spPr>
        <p:txBody>
          <a:bodyPr wrap="square" rtlCol="0">
            <a:spAutoFit/>
          </a:bodyPr>
          <a:lstStyle/>
          <a:p>
            <a:pPr algn="ctr"/>
            <a:r>
              <a:rPr lang="lv-LV" sz="1400" dirty="0" smtClean="0">
                <a:latin typeface="+mn-lt"/>
              </a:rPr>
              <a:t>Valsts dotācijas</a:t>
            </a:r>
            <a:endParaRPr lang="lv-LV" sz="1400" dirty="0">
              <a:latin typeface="+mn-lt"/>
            </a:endParaRPr>
          </a:p>
        </p:txBody>
      </p:sp>
      <p:sp>
        <p:nvSpPr>
          <p:cNvPr id="21" name="TextBox 20"/>
          <p:cNvSpPr txBox="1"/>
          <p:nvPr/>
        </p:nvSpPr>
        <p:spPr>
          <a:xfrm>
            <a:off x="2708876" y="6588149"/>
            <a:ext cx="1470627" cy="495572"/>
          </a:xfrm>
          <a:prstGeom prst="rect">
            <a:avLst/>
          </a:prstGeom>
          <a:noFill/>
        </p:spPr>
        <p:txBody>
          <a:bodyPr wrap="square" rtlCol="0">
            <a:spAutoFit/>
          </a:bodyPr>
          <a:lstStyle/>
          <a:p>
            <a:pPr algn="ctr"/>
            <a:r>
              <a:rPr lang="lv-LV" sz="1400" dirty="0" smtClean="0">
                <a:latin typeface="+mn-lt"/>
              </a:rPr>
              <a:t>Ieņēmumi no pakalpojumiem</a:t>
            </a:r>
            <a:endParaRPr lang="lv-LV" sz="1400" dirty="0">
              <a:latin typeface="+mn-lt"/>
            </a:endParaRPr>
          </a:p>
        </p:txBody>
      </p:sp>
      <p:sp>
        <p:nvSpPr>
          <p:cNvPr id="39" name="Rectangle 38"/>
          <p:cNvSpPr/>
          <p:nvPr/>
        </p:nvSpPr>
        <p:spPr bwMode="auto">
          <a:xfrm>
            <a:off x="3437340" y="4723335"/>
            <a:ext cx="1296144" cy="712686"/>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Pasta nodaļa (2)</a:t>
            </a:r>
            <a:endParaRPr kumimoji="0" lang="lv-LV" sz="1200" i="1" u="none" strike="noStrike" cap="none" normalizeH="0" baseline="0" dirty="0" smtClean="0">
              <a:ln>
                <a:noFill/>
              </a:ln>
              <a:effectLst/>
              <a:latin typeface="+mn-lt"/>
              <a:ea typeface="SimSun" charset="-122"/>
            </a:endParaRPr>
          </a:p>
        </p:txBody>
      </p:sp>
      <p:sp>
        <p:nvSpPr>
          <p:cNvPr id="41" name="TextBox 40"/>
          <p:cNvSpPr txBox="1"/>
          <p:nvPr/>
        </p:nvSpPr>
        <p:spPr>
          <a:xfrm>
            <a:off x="6264448" y="2339677"/>
            <a:ext cx="2659064" cy="610783"/>
          </a:xfrm>
          <a:prstGeom prst="rect">
            <a:avLst/>
          </a:prstGeom>
          <a:solidFill>
            <a:schemeClr val="bg1">
              <a:lumMod val="85000"/>
            </a:schemeClr>
          </a:solidFill>
          <a:ln>
            <a:solidFill>
              <a:srgbClr val="FFFFFF"/>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buFont typeface="Times New Roman" pitchFamily="16" charset="0"/>
              <a:buNone/>
              <a:defRPr>
                <a:solidFill>
                  <a:schemeClr val="dk1"/>
                </a:solidFill>
                <a:latin typeface="Arial" charset="0"/>
                <a:ea typeface="SimSun"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r>
              <a:rPr lang="lv-LV" sz="1400" dirty="0">
                <a:latin typeface="Calibri"/>
                <a:cs typeface="Calibri"/>
              </a:rPr>
              <a:t>UR Vadība </a:t>
            </a:r>
            <a:br>
              <a:rPr lang="lv-LV" sz="1400" dirty="0">
                <a:latin typeface="Calibri"/>
                <a:cs typeface="Calibri"/>
              </a:rPr>
            </a:br>
            <a:r>
              <a:rPr lang="lv-LV" sz="1400" dirty="0" smtClean="0">
                <a:latin typeface="Calibri"/>
                <a:cs typeface="Calibri"/>
              </a:rPr>
              <a:t>(valsts galv. </a:t>
            </a:r>
            <a:r>
              <a:rPr lang="lv-LV" sz="1400" dirty="0">
                <a:latin typeface="Calibri"/>
                <a:cs typeface="Calibri"/>
              </a:rPr>
              <a:t>notārs un vietnieki)</a:t>
            </a:r>
          </a:p>
        </p:txBody>
      </p:sp>
      <p:sp>
        <p:nvSpPr>
          <p:cNvPr id="42" name="Rectangle 41"/>
          <p:cNvSpPr/>
          <p:nvPr/>
        </p:nvSpPr>
        <p:spPr bwMode="auto">
          <a:xfrm>
            <a:off x="5301164" y="2981870"/>
            <a:ext cx="4464496" cy="1224136"/>
          </a:xfrm>
          <a:prstGeom prst="rect">
            <a:avLst/>
          </a:prstGeom>
          <a:solidFill>
            <a:srgbClr val="AAE2CA"/>
          </a:solidFill>
          <a:ln>
            <a:solidFill>
              <a:srgbClr val="FFFFFF"/>
            </a:solidFill>
            <a:headEnd type="none" w="med" len="med"/>
            <a:tailEnd type="none" w="med" len="med"/>
          </a:ln>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43" name="Rectangle 42"/>
          <p:cNvSpPr/>
          <p:nvPr/>
        </p:nvSpPr>
        <p:spPr bwMode="auto">
          <a:xfrm>
            <a:off x="5517188" y="3203773"/>
            <a:ext cx="1265677" cy="792088"/>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Komersantu reģistrācija</a:t>
            </a:r>
            <a:endParaRPr kumimoji="0" lang="lv-LV" sz="1200" b="0" i="1" u="none" strike="noStrike" cap="none" normalizeH="0" baseline="0" dirty="0" smtClean="0">
              <a:ln>
                <a:noFill/>
              </a:ln>
              <a:effectLst/>
              <a:latin typeface="+mn-lt"/>
              <a:ea typeface="SimSun" charset="-122"/>
            </a:endParaRPr>
          </a:p>
        </p:txBody>
      </p:sp>
      <p:sp>
        <p:nvSpPr>
          <p:cNvPr id="44" name="Rectangle 43"/>
          <p:cNvSpPr/>
          <p:nvPr/>
        </p:nvSpPr>
        <p:spPr bwMode="auto">
          <a:xfrm>
            <a:off x="6957348" y="3197894"/>
            <a:ext cx="1224136" cy="797967"/>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buFont typeface="Times New Roman" pitchFamily="16" charset="0"/>
              <a:buNone/>
            </a:pPr>
            <a:r>
              <a:rPr lang="lv-LV" sz="1200" b="1" dirty="0">
                <a:ea typeface="SimSun" charset="-122"/>
              </a:rPr>
              <a:t>Komercķīlu reģistrācija</a:t>
            </a:r>
          </a:p>
        </p:txBody>
      </p:sp>
      <p:sp>
        <p:nvSpPr>
          <p:cNvPr id="45" name="Rectangle 44"/>
          <p:cNvSpPr/>
          <p:nvPr/>
        </p:nvSpPr>
        <p:spPr bwMode="auto">
          <a:xfrm>
            <a:off x="5301164" y="4443495"/>
            <a:ext cx="4464496" cy="1136541"/>
          </a:xfrm>
          <a:prstGeom prst="rect">
            <a:avLst/>
          </a:prstGeom>
          <a:solidFill>
            <a:schemeClr val="bg1">
              <a:lumMod val="85000"/>
            </a:schemeClr>
          </a:solidFill>
          <a:ln>
            <a:solidFill>
              <a:srgbClr val="FFFFFF"/>
            </a:solidFill>
            <a:headEnd type="none" w="med" len="med"/>
            <a:tailEnd type="none" w="med" len="med"/>
          </a:ln>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lv-LV">
              <a:latin typeface="Arial" charset="0"/>
              <a:ea typeface="SimSun" charset="-122"/>
            </a:endParaRPr>
          </a:p>
        </p:txBody>
      </p:sp>
      <p:sp>
        <p:nvSpPr>
          <p:cNvPr id="46" name="Rectangle 45"/>
          <p:cNvSpPr/>
          <p:nvPr/>
        </p:nvSpPr>
        <p:spPr bwMode="auto">
          <a:xfrm>
            <a:off x="5453606" y="4719636"/>
            <a:ext cx="1268335" cy="716383"/>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Centrālā pārvalde</a:t>
            </a:r>
            <a:endParaRPr kumimoji="0" lang="lv-LV" sz="1200" b="0" i="1" u="none" strike="noStrike" cap="none" normalizeH="0" baseline="0" dirty="0" smtClean="0">
              <a:ln>
                <a:noFill/>
              </a:ln>
              <a:effectLst/>
              <a:latin typeface="+mn-lt"/>
              <a:ea typeface="SimSun" charset="-122"/>
            </a:endParaRPr>
          </a:p>
        </p:txBody>
      </p:sp>
      <p:sp>
        <p:nvSpPr>
          <p:cNvPr id="47" name="Rectangle 46"/>
          <p:cNvSpPr/>
          <p:nvPr/>
        </p:nvSpPr>
        <p:spPr bwMode="auto">
          <a:xfrm>
            <a:off x="6957348" y="4723335"/>
            <a:ext cx="1296144" cy="712686"/>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UR nodaļa</a:t>
            </a:r>
            <a:r>
              <a:rPr kumimoji="0" lang="lv-LV" sz="1200" b="1" i="0" u="none" strike="noStrike" cap="none" normalizeH="0" dirty="0" smtClean="0">
                <a:ln>
                  <a:noFill/>
                </a:ln>
                <a:effectLst/>
                <a:latin typeface="+mn-lt"/>
                <a:ea typeface="SimSun" charset="-122"/>
              </a:rPr>
              <a:t> (1)</a:t>
            </a:r>
            <a:endParaRPr kumimoji="0" lang="lv-LV" sz="1200" i="1" u="none" strike="noStrike" cap="none" normalizeH="0" baseline="0" dirty="0" smtClean="0">
              <a:ln>
                <a:noFill/>
              </a:ln>
              <a:effectLst/>
              <a:latin typeface="+mn-lt"/>
              <a:ea typeface="SimSun" charset="-122"/>
            </a:endParaRPr>
          </a:p>
        </p:txBody>
      </p:sp>
      <p:sp>
        <p:nvSpPr>
          <p:cNvPr id="48" name="Rectangle 47"/>
          <p:cNvSpPr/>
          <p:nvPr/>
        </p:nvSpPr>
        <p:spPr bwMode="auto">
          <a:xfrm>
            <a:off x="5301164" y="5790182"/>
            <a:ext cx="4464496" cy="1590055"/>
          </a:xfrm>
          <a:prstGeom prst="rect">
            <a:avLst/>
          </a:prstGeom>
          <a:solidFill>
            <a:srgbClr val="D6D6F5"/>
          </a:solidFill>
          <a:ln>
            <a:solidFill>
              <a:srgbClr val="FFFFFF"/>
            </a:solidFill>
            <a:headEnd type="none" w="med" len="med"/>
            <a:tailEnd type="none" w="med" len="med"/>
          </a:ln>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lv-LV">
              <a:latin typeface="Arial" charset="0"/>
              <a:ea typeface="SimSun" charset="-122"/>
            </a:endParaRPr>
          </a:p>
        </p:txBody>
      </p:sp>
      <p:sp>
        <p:nvSpPr>
          <p:cNvPr id="49" name="TextBox 48"/>
          <p:cNvSpPr txBox="1"/>
          <p:nvPr/>
        </p:nvSpPr>
        <p:spPr>
          <a:xfrm>
            <a:off x="5414713" y="6023057"/>
            <a:ext cx="1470627" cy="493084"/>
          </a:xfrm>
          <a:prstGeom prst="rect">
            <a:avLst/>
          </a:prstGeom>
          <a:noFill/>
        </p:spPr>
        <p:txBody>
          <a:bodyPr wrap="square" rtlCol="0">
            <a:spAutoFit/>
          </a:bodyPr>
          <a:lstStyle/>
          <a:p>
            <a:pPr algn="ctr"/>
            <a:r>
              <a:rPr lang="lv-LV" sz="1400" dirty="0" smtClean="0">
                <a:latin typeface="+mn-lt"/>
              </a:rPr>
              <a:t>Personāla izmaksas</a:t>
            </a:r>
            <a:endParaRPr lang="lv-LV" sz="1400" dirty="0">
              <a:latin typeface="+mn-lt"/>
            </a:endParaRPr>
          </a:p>
        </p:txBody>
      </p:sp>
      <p:sp>
        <p:nvSpPr>
          <p:cNvPr id="50" name="TextBox 49"/>
          <p:cNvSpPr txBox="1"/>
          <p:nvPr/>
        </p:nvSpPr>
        <p:spPr>
          <a:xfrm>
            <a:off x="6782865" y="6023057"/>
            <a:ext cx="1470627" cy="493084"/>
          </a:xfrm>
          <a:prstGeom prst="rect">
            <a:avLst/>
          </a:prstGeom>
          <a:noFill/>
        </p:spPr>
        <p:txBody>
          <a:bodyPr wrap="square" rtlCol="0">
            <a:spAutoFit/>
          </a:bodyPr>
          <a:lstStyle/>
          <a:p>
            <a:pPr algn="ctr"/>
            <a:r>
              <a:rPr lang="lv-LV" sz="1400" dirty="0" smtClean="0">
                <a:latin typeface="+mn-lt"/>
              </a:rPr>
              <a:t>Infrastruktūras  izmaksas</a:t>
            </a:r>
            <a:endParaRPr lang="lv-LV" sz="1400" dirty="0">
              <a:latin typeface="+mn-lt"/>
            </a:endParaRPr>
          </a:p>
        </p:txBody>
      </p:sp>
      <p:sp>
        <p:nvSpPr>
          <p:cNvPr id="51" name="TextBox 50"/>
          <p:cNvSpPr txBox="1"/>
          <p:nvPr/>
        </p:nvSpPr>
        <p:spPr>
          <a:xfrm>
            <a:off x="8079009" y="6012086"/>
            <a:ext cx="1470627" cy="292709"/>
          </a:xfrm>
          <a:prstGeom prst="rect">
            <a:avLst/>
          </a:prstGeom>
          <a:noFill/>
        </p:spPr>
        <p:txBody>
          <a:bodyPr wrap="square" rtlCol="0">
            <a:spAutoFit/>
          </a:bodyPr>
          <a:lstStyle/>
          <a:p>
            <a:pPr algn="ctr"/>
            <a:r>
              <a:rPr lang="lv-LV" sz="1400" dirty="0" smtClean="0">
                <a:latin typeface="+mn-lt"/>
              </a:rPr>
              <a:t>Citas izmaksas</a:t>
            </a:r>
            <a:endParaRPr lang="lv-LV" sz="1400" dirty="0">
              <a:latin typeface="+mn-lt"/>
            </a:endParaRPr>
          </a:p>
        </p:txBody>
      </p:sp>
      <p:sp>
        <p:nvSpPr>
          <p:cNvPr id="52" name="TextBox 51"/>
          <p:cNvSpPr txBox="1"/>
          <p:nvPr/>
        </p:nvSpPr>
        <p:spPr>
          <a:xfrm>
            <a:off x="6840512" y="6660157"/>
            <a:ext cx="1470627" cy="292709"/>
          </a:xfrm>
          <a:prstGeom prst="rect">
            <a:avLst/>
          </a:prstGeom>
          <a:noFill/>
        </p:spPr>
        <p:txBody>
          <a:bodyPr wrap="square" rtlCol="0">
            <a:spAutoFit/>
          </a:bodyPr>
          <a:lstStyle/>
          <a:p>
            <a:pPr algn="ctr"/>
            <a:r>
              <a:rPr lang="lv-LV" sz="1400" dirty="0" smtClean="0">
                <a:latin typeface="+mn-lt"/>
              </a:rPr>
              <a:t>Valsts nodevas</a:t>
            </a:r>
            <a:endParaRPr lang="lv-LV" sz="1400" dirty="0">
              <a:latin typeface="+mn-lt"/>
            </a:endParaRPr>
          </a:p>
        </p:txBody>
      </p:sp>
      <p:sp>
        <p:nvSpPr>
          <p:cNvPr id="53" name="TextBox 52"/>
          <p:cNvSpPr txBox="1"/>
          <p:nvPr/>
        </p:nvSpPr>
        <p:spPr>
          <a:xfrm>
            <a:off x="8208663" y="6662927"/>
            <a:ext cx="1470627" cy="493084"/>
          </a:xfrm>
          <a:prstGeom prst="rect">
            <a:avLst/>
          </a:prstGeom>
          <a:noFill/>
        </p:spPr>
        <p:txBody>
          <a:bodyPr wrap="square" rtlCol="0">
            <a:spAutoFit/>
          </a:bodyPr>
          <a:lstStyle/>
          <a:p>
            <a:pPr algn="ctr"/>
            <a:r>
              <a:rPr lang="lv-LV" sz="1400" dirty="0" smtClean="0">
                <a:latin typeface="+mn-lt"/>
              </a:rPr>
              <a:t>Maksas pakalpojumi</a:t>
            </a:r>
            <a:endParaRPr lang="lv-LV" sz="1400" dirty="0">
              <a:latin typeface="+mn-lt"/>
            </a:endParaRPr>
          </a:p>
        </p:txBody>
      </p:sp>
      <p:sp>
        <p:nvSpPr>
          <p:cNvPr id="54" name="Rectangle 53"/>
          <p:cNvSpPr/>
          <p:nvPr/>
        </p:nvSpPr>
        <p:spPr bwMode="auto">
          <a:xfrm>
            <a:off x="8405892" y="4723335"/>
            <a:ext cx="1296144" cy="712686"/>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UR nodaļa</a:t>
            </a:r>
            <a:r>
              <a:rPr kumimoji="0" lang="lv-LV" sz="1200" b="1" i="0" u="none" strike="noStrike" cap="none" normalizeH="0" dirty="0" smtClean="0">
                <a:ln>
                  <a:noFill/>
                </a:ln>
                <a:effectLst/>
                <a:latin typeface="+mn-lt"/>
                <a:ea typeface="SimSun" charset="-122"/>
              </a:rPr>
              <a:t> (2)</a:t>
            </a:r>
            <a:endParaRPr kumimoji="0" lang="lv-LV" sz="1200" i="1" u="none" strike="noStrike" cap="none" normalizeH="0" baseline="0" dirty="0" smtClean="0">
              <a:ln>
                <a:noFill/>
              </a:ln>
              <a:effectLst/>
              <a:latin typeface="+mn-lt"/>
              <a:ea typeface="SimSun" charset="-122"/>
            </a:endParaRPr>
          </a:p>
        </p:txBody>
      </p:sp>
      <p:sp>
        <p:nvSpPr>
          <p:cNvPr id="55" name="TextBox 54"/>
          <p:cNvSpPr txBox="1"/>
          <p:nvPr/>
        </p:nvSpPr>
        <p:spPr>
          <a:xfrm>
            <a:off x="6768504" y="1763613"/>
            <a:ext cx="1604990" cy="504057"/>
          </a:xfrm>
          <a:prstGeom prst="rect">
            <a:avLst/>
          </a:prstGeom>
          <a:solidFill>
            <a:schemeClr val="bg1">
              <a:lumMod val="85000"/>
            </a:schemeClr>
          </a:solidFill>
          <a:ln>
            <a:solidFill>
              <a:srgbClr val="FFFFFF"/>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lgn="ctr">
              <a:buFont typeface="Times New Roman" pitchFamily="16" charset="0"/>
              <a:buNone/>
              <a:defRPr sz="1400">
                <a:solidFill>
                  <a:schemeClr val="dk1"/>
                </a:solidFill>
                <a:latin typeface="Calibri"/>
                <a:ea typeface="SimSun" charset="-122"/>
                <a:cs typeface="Calibri"/>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lv-LV" dirty="0" smtClean="0"/>
              <a:t>Ministrija (sabiedrības vārdā)</a:t>
            </a:r>
            <a:endParaRPr lang="lv-LV" dirty="0"/>
          </a:p>
        </p:txBody>
      </p:sp>
      <p:sp>
        <p:nvSpPr>
          <p:cNvPr id="56" name="Rectangle 55"/>
          <p:cNvSpPr/>
          <p:nvPr/>
        </p:nvSpPr>
        <p:spPr bwMode="auto">
          <a:xfrm>
            <a:off x="8405893" y="3203773"/>
            <a:ext cx="1143744" cy="792088"/>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200" b="1" i="0" u="none" strike="noStrike" cap="none" normalizeH="0" baseline="0" dirty="0" smtClean="0">
                <a:ln>
                  <a:noFill/>
                </a:ln>
                <a:effectLst/>
                <a:latin typeface="+mn-lt"/>
                <a:ea typeface="SimSun" charset="-122"/>
              </a:rPr>
              <a:t>Laulības</a:t>
            </a:r>
            <a:r>
              <a:rPr kumimoji="0" lang="lv-LV" sz="1200" b="1" i="0" u="none" strike="noStrike" cap="none" normalizeH="0" dirty="0" smtClean="0">
                <a:ln>
                  <a:noFill/>
                </a:ln>
                <a:effectLst/>
                <a:latin typeface="+mn-lt"/>
                <a:ea typeface="SimSun" charset="-122"/>
              </a:rPr>
              <a:t> līgumu reģistrācija</a:t>
            </a:r>
            <a:endParaRPr kumimoji="0" lang="lv-LV" sz="1200" i="1" u="none" strike="noStrike" cap="none" normalizeH="0" baseline="0" dirty="0" smtClean="0">
              <a:ln>
                <a:noFill/>
              </a:ln>
              <a:effectLst/>
              <a:latin typeface="+mn-lt"/>
              <a:ea typeface="SimSun" charset="-122"/>
            </a:endParaRPr>
          </a:p>
        </p:txBody>
      </p:sp>
      <p:sp>
        <p:nvSpPr>
          <p:cNvPr id="57" name="TextBox 56"/>
          <p:cNvSpPr txBox="1"/>
          <p:nvPr/>
        </p:nvSpPr>
        <p:spPr>
          <a:xfrm>
            <a:off x="5400352" y="6660157"/>
            <a:ext cx="1470627" cy="495572"/>
          </a:xfrm>
          <a:prstGeom prst="rect">
            <a:avLst/>
          </a:prstGeom>
          <a:noFill/>
        </p:spPr>
        <p:txBody>
          <a:bodyPr wrap="square" rtlCol="0">
            <a:spAutoFit/>
          </a:bodyPr>
          <a:lstStyle/>
          <a:p>
            <a:pPr algn="ctr"/>
            <a:r>
              <a:rPr lang="lv-LV" sz="1400" dirty="0" smtClean="0">
                <a:latin typeface="+mn-lt"/>
              </a:rPr>
              <a:t>Izdevumu budžets (valsts)</a:t>
            </a:r>
            <a:endParaRPr lang="lv-LV" sz="1400" dirty="0">
              <a:latin typeface="+mn-lt"/>
            </a:endParaRPr>
          </a:p>
        </p:txBody>
      </p:sp>
      <p:cxnSp>
        <p:nvCxnSpPr>
          <p:cNvPr id="78" name="Curved Connector 77"/>
          <p:cNvCxnSpPr>
            <a:stCxn id="20" idx="1"/>
            <a:endCxn id="8" idx="1"/>
          </p:cNvCxnSpPr>
          <p:nvPr/>
        </p:nvCxnSpPr>
        <p:spPr bwMode="auto">
          <a:xfrm rot="10800000" flipH="1">
            <a:off x="719831" y="3629942"/>
            <a:ext cx="631" cy="3176570"/>
          </a:xfrm>
          <a:prstGeom prst="curvedConnector3">
            <a:avLst>
              <a:gd name="adj1" fmla="val -63902536"/>
            </a:avLst>
          </a:prstGeom>
          <a:solidFill>
            <a:srgbClr val="00B8FF"/>
          </a:solidFill>
          <a:ln w="9525" cap="flat" cmpd="sng" algn="ctr">
            <a:solidFill>
              <a:srgbClr val="99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p:cNvSpPr txBox="1"/>
          <p:nvPr/>
        </p:nvSpPr>
        <p:spPr>
          <a:xfrm>
            <a:off x="3688362" y="2960689"/>
            <a:ext cx="1136850" cy="264047"/>
          </a:xfrm>
          <a:prstGeom prst="rect">
            <a:avLst/>
          </a:prstGeom>
          <a:noFill/>
        </p:spPr>
        <p:txBody>
          <a:bodyPr wrap="none" rtlCol="0">
            <a:spAutoFit/>
          </a:bodyPr>
          <a:lstStyle/>
          <a:p>
            <a:r>
              <a:rPr lang="lv-LV" sz="1200" u="sng" dirty="0" smtClean="0">
                <a:latin typeface="+mn-lt"/>
              </a:rPr>
              <a:t>Biznesa</a:t>
            </a:r>
            <a:r>
              <a:rPr lang="lv-LV" sz="1200" dirty="0" smtClean="0">
                <a:latin typeface="+mn-lt"/>
              </a:rPr>
              <a:t> </a:t>
            </a:r>
            <a:r>
              <a:rPr lang="lv-LV" sz="1200" u="sng" dirty="0" smtClean="0">
                <a:latin typeface="+mn-lt"/>
              </a:rPr>
              <a:t>virzieni</a:t>
            </a:r>
            <a:endParaRPr lang="lv-LV" sz="1200" u="sng" dirty="0">
              <a:latin typeface="+mn-lt"/>
            </a:endParaRPr>
          </a:p>
        </p:txBody>
      </p:sp>
      <p:sp>
        <p:nvSpPr>
          <p:cNvPr id="95" name="TextBox 94"/>
          <p:cNvSpPr txBox="1"/>
          <p:nvPr/>
        </p:nvSpPr>
        <p:spPr>
          <a:xfrm>
            <a:off x="8641510" y="2962028"/>
            <a:ext cx="1136850" cy="264047"/>
          </a:xfrm>
          <a:prstGeom prst="rect">
            <a:avLst/>
          </a:prstGeom>
          <a:noFill/>
        </p:spPr>
        <p:txBody>
          <a:bodyPr wrap="none" rtlCol="0">
            <a:spAutoFit/>
          </a:bodyPr>
          <a:lstStyle/>
          <a:p>
            <a:r>
              <a:rPr lang="lv-LV" sz="1200" u="sng" dirty="0" smtClean="0">
                <a:latin typeface="+mn-lt"/>
              </a:rPr>
              <a:t>Biznesa</a:t>
            </a:r>
            <a:r>
              <a:rPr lang="lv-LV" sz="1200" dirty="0" smtClean="0">
                <a:latin typeface="+mn-lt"/>
              </a:rPr>
              <a:t> </a:t>
            </a:r>
            <a:r>
              <a:rPr lang="lv-LV" sz="1200" u="sng" dirty="0" smtClean="0">
                <a:latin typeface="+mn-lt"/>
              </a:rPr>
              <a:t>virzieni</a:t>
            </a:r>
            <a:endParaRPr lang="lv-LV" sz="1200" u="sng" dirty="0">
              <a:latin typeface="+mn-lt"/>
            </a:endParaRPr>
          </a:p>
        </p:txBody>
      </p:sp>
      <p:sp>
        <p:nvSpPr>
          <p:cNvPr id="96" name="TextBox 95"/>
          <p:cNvSpPr txBox="1"/>
          <p:nvPr/>
        </p:nvSpPr>
        <p:spPr>
          <a:xfrm>
            <a:off x="8039924" y="4427908"/>
            <a:ext cx="1752916" cy="264047"/>
          </a:xfrm>
          <a:prstGeom prst="rect">
            <a:avLst/>
          </a:prstGeom>
          <a:noFill/>
        </p:spPr>
        <p:txBody>
          <a:bodyPr wrap="none" rtlCol="0">
            <a:spAutoFit/>
          </a:bodyPr>
          <a:lstStyle/>
          <a:p>
            <a:r>
              <a:rPr lang="lv-LV" sz="1200" u="sng" dirty="0" smtClean="0">
                <a:latin typeface="+mn-lt"/>
              </a:rPr>
              <a:t>Organizatoriskā</a:t>
            </a:r>
            <a:r>
              <a:rPr lang="lv-LV" sz="1200" dirty="0" smtClean="0">
                <a:latin typeface="+mn-lt"/>
              </a:rPr>
              <a:t> </a:t>
            </a:r>
            <a:r>
              <a:rPr lang="lv-LV" sz="1200" u="sng" dirty="0" smtClean="0">
                <a:latin typeface="+mn-lt"/>
              </a:rPr>
              <a:t>struktūra</a:t>
            </a:r>
            <a:endParaRPr lang="lv-LV" sz="1200" u="sng" dirty="0">
              <a:latin typeface="+mn-lt"/>
            </a:endParaRPr>
          </a:p>
        </p:txBody>
      </p:sp>
      <p:sp>
        <p:nvSpPr>
          <p:cNvPr id="97" name="TextBox 96"/>
          <p:cNvSpPr txBox="1"/>
          <p:nvPr/>
        </p:nvSpPr>
        <p:spPr>
          <a:xfrm>
            <a:off x="3072296" y="4418457"/>
            <a:ext cx="1752916" cy="264047"/>
          </a:xfrm>
          <a:prstGeom prst="rect">
            <a:avLst/>
          </a:prstGeom>
          <a:noFill/>
        </p:spPr>
        <p:txBody>
          <a:bodyPr wrap="none" rtlCol="0">
            <a:spAutoFit/>
          </a:bodyPr>
          <a:lstStyle/>
          <a:p>
            <a:r>
              <a:rPr lang="lv-LV" sz="1200" u="sng" dirty="0" smtClean="0">
                <a:latin typeface="+mn-lt"/>
              </a:rPr>
              <a:t>Organizatoriskā</a:t>
            </a:r>
            <a:r>
              <a:rPr lang="lv-LV" sz="1200" dirty="0" smtClean="0">
                <a:latin typeface="+mn-lt"/>
              </a:rPr>
              <a:t> </a:t>
            </a:r>
            <a:r>
              <a:rPr lang="lv-LV" sz="1200" u="sng" dirty="0" smtClean="0">
                <a:latin typeface="+mn-lt"/>
              </a:rPr>
              <a:t>struktūra</a:t>
            </a:r>
            <a:endParaRPr lang="lv-LV" sz="1200" u="sng" dirty="0">
              <a:latin typeface="+mn-lt"/>
            </a:endParaRPr>
          </a:p>
        </p:txBody>
      </p:sp>
      <p:sp>
        <p:nvSpPr>
          <p:cNvPr id="98" name="TextBox 97"/>
          <p:cNvSpPr txBox="1"/>
          <p:nvPr/>
        </p:nvSpPr>
        <p:spPr>
          <a:xfrm>
            <a:off x="4123013" y="5794208"/>
            <a:ext cx="674095" cy="264047"/>
          </a:xfrm>
          <a:prstGeom prst="rect">
            <a:avLst/>
          </a:prstGeom>
          <a:noFill/>
        </p:spPr>
        <p:txBody>
          <a:bodyPr wrap="none" rtlCol="0">
            <a:spAutoFit/>
          </a:bodyPr>
          <a:lstStyle/>
          <a:p>
            <a:r>
              <a:rPr lang="lv-LV" sz="1200" u="sng" dirty="0" smtClean="0">
                <a:latin typeface="+mn-lt"/>
              </a:rPr>
              <a:t>Budžets</a:t>
            </a:r>
            <a:endParaRPr lang="lv-LV" sz="1200" u="sng" dirty="0">
              <a:latin typeface="+mn-lt"/>
            </a:endParaRPr>
          </a:p>
        </p:txBody>
      </p:sp>
      <p:sp>
        <p:nvSpPr>
          <p:cNvPr id="99" name="TextBox 98"/>
          <p:cNvSpPr txBox="1"/>
          <p:nvPr/>
        </p:nvSpPr>
        <p:spPr>
          <a:xfrm>
            <a:off x="9053964" y="5794208"/>
            <a:ext cx="674095" cy="264047"/>
          </a:xfrm>
          <a:prstGeom prst="rect">
            <a:avLst/>
          </a:prstGeom>
          <a:noFill/>
        </p:spPr>
        <p:txBody>
          <a:bodyPr wrap="none" rtlCol="0">
            <a:spAutoFit/>
          </a:bodyPr>
          <a:lstStyle/>
          <a:p>
            <a:r>
              <a:rPr lang="lv-LV" sz="1200" u="sng" dirty="0" smtClean="0">
                <a:latin typeface="+mn-lt"/>
              </a:rPr>
              <a:t>Budžets</a:t>
            </a:r>
            <a:endParaRPr lang="lv-LV" sz="1200" u="sng" dirty="0">
              <a:latin typeface="+mn-lt"/>
            </a:endParaRPr>
          </a:p>
        </p:txBody>
      </p:sp>
      <p:cxnSp>
        <p:nvCxnSpPr>
          <p:cNvPr id="60" name="Curved Connector 59"/>
          <p:cNvCxnSpPr>
            <a:stCxn id="16" idx="3"/>
            <a:endCxn id="6" idx="3"/>
          </p:cNvCxnSpPr>
          <p:nvPr/>
        </p:nvCxnSpPr>
        <p:spPr bwMode="auto">
          <a:xfrm flipV="1">
            <a:off x="4797108" y="3593938"/>
            <a:ext cx="12700" cy="2991272"/>
          </a:xfrm>
          <a:prstGeom prst="curvedConnector3">
            <a:avLst>
              <a:gd name="adj1" fmla="val 180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p:cNvSpPr txBox="1"/>
          <p:nvPr/>
        </p:nvSpPr>
        <p:spPr>
          <a:xfrm>
            <a:off x="287784" y="1763613"/>
            <a:ext cx="1584176" cy="648072"/>
          </a:xfrm>
          <a:prstGeom prst="rect">
            <a:avLst/>
          </a:prstGeom>
          <a:no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lgn="ctr">
              <a:buFont typeface="Times New Roman" pitchFamily="16" charset="0"/>
              <a:buNone/>
              <a:defRPr sz="1400">
                <a:solidFill>
                  <a:schemeClr val="dk1"/>
                </a:solidFill>
                <a:latin typeface="Calibri"/>
                <a:ea typeface="SimSun" charset="-122"/>
                <a:cs typeface="Calibri"/>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lv-LV" b="1" dirty="0" smtClean="0">
                <a:solidFill>
                  <a:srgbClr val="990000"/>
                </a:solidFill>
              </a:rPr>
              <a:t>Nosacījums!</a:t>
            </a:r>
          </a:p>
          <a:p>
            <a:r>
              <a:rPr lang="en-US" b="1" dirty="0" smtClean="0">
                <a:solidFill>
                  <a:srgbClr val="990000"/>
                </a:solidFill>
              </a:rPr>
              <a:t>N</a:t>
            </a:r>
            <a:r>
              <a:rPr lang="lv-LV" b="1" dirty="0" smtClean="0">
                <a:solidFill>
                  <a:srgbClr val="990000"/>
                </a:solidFill>
              </a:rPr>
              <a:t>edrīkst  šķērssubsīdēt</a:t>
            </a:r>
            <a:endParaRPr lang="lv-LV" b="1" dirty="0">
              <a:solidFill>
                <a:srgbClr val="990000"/>
              </a:solidFill>
            </a:endParaRPr>
          </a:p>
        </p:txBody>
      </p:sp>
      <p:cxnSp>
        <p:nvCxnSpPr>
          <p:cNvPr id="68" name="Curved Connector 67"/>
          <p:cNvCxnSpPr>
            <a:stCxn id="10" idx="0"/>
            <a:endCxn id="14" idx="2"/>
          </p:cNvCxnSpPr>
          <p:nvPr/>
        </p:nvCxnSpPr>
        <p:spPr bwMode="auto">
          <a:xfrm rot="16200000" flipV="1">
            <a:off x="856830" y="5698411"/>
            <a:ext cx="587038" cy="62253"/>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urved Connector 70"/>
          <p:cNvCxnSpPr>
            <a:stCxn id="18" idx="0"/>
            <a:endCxn id="14" idx="2"/>
          </p:cNvCxnSpPr>
          <p:nvPr/>
        </p:nvCxnSpPr>
        <p:spPr bwMode="auto">
          <a:xfrm rot="16200000" flipV="1">
            <a:off x="1540906" y="5014335"/>
            <a:ext cx="587038" cy="1430405"/>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urved Connector 73"/>
          <p:cNvCxnSpPr>
            <a:stCxn id="19" idx="0"/>
            <a:endCxn id="39" idx="2"/>
          </p:cNvCxnSpPr>
          <p:nvPr/>
        </p:nvCxnSpPr>
        <p:spPr bwMode="auto">
          <a:xfrm rot="5400000" flipH="1" flipV="1">
            <a:off x="3677559" y="5604234"/>
            <a:ext cx="576065" cy="239641"/>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Curved Connector 76"/>
          <p:cNvCxnSpPr>
            <a:stCxn id="18" idx="0"/>
            <a:endCxn id="15" idx="2"/>
          </p:cNvCxnSpPr>
          <p:nvPr/>
        </p:nvCxnSpPr>
        <p:spPr bwMode="auto">
          <a:xfrm rot="5400000" flipH="1" flipV="1">
            <a:off x="2299729" y="5685919"/>
            <a:ext cx="587036" cy="87241"/>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urved Connector 79"/>
          <p:cNvCxnSpPr>
            <a:endCxn id="39" idx="2"/>
          </p:cNvCxnSpPr>
          <p:nvPr/>
        </p:nvCxnSpPr>
        <p:spPr bwMode="auto">
          <a:xfrm flipV="1">
            <a:off x="2520032" y="5436021"/>
            <a:ext cx="1565380" cy="576064"/>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urved Connector 82"/>
          <p:cNvCxnSpPr>
            <a:endCxn id="15" idx="2"/>
          </p:cNvCxnSpPr>
          <p:nvPr/>
        </p:nvCxnSpPr>
        <p:spPr bwMode="auto">
          <a:xfrm flipV="1">
            <a:off x="1151880" y="5436021"/>
            <a:ext cx="1484988" cy="576064"/>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urved Connector 92"/>
          <p:cNvCxnSpPr>
            <a:endCxn id="21" idx="0"/>
          </p:cNvCxnSpPr>
          <p:nvPr/>
        </p:nvCxnSpPr>
        <p:spPr bwMode="auto">
          <a:xfrm rot="16200000" flipH="1">
            <a:off x="2586067" y="5730026"/>
            <a:ext cx="1152128" cy="564118"/>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urved Connector 99"/>
          <p:cNvCxnSpPr/>
          <p:nvPr/>
        </p:nvCxnSpPr>
        <p:spPr bwMode="auto">
          <a:xfrm rot="5400000">
            <a:off x="3312121" y="5580038"/>
            <a:ext cx="1152128" cy="864094"/>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urved Connector 100"/>
          <p:cNvCxnSpPr>
            <a:stCxn id="15" idx="0"/>
          </p:cNvCxnSpPr>
          <p:nvPr/>
        </p:nvCxnSpPr>
        <p:spPr bwMode="auto">
          <a:xfrm rot="16200000" flipV="1">
            <a:off x="1854676" y="3941142"/>
            <a:ext cx="655465" cy="908921"/>
          </a:xfrm>
          <a:prstGeom prst="curvedConnector2">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urved Connector 102"/>
          <p:cNvCxnSpPr>
            <a:stCxn id="15" idx="0"/>
            <a:endCxn id="12" idx="2"/>
          </p:cNvCxnSpPr>
          <p:nvPr/>
        </p:nvCxnSpPr>
        <p:spPr bwMode="auto">
          <a:xfrm rot="5400000" flipH="1" flipV="1">
            <a:off x="2797774" y="3901085"/>
            <a:ext cx="661345" cy="983157"/>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urved Connector 106"/>
          <p:cNvCxnSpPr>
            <a:stCxn id="39" idx="0"/>
            <a:endCxn id="12" idx="2"/>
          </p:cNvCxnSpPr>
          <p:nvPr/>
        </p:nvCxnSpPr>
        <p:spPr bwMode="auto">
          <a:xfrm rot="16200000" flipV="1">
            <a:off x="3522047" y="4159969"/>
            <a:ext cx="661345" cy="465387"/>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Curved Connector 109"/>
          <p:cNvCxnSpPr/>
          <p:nvPr/>
        </p:nvCxnSpPr>
        <p:spPr bwMode="auto">
          <a:xfrm rot="10800000">
            <a:off x="2376016" y="4067869"/>
            <a:ext cx="1728194" cy="648072"/>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urved Connector 114"/>
          <p:cNvCxnSpPr>
            <a:stCxn id="48" idx="3"/>
            <a:endCxn id="42" idx="3"/>
          </p:cNvCxnSpPr>
          <p:nvPr/>
        </p:nvCxnSpPr>
        <p:spPr bwMode="auto">
          <a:xfrm flipV="1">
            <a:off x="9765660" y="3593938"/>
            <a:ext cx="12700" cy="2991272"/>
          </a:xfrm>
          <a:prstGeom prst="curvedConnector3">
            <a:avLst>
              <a:gd name="adj1" fmla="val 180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Curved Connector 117"/>
          <p:cNvCxnSpPr>
            <a:stCxn id="54" idx="2"/>
            <a:endCxn id="53" idx="0"/>
          </p:cNvCxnSpPr>
          <p:nvPr/>
        </p:nvCxnSpPr>
        <p:spPr bwMode="auto">
          <a:xfrm rot="5400000">
            <a:off x="8385518" y="5994481"/>
            <a:ext cx="1226906" cy="109987"/>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urved Connector 121"/>
          <p:cNvCxnSpPr>
            <a:stCxn id="54" idx="2"/>
          </p:cNvCxnSpPr>
          <p:nvPr/>
        </p:nvCxnSpPr>
        <p:spPr bwMode="auto">
          <a:xfrm rot="5400000">
            <a:off x="7659207" y="5265400"/>
            <a:ext cx="1224136" cy="1565378"/>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Curved Connector 125"/>
          <p:cNvCxnSpPr>
            <a:stCxn id="47" idx="2"/>
          </p:cNvCxnSpPr>
          <p:nvPr/>
        </p:nvCxnSpPr>
        <p:spPr bwMode="auto">
          <a:xfrm rot="16200000" flipH="1">
            <a:off x="7691017" y="5350424"/>
            <a:ext cx="1224138" cy="1395332"/>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Curved Connector 128"/>
          <p:cNvCxnSpPr/>
          <p:nvPr/>
        </p:nvCxnSpPr>
        <p:spPr bwMode="auto">
          <a:xfrm rot="5400000">
            <a:off x="6930124" y="5994479"/>
            <a:ext cx="1226906" cy="109987"/>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Curved Connector 129"/>
          <p:cNvCxnSpPr>
            <a:stCxn id="49" idx="0"/>
            <a:endCxn id="46" idx="2"/>
          </p:cNvCxnSpPr>
          <p:nvPr/>
        </p:nvCxnSpPr>
        <p:spPr bwMode="auto">
          <a:xfrm rot="16200000" flipV="1">
            <a:off x="5825382" y="5698411"/>
            <a:ext cx="587038" cy="62253"/>
          </a:xfrm>
          <a:prstGeom prst="curvedConnector3">
            <a:avLst>
              <a:gd name="adj1" fmla="val 50000"/>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Curved Connector 132"/>
          <p:cNvCxnSpPr>
            <a:stCxn id="49" idx="0"/>
          </p:cNvCxnSpPr>
          <p:nvPr/>
        </p:nvCxnSpPr>
        <p:spPr bwMode="auto">
          <a:xfrm rot="5400000" flipH="1" flipV="1">
            <a:off x="6273760" y="5312288"/>
            <a:ext cx="587036" cy="834503"/>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Curved Connector 135"/>
          <p:cNvCxnSpPr>
            <a:stCxn id="49" idx="0"/>
          </p:cNvCxnSpPr>
          <p:nvPr/>
        </p:nvCxnSpPr>
        <p:spPr bwMode="auto">
          <a:xfrm rot="5400000" flipH="1" flipV="1">
            <a:off x="6993841" y="4592209"/>
            <a:ext cx="587034" cy="2274663"/>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Curved Connector 140"/>
          <p:cNvCxnSpPr>
            <a:stCxn id="51" idx="0"/>
          </p:cNvCxnSpPr>
          <p:nvPr/>
        </p:nvCxnSpPr>
        <p:spPr bwMode="auto">
          <a:xfrm rot="16200000" flipV="1">
            <a:off x="8079446" y="5277208"/>
            <a:ext cx="576065" cy="893691"/>
          </a:xfrm>
          <a:prstGeom prst="curvedConnector2">
            <a:avLst/>
          </a:prstGeom>
          <a:solidFill>
            <a:srgbClr val="00B8FF"/>
          </a:solidFill>
          <a:ln w="28575"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Curved Connector 143"/>
          <p:cNvCxnSpPr/>
          <p:nvPr/>
        </p:nvCxnSpPr>
        <p:spPr bwMode="auto">
          <a:xfrm rot="5400000" flipH="1" flipV="1">
            <a:off x="7229831" y="4326622"/>
            <a:ext cx="723775" cy="62253"/>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Curved Connector 146"/>
          <p:cNvCxnSpPr>
            <a:stCxn id="47" idx="0"/>
            <a:endCxn id="56" idx="2"/>
          </p:cNvCxnSpPr>
          <p:nvPr/>
        </p:nvCxnSpPr>
        <p:spPr bwMode="auto">
          <a:xfrm rot="5400000" flipH="1" flipV="1">
            <a:off x="7927855" y="3673426"/>
            <a:ext cx="727474" cy="1372345"/>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Curved Connector 149"/>
          <p:cNvCxnSpPr>
            <a:stCxn id="47" idx="0"/>
            <a:endCxn id="43" idx="2"/>
          </p:cNvCxnSpPr>
          <p:nvPr/>
        </p:nvCxnSpPr>
        <p:spPr bwMode="auto">
          <a:xfrm rot="16200000" flipV="1">
            <a:off x="6513987" y="3631901"/>
            <a:ext cx="727474" cy="1455393"/>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Curved Connector 152"/>
          <p:cNvCxnSpPr>
            <a:stCxn id="54" idx="0"/>
            <a:endCxn id="56" idx="2"/>
          </p:cNvCxnSpPr>
          <p:nvPr/>
        </p:nvCxnSpPr>
        <p:spPr bwMode="auto">
          <a:xfrm rot="16200000" flipV="1">
            <a:off x="8652128" y="4321498"/>
            <a:ext cx="727474" cy="76199"/>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Curved Connector 155"/>
          <p:cNvCxnSpPr>
            <a:endCxn id="44" idx="2"/>
          </p:cNvCxnSpPr>
          <p:nvPr/>
        </p:nvCxnSpPr>
        <p:spPr bwMode="auto">
          <a:xfrm rot="10800000">
            <a:off x="7569416" y="3995861"/>
            <a:ext cx="1647362" cy="720082"/>
          </a:xfrm>
          <a:prstGeom prst="curvedConnector2">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Curved Connector 158"/>
          <p:cNvCxnSpPr>
            <a:stCxn id="54" idx="0"/>
            <a:endCxn id="43" idx="2"/>
          </p:cNvCxnSpPr>
          <p:nvPr/>
        </p:nvCxnSpPr>
        <p:spPr bwMode="auto">
          <a:xfrm rot="16200000" flipV="1">
            <a:off x="7238259" y="2907629"/>
            <a:ext cx="727474" cy="2903937"/>
          </a:xfrm>
          <a:prstGeom prst="curvedConnector3">
            <a:avLst>
              <a:gd name="adj1" fmla="val 50000"/>
            </a:avLst>
          </a:prstGeom>
          <a:solidFill>
            <a:srgbClr val="00B8FF"/>
          </a:solidFill>
          <a:ln w="28575"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TextBox 161"/>
          <p:cNvSpPr txBox="1"/>
          <p:nvPr/>
        </p:nvSpPr>
        <p:spPr>
          <a:xfrm>
            <a:off x="8494018" y="1763613"/>
            <a:ext cx="1584176" cy="648072"/>
          </a:xfrm>
          <a:prstGeom prst="rect">
            <a:avLst/>
          </a:prstGeom>
          <a:no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lgn="ctr">
              <a:buFont typeface="Times New Roman" pitchFamily="16" charset="0"/>
              <a:buNone/>
              <a:defRPr sz="1400">
                <a:solidFill>
                  <a:schemeClr val="dk1"/>
                </a:solidFill>
                <a:latin typeface="Calibri"/>
                <a:ea typeface="SimSun" charset="-122"/>
                <a:cs typeface="Calibri"/>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lv-LV" b="1" dirty="0" smtClean="0">
                <a:solidFill>
                  <a:srgbClr val="990000"/>
                </a:solidFill>
              </a:rPr>
              <a:t>Vajadzība!</a:t>
            </a:r>
          </a:p>
          <a:p>
            <a:r>
              <a:rPr lang="en-US" b="1" dirty="0">
                <a:solidFill>
                  <a:srgbClr val="990000"/>
                </a:solidFill>
              </a:rPr>
              <a:t>o</a:t>
            </a:r>
            <a:r>
              <a:rPr lang="lv-LV" b="1" dirty="0" smtClean="0">
                <a:solidFill>
                  <a:srgbClr val="990000"/>
                </a:solidFill>
              </a:rPr>
              <a:t>ptimizēt kientu apkalpošanas izmaksas</a:t>
            </a:r>
          </a:p>
        </p:txBody>
      </p:sp>
    </p:spTree>
    <p:extLst>
      <p:ext uri="{BB962C8B-B14F-4D97-AF65-F5344CB8AC3E}">
        <p14:creationId xmlns:p14="http://schemas.microsoft.com/office/powerpoint/2010/main" val="31583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dissolve">
                                      <p:cBhvr>
                                        <p:cTn id="19" dur="500"/>
                                        <p:tgtEl>
                                          <p:spTgt spid="4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dissolve">
                                      <p:cBhvr>
                                        <p:cTn id="28" dur="500"/>
                                        <p:tgtEl>
                                          <p:spTgt spid="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dissolve">
                                      <p:cBhvr>
                                        <p:cTn id="40" dur="500"/>
                                        <p:tgtEl>
                                          <p:spTgt spid="5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500"/>
                                        <p:tgtEl>
                                          <p:spTgt spid="5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dissolve">
                                      <p:cBhvr>
                                        <p:cTn id="46" dur="500"/>
                                        <p:tgtEl>
                                          <p:spTgt spid="5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dissolve">
                                      <p:cBhvr>
                                        <p:cTn id="49" dur="500"/>
                                        <p:tgtEl>
                                          <p:spTgt spid="5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dissolve">
                                      <p:cBhvr>
                                        <p:cTn id="52" dur="500"/>
                                        <p:tgtEl>
                                          <p:spTgt spid="5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dissolve">
                                      <p:cBhvr>
                                        <p:cTn id="58" dur="500"/>
                                        <p:tgtEl>
                                          <p:spTgt spid="5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dissolve">
                                      <p:cBhvr>
                                        <p:cTn id="61" dur="500"/>
                                        <p:tgtEl>
                                          <p:spTgt spid="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dissolve">
                                      <p:cBhvr>
                                        <p:cTn id="64" dur="500"/>
                                        <p:tgtEl>
                                          <p:spTgt spid="9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dissolve">
                                      <p:cBhvr>
                                        <p:cTn id="67" dur="500"/>
                                        <p:tgtEl>
                                          <p:spTgt spid="99"/>
                                        </p:tgtEl>
                                      </p:cBhvr>
                                    </p:animEffect>
                                  </p:childTnLst>
                                </p:cTn>
                              </p:par>
                              <p:par>
                                <p:cTn id="68" presetID="9" presetClass="entr" presetSubtype="0" fill="hold" nodeType="with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dissolve">
                                      <p:cBhvr>
                                        <p:cTn id="70" dur="500"/>
                                        <p:tgtEl>
                                          <p:spTgt spid="115"/>
                                        </p:tgtEl>
                                      </p:cBhvr>
                                    </p:animEffect>
                                  </p:childTnLst>
                                </p:cTn>
                              </p:par>
                              <p:par>
                                <p:cTn id="71" presetID="9" presetClass="entr" presetSubtype="0" fill="hold"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dissolve">
                                      <p:cBhvr>
                                        <p:cTn id="73" dur="500"/>
                                        <p:tgtEl>
                                          <p:spTgt spid="118"/>
                                        </p:tgtEl>
                                      </p:cBhvr>
                                    </p:animEffect>
                                  </p:childTnLst>
                                </p:cTn>
                              </p:par>
                              <p:par>
                                <p:cTn id="74" presetID="9" presetClass="entr" presetSubtype="0" fill="hold" nodeType="with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dissolve">
                                      <p:cBhvr>
                                        <p:cTn id="76" dur="500"/>
                                        <p:tgtEl>
                                          <p:spTgt spid="122"/>
                                        </p:tgtEl>
                                      </p:cBhvr>
                                    </p:animEffect>
                                  </p:childTnLst>
                                </p:cTn>
                              </p:par>
                              <p:par>
                                <p:cTn id="77" presetID="9" presetClass="entr" presetSubtype="0" fill="hold" nodeType="withEffect">
                                  <p:stCondLst>
                                    <p:cond delay="0"/>
                                  </p:stCondLst>
                                  <p:childTnLst>
                                    <p:set>
                                      <p:cBhvr>
                                        <p:cTn id="78" dur="1" fill="hold">
                                          <p:stCondLst>
                                            <p:cond delay="0"/>
                                          </p:stCondLst>
                                        </p:cTn>
                                        <p:tgtEl>
                                          <p:spTgt spid="126"/>
                                        </p:tgtEl>
                                        <p:attrNameLst>
                                          <p:attrName>style.visibility</p:attrName>
                                        </p:attrNameLst>
                                      </p:cBhvr>
                                      <p:to>
                                        <p:strVal val="visible"/>
                                      </p:to>
                                    </p:set>
                                    <p:animEffect transition="in" filter="dissolve">
                                      <p:cBhvr>
                                        <p:cTn id="79" dur="500"/>
                                        <p:tgtEl>
                                          <p:spTgt spid="126"/>
                                        </p:tgtEl>
                                      </p:cBhvr>
                                    </p:animEffect>
                                  </p:childTnLst>
                                </p:cTn>
                              </p:par>
                              <p:par>
                                <p:cTn id="80" presetID="9" presetClass="entr" presetSubtype="0" fill="hold" nodeType="withEffect">
                                  <p:stCondLst>
                                    <p:cond delay="0"/>
                                  </p:stCondLst>
                                  <p:childTnLst>
                                    <p:set>
                                      <p:cBhvr>
                                        <p:cTn id="81" dur="1" fill="hold">
                                          <p:stCondLst>
                                            <p:cond delay="0"/>
                                          </p:stCondLst>
                                        </p:cTn>
                                        <p:tgtEl>
                                          <p:spTgt spid="129"/>
                                        </p:tgtEl>
                                        <p:attrNameLst>
                                          <p:attrName>style.visibility</p:attrName>
                                        </p:attrNameLst>
                                      </p:cBhvr>
                                      <p:to>
                                        <p:strVal val="visible"/>
                                      </p:to>
                                    </p:set>
                                    <p:animEffect transition="in" filter="dissolve">
                                      <p:cBhvr>
                                        <p:cTn id="82" dur="500"/>
                                        <p:tgtEl>
                                          <p:spTgt spid="129"/>
                                        </p:tgtEl>
                                      </p:cBhvr>
                                    </p:animEffect>
                                  </p:childTnLst>
                                </p:cTn>
                              </p:par>
                              <p:par>
                                <p:cTn id="83" presetID="9" presetClass="entr" presetSubtype="0" fill="hold" nodeType="with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dissolve">
                                      <p:cBhvr>
                                        <p:cTn id="85" dur="500"/>
                                        <p:tgtEl>
                                          <p:spTgt spid="130"/>
                                        </p:tgtEl>
                                      </p:cBhvr>
                                    </p:animEffect>
                                  </p:childTnLst>
                                </p:cTn>
                              </p:par>
                              <p:par>
                                <p:cTn id="86" presetID="9" presetClass="entr" presetSubtype="0" fill="hold" nodeType="withEffect">
                                  <p:stCondLst>
                                    <p:cond delay="0"/>
                                  </p:stCondLst>
                                  <p:childTnLst>
                                    <p:set>
                                      <p:cBhvr>
                                        <p:cTn id="87" dur="1" fill="hold">
                                          <p:stCondLst>
                                            <p:cond delay="0"/>
                                          </p:stCondLst>
                                        </p:cTn>
                                        <p:tgtEl>
                                          <p:spTgt spid="133"/>
                                        </p:tgtEl>
                                        <p:attrNameLst>
                                          <p:attrName>style.visibility</p:attrName>
                                        </p:attrNameLst>
                                      </p:cBhvr>
                                      <p:to>
                                        <p:strVal val="visible"/>
                                      </p:to>
                                    </p:set>
                                    <p:animEffect transition="in" filter="dissolve">
                                      <p:cBhvr>
                                        <p:cTn id="88" dur="500"/>
                                        <p:tgtEl>
                                          <p:spTgt spid="133"/>
                                        </p:tgtEl>
                                      </p:cBhvr>
                                    </p:animEffect>
                                  </p:childTnLst>
                                </p:cTn>
                              </p:par>
                              <p:par>
                                <p:cTn id="89" presetID="9" presetClass="entr" presetSubtype="0" fill="hold"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dissolve">
                                      <p:cBhvr>
                                        <p:cTn id="91" dur="500"/>
                                        <p:tgtEl>
                                          <p:spTgt spid="136"/>
                                        </p:tgtEl>
                                      </p:cBhvr>
                                    </p:animEffect>
                                  </p:childTnLst>
                                </p:cTn>
                              </p:par>
                              <p:par>
                                <p:cTn id="92" presetID="9" presetClass="entr" presetSubtype="0" fill="hold" nodeType="with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dissolve">
                                      <p:cBhvr>
                                        <p:cTn id="94" dur="500"/>
                                        <p:tgtEl>
                                          <p:spTgt spid="141"/>
                                        </p:tgtEl>
                                      </p:cBhvr>
                                    </p:animEffect>
                                  </p:childTnLst>
                                </p:cTn>
                              </p:par>
                              <p:par>
                                <p:cTn id="95" presetID="9" presetClass="entr" presetSubtype="0" fill="hold" nodeType="withEffect">
                                  <p:stCondLst>
                                    <p:cond delay="0"/>
                                  </p:stCondLst>
                                  <p:childTnLst>
                                    <p:set>
                                      <p:cBhvr>
                                        <p:cTn id="96" dur="1" fill="hold">
                                          <p:stCondLst>
                                            <p:cond delay="0"/>
                                          </p:stCondLst>
                                        </p:cTn>
                                        <p:tgtEl>
                                          <p:spTgt spid="144"/>
                                        </p:tgtEl>
                                        <p:attrNameLst>
                                          <p:attrName>style.visibility</p:attrName>
                                        </p:attrNameLst>
                                      </p:cBhvr>
                                      <p:to>
                                        <p:strVal val="visible"/>
                                      </p:to>
                                    </p:set>
                                    <p:animEffect transition="in" filter="dissolve">
                                      <p:cBhvr>
                                        <p:cTn id="97" dur="500"/>
                                        <p:tgtEl>
                                          <p:spTgt spid="144"/>
                                        </p:tgtEl>
                                      </p:cBhvr>
                                    </p:animEffect>
                                  </p:childTnLst>
                                </p:cTn>
                              </p:par>
                              <p:par>
                                <p:cTn id="98" presetID="9" presetClass="entr" presetSubtype="0" fill="hold" nodeType="withEffect">
                                  <p:stCondLst>
                                    <p:cond delay="0"/>
                                  </p:stCondLst>
                                  <p:childTnLst>
                                    <p:set>
                                      <p:cBhvr>
                                        <p:cTn id="99" dur="1" fill="hold">
                                          <p:stCondLst>
                                            <p:cond delay="0"/>
                                          </p:stCondLst>
                                        </p:cTn>
                                        <p:tgtEl>
                                          <p:spTgt spid="147"/>
                                        </p:tgtEl>
                                        <p:attrNameLst>
                                          <p:attrName>style.visibility</p:attrName>
                                        </p:attrNameLst>
                                      </p:cBhvr>
                                      <p:to>
                                        <p:strVal val="visible"/>
                                      </p:to>
                                    </p:set>
                                    <p:animEffect transition="in" filter="dissolve">
                                      <p:cBhvr>
                                        <p:cTn id="100" dur="500"/>
                                        <p:tgtEl>
                                          <p:spTgt spid="147"/>
                                        </p:tgtEl>
                                      </p:cBhvr>
                                    </p:animEffect>
                                  </p:childTnLst>
                                </p:cTn>
                              </p:par>
                              <p:par>
                                <p:cTn id="101" presetID="9" presetClass="entr" presetSubtype="0" fill="hold" nodeType="withEffect">
                                  <p:stCondLst>
                                    <p:cond delay="0"/>
                                  </p:stCondLst>
                                  <p:childTnLst>
                                    <p:set>
                                      <p:cBhvr>
                                        <p:cTn id="102" dur="1" fill="hold">
                                          <p:stCondLst>
                                            <p:cond delay="0"/>
                                          </p:stCondLst>
                                        </p:cTn>
                                        <p:tgtEl>
                                          <p:spTgt spid="150"/>
                                        </p:tgtEl>
                                        <p:attrNameLst>
                                          <p:attrName>style.visibility</p:attrName>
                                        </p:attrNameLst>
                                      </p:cBhvr>
                                      <p:to>
                                        <p:strVal val="visible"/>
                                      </p:to>
                                    </p:set>
                                    <p:animEffect transition="in" filter="dissolve">
                                      <p:cBhvr>
                                        <p:cTn id="103" dur="500"/>
                                        <p:tgtEl>
                                          <p:spTgt spid="150"/>
                                        </p:tgtEl>
                                      </p:cBhvr>
                                    </p:animEffect>
                                  </p:childTnLst>
                                </p:cTn>
                              </p:par>
                              <p:par>
                                <p:cTn id="104" presetID="9" presetClass="entr" presetSubtype="0" fill="hold" nodeType="withEffect">
                                  <p:stCondLst>
                                    <p:cond delay="0"/>
                                  </p:stCondLst>
                                  <p:childTnLst>
                                    <p:set>
                                      <p:cBhvr>
                                        <p:cTn id="105" dur="1" fill="hold">
                                          <p:stCondLst>
                                            <p:cond delay="0"/>
                                          </p:stCondLst>
                                        </p:cTn>
                                        <p:tgtEl>
                                          <p:spTgt spid="153"/>
                                        </p:tgtEl>
                                        <p:attrNameLst>
                                          <p:attrName>style.visibility</p:attrName>
                                        </p:attrNameLst>
                                      </p:cBhvr>
                                      <p:to>
                                        <p:strVal val="visible"/>
                                      </p:to>
                                    </p:set>
                                    <p:animEffect transition="in" filter="dissolve">
                                      <p:cBhvr>
                                        <p:cTn id="106" dur="500"/>
                                        <p:tgtEl>
                                          <p:spTgt spid="153"/>
                                        </p:tgtEl>
                                      </p:cBhvr>
                                    </p:animEffect>
                                  </p:childTnLst>
                                </p:cTn>
                              </p:par>
                              <p:par>
                                <p:cTn id="107" presetID="9" presetClass="entr" presetSubtype="0" fill="hold" nodeType="withEffect">
                                  <p:stCondLst>
                                    <p:cond delay="0"/>
                                  </p:stCondLst>
                                  <p:childTnLst>
                                    <p:set>
                                      <p:cBhvr>
                                        <p:cTn id="108" dur="1" fill="hold">
                                          <p:stCondLst>
                                            <p:cond delay="0"/>
                                          </p:stCondLst>
                                        </p:cTn>
                                        <p:tgtEl>
                                          <p:spTgt spid="156"/>
                                        </p:tgtEl>
                                        <p:attrNameLst>
                                          <p:attrName>style.visibility</p:attrName>
                                        </p:attrNameLst>
                                      </p:cBhvr>
                                      <p:to>
                                        <p:strVal val="visible"/>
                                      </p:to>
                                    </p:set>
                                    <p:animEffect transition="in" filter="dissolve">
                                      <p:cBhvr>
                                        <p:cTn id="109" dur="500"/>
                                        <p:tgtEl>
                                          <p:spTgt spid="156"/>
                                        </p:tgtEl>
                                      </p:cBhvr>
                                    </p:animEffect>
                                  </p:childTnLst>
                                </p:cTn>
                              </p:par>
                              <p:par>
                                <p:cTn id="110" presetID="9" presetClass="entr" presetSubtype="0" fill="hold" nodeType="withEffect">
                                  <p:stCondLst>
                                    <p:cond delay="0"/>
                                  </p:stCondLst>
                                  <p:childTnLst>
                                    <p:set>
                                      <p:cBhvr>
                                        <p:cTn id="111" dur="1" fill="hold">
                                          <p:stCondLst>
                                            <p:cond delay="0"/>
                                          </p:stCondLst>
                                        </p:cTn>
                                        <p:tgtEl>
                                          <p:spTgt spid="159"/>
                                        </p:tgtEl>
                                        <p:attrNameLst>
                                          <p:attrName>style.visibility</p:attrName>
                                        </p:attrNameLst>
                                      </p:cBhvr>
                                      <p:to>
                                        <p:strVal val="visible"/>
                                      </p:to>
                                    </p:set>
                                    <p:animEffect transition="in" filter="dissolve">
                                      <p:cBhvr>
                                        <p:cTn id="11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animBg="1"/>
      <p:bldP spid="55" grpId="0" animBg="1"/>
      <p:bldP spid="56" grpId="0" animBg="1"/>
      <p:bldP spid="57" grpId="0"/>
      <p:bldP spid="95" grpId="0"/>
      <p:bldP spid="96" grpId="0"/>
      <p:bldP spid="99" grpId="0"/>
      <p:bldP spid="1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4168" y="7034698"/>
            <a:ext cx="6297955" cy="502529"/>
          </a:xfrm>
          <a:prstGeom prst="rect">
            <a:avLst/>
          </a:prstGeom>
          <a:noFill/>
        </p:spPr>
        <p:txBody>
          <a:bodyPr wrap="square" lIns="100794" tIns="50397" rIns="100794" bIns="50397">
            <a:spAutoFit/>
          </a:bodyPr>
          <a:lstStyle/>
          <a:p>
            <a:pPr>
              <a:defRPr/>
            </a:pPr>
            <a:r>
              <a:rPr lang="lv-LV" sz="1400" dirty="0" smtClean="0">
                <a:solidFill>
                  <a:schemeClr val="tx1">
                    <a:lumMod val="50000"/>
                    <a:lumOff val="50000"/>
                  </a:schemeClr>
                </a:solidFill>
                <a:latin typeface="+mn-lt"/>
              </a:rPr>
              <a:t>	Avoti</a:t>
            </a:r>
            <a:r>
              <a:rPr lang="lv-LV" sz="1400" dirty="0">
                <a:solidFill>
                  <a:schemeClr val="tx1">
                    <a:lumMod val="50000"/>
                    <a:lumOff val="50000"/>
                  </a:schemeClr>
                </a:solidFill>
                <a:latin typeface="+mn-lt"/>
              </a:rPr>
              <a:t>:  </a:t>
            </a:r>
            <a:r>
              <a:rPr lang="lv-LV" sz="1400" dirty="0" smtClean="0">
                <a:solidFill>
                  <a:schemeClr val="tx1">
                    <a:lumMod val="50000"/>
                    <a:lumOff val="50000"/>
                  </a:schemeClr>
                </a:solidFill>
                <a:latin typeface="+mn-lt"/>
              </a:rPr>
              <a:t>Management </a:t>
            </a:r>
            <a:r>
              <a:rPr lang="lv-LV" sz="1400" dirty="0">
                <a:solidFill>
                  <a:schemeClr val="tx1">
                    <a:lumMod val="50000"/>
                    <a:lumOff val="50000"/>
                  </a:schemeClr>
                </a:solidFill>
                <a:latin typeface="+mn-lt"/>
              </a:rPr>
              <a:t>Accounting, Pearson, 2011</a:t>
            </a:r>
            <a:br>
              <a:rPr lang="lv-LV" sz="1400" dirty="0">
                <a:solidFill>
                  <a:schemeClr val="tx1">
                    <a:lumMod val="50000"/>
                    <a:lumOff val="50000"/>
                  </a:schemeClr>
                </a:solidFill>
                <a:latin typeface="+mn-lt"/>
              </a:rPr>
            </a:br>
            <a:r>
              <a:rPr lang="lv-LV" sz="1400" dirty="0">
                <a:solidFill>
                  <a:schemeClr val="tx1">
                    <a:lumMod val="50000"/>
                    <a:lumOff val="50000"/>
                  </a:schemeClr>
                </a:solidFill>
                <a:latin typeface="+mn-lt"/>
              </a:rPr>
              <a:t>          </a:t>
            </a:r>
            <a:r>
              <a:rPr lang="lv-LV" sz="1400" dirty="0" smtClean="0">
                <a:solidFill>
                  <a:schemeClr val="tx1">
                    <a:lumMod val="50000"/>
                    <a:lumOff val="50000"/>
                  </a:schemeClr>
                </a:solidFill>
                <a:latin typeface="+mn-lt"/>
              </a:rPr>
              <a:t> 		 Management </a:t>
            </a:r>
            <a:r>
              <a:rPr lang="lv-LV" sz="1400" dirty="0">
                <a:solidFill>
                  <a:schemeClr val="tx1">
                    <a:lumMod val="50000"/>
                    <a:lumOff val="50000"/>
                  </a:schemeClr>
                </a:solidFill>
                <a:latin typeface="+mn-lt"/>
              </a:rPr>
              <a:t>accounting tools for today and tomorrow, CIMA, 2009</a:t>
            </a:r>
          </a:p>
        </p:txBody>
      </p:sp>
      <p:sp>
        <p:nvSpPr>
          <p:cNvPr id="10" name="TextBox 8"/>
          <p:cNvSpPr txBox="1"/>
          <p:nvPr/>
        </p:nvSpPr>
        <p:spPr>
          <a:xfrm>
            <a:off x="430435" y="1490589"/>
            <a:ext cx="4609877" cy="5644046"/>
          </a:xfrm>
          <a:prstGeom prst="rect">
            <a:avLst/>
          </a:prstGeom>
          <a:noFill/>
        </p:spPr>
        <p:txBody>
          <a:bodyPr wrap="square" rtlCol="0">
            <a:spAutoFit/>
          </a:bodyPr>
          <a:lstStyle/>
          <a:p>
            <a:pPr>
              <a:spcBef>
                <a:spcPts val="600"/>
              </a:spcBef>
              <a:spcAft>
                <a:spcPts val="600"/>
              </a:spcAft>
              <a:buClr>
                <a:schemeClr val="tx1">
                  <a:lumMod val="50000"/>
                  <a:lumOff val="50000"/>
                </a:schemeClr>
              </a:buClr>
            </a:pPr>
            <a:r>
              <a:rPr lang="lv-LV" altLang="lv-LV" sz="2400" dirty="0" smtClean="0">
                <a:latin typeface="+mn-lt"/>
                <a:ea typeface="ＭＳ Ｐゴシック" pitchFamily="34" charset="-128"/>
              </a:rPr>
              <a:t>Izmaksu aprēķināšana</a:t>
            </a:r>
          </a:p>
          <a:p>
            <a:pPr lvl="1">
              <a:spcBef>
                <a:spcPts val="300"/>
              </a:spcBef>
              <a:spcAft>
                <a:spcPts val="300"/>
              </a:spcAft>
              <a:buClr>
                <a:schemeClr val="tx1">
                  <a:lumMod val="50000"/>
                  <a:lumOff val="50000"/>
                </a:schemeClr>
              </a:buClr>
              <a:buFont typeface="Wingdings" pitchFamily="2" charset="2"/>
              <a:buChar char="§"/>
            </a:pPr>
            <a:r>
              <a:rPr lang="lv-LV" altLang="lv-LV" dirty="0" smtClean="0">
                <a:latin typeface="+mn-lt"/>
                <a:ea typeface="ＭＳ Ｐゴシック" pitchFamily="34" charset="-128"/>
              </a:rPr>
              <a:t>tradicionālā izmaksu aprēķina metode</a:t>
            </a:r>
          </a:p>
          <a:p>
            <a:pPr lvl="1">
              <a:spcBef>
                <a:spcPts val="300"/>
              </a:spcBef>
              <a:spcAft>
                <a:spcPts val="300"/>
              </a:spcAft>
              <a:buClr>
                <a:schemeClr val="tx1">
                  <a:lumMod val="50000"/>
                  <a:lumOff val="50000"/>
                </a:schemeClr>
              </a:buClr>
              <a:buFont typeface="Wingdings" pitchFamily="2" charset="2"/>
              <a:buChar char="§"/>
            </a:pPr>
            <a:r>
              <a:rPr lang="lv-LV" altLang="lv-LV" dirty="0" smtClean="0">
                <a:latin typeface="+mn-lt"/>
                <a:ea typeface="ＭＳ Ｐゴシック" pitchFamily="34" charset="-128"/>
              </a:rPr>
              <a:t>netiešo izmaksu attiecināšanas metodes</a:t>
            </a:r>
          </a:p>
          <a:p>
            <a:pPr lvl="1">
              <a:spcBef>
                <a:spcPts val="300"/>
              </a:spcBef>
              <a:spcAft>
                <a:spcPts val="300"/>
              </a:spcAft>
              <a:buClr>
                <a:schemeClr val="tx1">
                  <a:lumMod val="50000"/>
                  <a:lumOff val="50000"/>
                </a:schemeClr>
              </a:buClr>
              <a:buFont typeface="Wingdings" pitchFamily="2" charset="2"/>
              <a:buChar char="§"/>
            </a:pPr>
            <a:r>
              <a:rPr lang="lv-LV" altLang="lv-LV" dirty="0" smtClean="0">
                <a:solidFill>
                  <a:schemeClr val="tx1">
                    <a:lumMod val="95000"/>
                    <a:lumOff val="5000"/>
                  </a:schemeClr>
                </a:solidFill>
                <a:latin typeface="+mn-lt"/>
                <a:ea typeface="ＭＳ Ｐゴシック" pitchFamily="34" charset="-128"/>
              </a:rPr>
              <a:t>uz aktivitātēm balstīta izmaksu aprēķina metode</a:t>
            </a:r>
          </a:p>
          <a:p>
            <a:pPr>
              <a:spcBef>
                <a:spcPts val="600"/>
              </a:spcBef>
              <a:spcAft>
                <a:spcPts val="600"/>
              </a:spcAft>
              <a:buClr>
                <a:schemeClr val="tx1">
                  <a:lumMod val="50000"/>
                  <a:lumOff val="50000"/>
                </a:schemeClr>
              </a:buClr>
            </a:pPr>
            <a:r>
              <a:rPr lang="lv-LV" altLang="lv-LV" sz="2400" dirty="0" smtClean="0">
                <a:latin typeface="+mn-lt"/>
                <a:ea typeface="ＭＳ Ｐゴシック" pitchFamily="34" charset="-128"/>
              </a:rPr>
              <a:t>Cenu noteikšana</a:t>
            </a:r>
          </a:p>
          <a:p>
            <a:pPr lvl="1">
              <a:spcBef>
                <a:spcPts val="300"/>
              </a:spcBef>
              <a:spcAft>
                <a:spcPts val="300"/>
              </a:spcAft>
              <a:buClr>
                <a:schemeClr val="tx1">
                  <a:lumMod val="50000"/>
                  <a:lumOff val="50000"/>
                </a:schemeClr>
              </a:buClr>
              <a:buFont typeface="Wingdings" pitchFamily="2" charset="2"/>
              <a:buChar char="§"/>
            </a:pPr>
            <a:r>
              <a:rPr lang="lv-LV" altLang="lv-LV" b="1" dirty="0" smtClean="0">
                <a:latin typeface="+mn-lt"/>
                <a:ea typeface="ＭＳ Ｐゴシック" pitchFamily="34" charset="-128"/>
              </a:rPr>
              <a:t>segmentācijas princips</a:t>
            </a:r>
            <a:endParaRPr lang="lv-LV" altLang="lv-LV" b="1" dirty="0">
              <a:latin typeface="+mn-lt"/>
              <a:ea typeface="ＭＳ Ｐゴシック" pitchFamily="34" charset="-128"/>
            </a:endParaRPr>
          </a:p>
          <a:p>
            <a:pPr lvl="1">
              <a:spcBef>
                <a:spcPts val="300"/>
              </a:spcBef>
              <a:spcAft>
                <a:spcPts val="300"/>
              </a:spcAft>
              <a:buClr>
                <a:schemeClr val="tx1">
                  <a:lumMod val="50000"/>
                  <a:lumOff val="50000"/>
                </a:schemeClr>
              </a:buClr>
              <a:buFont typeface="Wingdings" pitchFamily="2" charset="2"/>
              <a:buChar char="§"/>
            </a:pPr>
            <a:r>
              <a:rPr lang="lv-LV" altLang="lv-LV" dirty="0" smtClean="0">
                <a:latin typeface="+mn-lt"/>
                <a:ea typeface="ＭＳ Ｐゴシック" pitchFamily="34" charset="-128"/>
              </a:rPr>
              <a:t>«</a:t>
            </a:r>
            <a:r>
              <a:rPr lang="lv-LV" altLang="lv-LV" i="1" dirty="0" smtClean="0">
                <a:latin typeface="+mn-lt"/>
                <a:ea typeface="ＭＳ Ｐゴシック" pitchFamily="34" charset="-128"/>
              </a:rPr>
              <a:t>krējuma nosmelšanas</a:t>
            </a:r>
            <a:r>
              <a:rPr lang="lv-LV" altLang="lv-LV" dirty="0" smtClean="0">
                <a:latin typeface="+mn-lt"/>
                <a:ea typeface="ＭＳ Ｐゴシック" pitchFamily="34" charset="-128"/>
              </a:rPr>
              <a:t>» princips.</a:t>
            </a:r>
            <a:endParaRPr lang="lv-LV" altLang="lv-LV" dirty="0">
              <a:latin typeface="+mn-lt"/>
              <a:ea typeface="ＭＳ Ｐゴシック" pitchFamily="34" charset="-128"/>
            </a:endParaRPr>
          </a:p>
          <a:p>
            <a:pPr>
              <a:spcBef>
                <a:spcPts val="600"/>
              </a:spcBef>
              <a:spcAft>
                <a:spcPts val="600"/>
              </a:spcAft>
              <a:buClr>
                <a:schemeClr val="tx1">
                  <a:lumMod val="50000"/>
                  <a:lumOff val="50000"/>
                </a:schemeClr>
              </a:buClr>
            </a:pPr>
            <a:r>
              <a:rPr lang="lv-LV" altLang="lv-LV" sz="2400" dirty="0" smtClean="0">
                <a:latin typeface="+mn-lt"/>
                <a:ea typeface="ＭＳ Ｐゴシック" pitchFamily="34" charset="-128"/>
              </a:rPr>
              <a:t>Budžeta plānošana</a:t>
            </a:r>
          </a:p>
          <a:p>
            <a:pPr lvl="1">
              <a:spcBef>
                <a:spcPts val="300"/>
              </a:spcBef>
              <a:spcAft>
                <a:spcPts val="300"/>
              </a:spcAft>
              <a:buClr>
                <a:schemeClr val="tx1">
                  <a:lumMod val="50000"/>
                  <a:lumOff val="50000"/>
                </a:schemeClr>
              </a:buClr>
              <a:buFont typeface="Wingdings" pitchFamily="2" charset="2"/>
              <a:buChar char="§"/>
            </a:pPr>
            <a:r>
              <a:rPr lang="lv-LV" altLang="lv-LV" dirty="0">
                <a:latin typeface="+mn-lt"/>
                <a:ea typeface="ＭＳ Ｐゴシック" pitchFamily="34" charset="-128"/>
              </a:rPr>
              <a:t>uz aktivitātēm balstīta budžeta </a:t>
            </a:r>
            <a:r>
              <a:rPr lang="lv-LV" altLang="lv-LV" dirty="0" smtClean="0">
                <a:latin typeface="+mn-lt"/>
                <a:ea typeface="ＭＳ Ｐゴシック" pitchFamily="34" charset="-128"/>
              </a:rPr>
              <a:t>plānošana</a:t>
            </a:r>
            <a:endParaRPr lang="lv-LV" altLang="lv-LV" dirty="0">
              <a:latin typeface="+mn-lt"/>
              <a:ea typeface="ＭＳ Ｐゴシック" pitchFamily="34" charset="-128"/>
            </a:endParaRPr>
          </a:p>
          <a:p>
            <a:pPr lvl="1">
              <a:spcBef>
                <a:spcPts val="300"/>
              </a:spcBef>
              <a:spcAft>
                <a:spcPts val="300"/>
              </a:spcAft>
              <a:buClr>
                <a:schemeClr val="tx1">
                  <a:lumMod val="50000"/>
                  <a:lumOff val="50000"/>
                </a:schemeClr>
              </a:buClr>
              <a:buFont typeface="Wingdings" pitchFamily="2" charset="2"/>
              <a:buChar char="§"/>
            </a:pPr>
            <a:r>
              <a:rPr lang="lv-LV" altLang="lv-LV" b="1" dirty="0" smtClean="0">
                <a:latin typeface="+mn-lt"/>
                <a:ea typeface="ＭＳ Ｐゴシック" pitchFamily="34" charset="-128"/>
              </a:rPr>
              <a:t>uz pārdošanas prognozi balstīta budžeta plānošana</a:t>
            </a:r>
            <a:endParaRPr lang="lv-LV" altLang="lv-LV" b="1" dirty="0">
              <a:latin typeface="+mn-lt"/>
              <a:ea typeface="ＭＳ Ｐゴシック" pitchFamily="34" charset="-128"/>
            </a:endParaRPr>
          </a:p>
          <a:p>
            <a:pPr lvl="1">
              <a:spcBef>
                <a:spcPts val="200"/>
              </a:spcBef>
              <a:spcAft>
                <a:spcPts val="200"/>
              </a:spcAft>
              <a:buClr>
                <a:schemeClr val="tx1">
                  <a:lumMod val="50000"/>
                  <a:lumOff val="50000"/>
                </a:schemeClr>
              </a:buClr>
              <a:buFont typeface="Wingdings" pitchFamily="2" charset="2"/>
              <a:buChar char="§"/>
            </a:pPr>
            <a:endParaRPr lang="lv-LV" altLang="lv-LV" sz="2400" dirty="0">
              <a:latin typeface="+mn-lt"/>
              <a:ea typeface="ＭＳ Ｐゴシック" pitchFamily="34" charset="-128"/>
            </a:endParaRPr>
          </a:p>
          <a:p>
            <a:pPr>
              <a:spcBef>
                <a:spcPts val="200"/>
              </a:spcBef>
              <a:spcAft>
                <a:spcPts val="200"/>
              </a:spcAft>
            </a:pPr>
            <a:endParaRPr lang="lv-LV" sz="2400" dirty="0">
              <a:latin typeface="+mn-lt"/>
            </a:endParaRPr>
          </a:p>
        </p:txBody>
      </p:sp>
      <p:sp>
        <p:nvSpPr>
          <p:cNvPr id="8" name="Title 1"/>
          <p:cNvSpPr txBox="1">
            <a:spLocks/>
          </p:cNvSpPr>
          <p:nvPr/>
        </p:nvSpPr>
        <p:spPr bwMode="auto">
          <a:xfrm>
            <a:off x="287784" y="15864"/>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smtClean="0"/>
              <a:t>Vadības grāmatvedības instrumentārijs (1)</a:t>
            </a:r>
          </a:p>
        </p:txBody>
      </p:sp>
      <p:sp>
        <p:nvSpPr>
          <p:cNvPr id="2" name="TextBox 1"/>
          <p:cNvSpPr txBox="1"/>
          <p:nvPr/>
        </p:nvSpPr>
        <p:spPr>
          <a:xfrm>
            <a:off x="5400352" y="3692903"/>
            <a:ext cx="3960440" cy="1240853"/>
          </a:xfrm>
          <a:prstGeom prst="rect">
            <a:avLst/>
          </a:prstGeom>
          <a:noFill/>
        </p:spPr>
        <p:txBody>
          <a:bodyPr wrap="square" rtlCol="0">
            <a:spAutoFit/>
          </a:bodyPr>
          <a:lstStyle/>
          <a:p>
            <a:r>
              <a:rPr lang="lv-LV" sz="2000" b="1" i="1" dirty="0" smtClean="0">
                <a:solidFill>
                  <a:schemeClr val="tx1">
                    <a:lumMod val="95000"/>
                    <a:lumOff val="5000"/>
                  </a:schemeClr>
                </a:solidFill>
                <a:latin typeface="+mn-lt"/>
              </a:rPr>
              <a:t>RP SIA Rīgas</a:t>
            </a:r>
            <a:r>
              <a:rPr lang="lv-LV" sz="2000" i="1" dirty="0" smtClean="0">
                <a:solidFill>
                  <a:schemeClr val="tx1">
                    <a:lumMod val="95000"/>
                    <a:lumOff val="5000"/>
                  </a:schemeClr>
                </a:solidFill>
                <a:latin typeface="+mn-lt"/>
              </a:rPr>
              <a:t> </a:t>
            </a:r>
            <a:r>
              <a:rPr lang="lv-LV" sz="2000" b="1" i="1" dirty="0" smtClean="0">
                <a:solidFill>
                  <a:schemeClr val="tx1">
                    <a:lumMod val="95000"/>
                    <a:lumOff val="5000"/>
                  </a:schemeClr>
                </a:solidFill>
                <a:latin typeface="+mn-lt"/>
              </a:rPr>
              <a:t>satiksme</a:t>
            </a:r>
            <a:r>
              <a:rPr lang="lv-LV" sz="2000" dirty="0" smtClean="0">
                <a:solidFill>
                  <a:schemeClr val="tx1">
                    <a:lumMod val="95000"/>
                    <a:lumOff val="5000"/>
                  </a:schemeClr>
                </a:solidFill>
                <a:latin typeface="+mn-lt"/>
              </a:rPr>
              <a:t>, cenu noteikšana pēc klientu segmentācijas principa (bērni, studenti, pensionāri)</a:t>
            </a:r>
            <a:endParaRPr lang="lv-LV" sz="2000" dirty="0">
              <a:solidFill>
                <a:schemeClr val="tx1">
                  <a:lumMod val="95000"/>
                  <a:lumOff val="5000"/>
                </a:schemeClr>
              </a:solidFill>
              <a:latin typeface="+mn-lt"/>
            </a:endParaRPr>
          </a:p>
        </p:txBody>
      </p:sp>
      <p:sp>
        <p:nvSpPr>
          <p:cNvPr id="7" name="TextBox 6"/>
          <p:cNvSpPr txBox="1"/>
          <p:nvPr/>
        </p:nvSpPr>
        <p:spPr>
          <a:xfrm>
            <a:off x="5400351" y="5075981"/>
            <a:ext cx="4172273" cy="1813317"/>
          </a:xfrm>
          <a:prstGeom prst="rect">
            <a:avLst/>
          </a:prstGeom>
          <a:noFill/>
        </p:spPr>
        <p:txBody>
          <a:bodyPr wrap="square" rtlCol="0">
            <a:spAutoFit/>
          </a:bodyPr>
          <a:lstStyle/>
          <a:p>
            <a:r>
              <a:rPr lang="lv-LV" sz="2000" b="1" i="1" dirty="0" smtClean="0">
                <a:solidFill>
                  <a:schemeClr val="tx1">
                    <a:lumMod val="95000"/>
                    <a:lumOff val="5000"/>
                  </a:schemeClr>
                </a:solidFill>
                <a:latin typeface="+mn-lt"/>
              </a:rPr>
              <a:t>Pilsonības un migrācijas lietu pārvalde</a:t>
            </a:r>
            <a:r>
              <a:rPr lang="lv-LV" sz="2000" b="1" dirty="0" smtClean="0">
                <a:solidFill>
                  <a:schemeClr val="tx1">
                    <a:lumMod val="95000"/>
                    <a:lumOff val="5000"/>
                  </a:schemeClr>
                </a:solidFill>
                <a:latin typeface="+mn-lt"/>
              </a:rPr>
              <a:t>, </a:t>
            </a:r>
            <a:r>
              <a:rPr lang="lv-LV" sz="2000" dirty="0" smtClean="0">
                <a:solidFill>
                  <a:schemeClr val="tx1">
                    <a:lumMod val="95000"/>
                    <a:lumOff val="5000"/>
                  </a:schemeClr>
                </a:solidFill>
                <a:latin typeface="+mn-lt"/>
              </a:rPr>
              <a:t>uz prognozi balstīta budžeta plānošana: piem., likumdošanas izmaiņas var radīt atsevišķu pakalpojumu pieprasījuma pieaugumu nākotnē</a:t>
            </a:r>
            <a:endParaRPr lang="lv-LV" sz="2000" dirty="0">
              <a:solidFill>
                <a:schemeClr val="tx1">
                  <a:lumMod val="95000"/>
                  <a:lumOff val="5000"/>
                </a:schemeClr>
              </a:solidFill>
              <a:latin typeface="+mn-lt"/>
            </a:endParaRPr>
          </a:p>
        </p:txBody>
      </p:sp>
      <p:grpSp>
        <p:nvGrpSpPr>
          <p:cNvPr id="17" name="Group 16"/>
          <p:cNvGrpSpPr/>
          <p:nvPr/>
        </p:nvGrpSpPr>
        <p:grpSpPr>
          <a:xfrm>
            <a:off x="3619539" y="3649606"/>
            <a:ext cx="1780813" cy="994327"/>
            <a:chOff x="3600152" y="3203773"/>
            <a:chExt cx="1872208" cy="865237"/>
          </a:xfrm>
        </p:grpSpPr>
        <p:cxnSp>
          <p:nvCxnSpPr>
            <p:cNvPr id="6" name="Straight Connector 5"/>
            <p:cNvCxnSpPr/>
            <p:nvPr/>
          </p:nvCxnSpPr>
          <p:spPr bwMode="auto">
            <a:xfrm>
              <a:off x="3600152" y="3635821"/>
              <a:ext cx="18002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5400352" y="3203773"/>
              <a:ext cx="0" cy="86523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400352" y="3203773"/>
              <a:ext cx="7200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400352" y="4069010"/>
              <a:ext cx="7200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Group 31"/>
          <p:cNvGrpSpPr/>
          <p:nvPr/>
        </p:nvGrpSpPr>
        <p:grpSpPr>
          <a:xfrm>
            <a:off x="4320232" y="5075981"/>
            <a:ext cx="1080120" cy="1517674"/>
            <a:chOff x="4320232" y="5075981"/>
            <a:chExt cx="1080120" cy="1517674"/>
          </a:xfrm>
        </p:grpSpPr>
        <p:cxnSp>
          <p:nvCxnSpPr>
            <p:cNvPr id="24" name="Straight Connector 23"/>
            <p:cNvCxnSpPr/>
            <p:nvPr/>
          </p:nvCxnSpPr>
          <p:spPr bwMode="auto">
            <a:xfrm>
              <a:off x="4320232" y="5866358"/>
              <a:ext cx="101162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5331859" y="5075981"/>
              <a:ext cx="0" cy="151216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5331859" y="5075981"/>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5331859" y="6593655"/>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3123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431800" y="1168063"/>
            <a:ext cx="4609877" cy="5591852"/>
          </a:xfrm>
          <a:prstGeom prst="rect">
            <a:avLst/>
          </a:prstGeom>
          <a:noFill/>
        </p:spPr>
        <p:txBody>
          <a:bodyPr wrap="square" rtlCol="0">
            <a:spAutoFit/>
          </a:bodyPr>
          <a:lstStyle/>
          <a:p>
            <a:pPr marL="0" lvl="1" indent="0">
              <a:spcBef>
                <a:spcPts val="300"/>
              </a:spcBef>
              <a:spcAft>
                <a:spcPts val="300"/>
              </a:spcAft>
              <a:buClr>
                <a:schemeClr val="tx1">
                  <a:lumMod val="50000"/>
                  <a:lumOff val="50000"/>
                </a:schemeClr>
              </a:buClr>
            </a:pPr>
            <a:r>
              <a:rPr lang="lv-LV" altLang="lv-LV" sz="2400" dirty="0" smtClean="0">
                <a:latin typeface="+mn-lt"/>
                <a:ea typeface="ＭＳ Ｐゴシック" pitchFamily="34" charset="-128"/>
              </a:rPr>
              <a:t>Rentabilitātes </a:t>
            </a:r>
            <a:r>
              <a:rPr lang="lv-LV" altLang="lv-LV" sz="2400" dirty="0">
                <a:latin typeface="+mn-lt"/>
                <a:ea typeface="ＭＳ Ｐゴシック" pitchFamily="34" charset="-128"/>
              </a:rPr>
              <a:t>noteikšana</a:t>
            </a:r>
          </a:p>
          <a:p>
            <a:pPr lvl="1">
              <a:spcBef>
                <a:spcPts val="300"/>
              </a:spcBef>
              <a:spcAft>
                <a:spcPts val="300"/>
              </a:spcAft>
              <a:buClr>
                <a:schemeClr val="tx1">
                  <a:lumMod val="50000"/>
                  <a:lumOff val="50000"/>
                </a:schemeClr>
              </a:buClr>
              <a:buFont typeface="Wingdings" pitchFamily="2" charset="2"/>
              <a:buChar char="§"/>
            </a:pPr>
            <a:r>
              <a:rPr lang="lv-LV" altLang="lv-LV" dirty="0">
                <a:latin typeface="+mn-lt"/>
                <a:ea typeface="ＭＳ Ｐゴシック" pitchFamily="34" charset="-128"/>
              </a:rPr>
              <a:t>bezzaudējumu punkta noteikšana un </a:t>
            </a:r>
            <a:r>
              <a:rPr lang="lv-LV" altLang="lv-LV" dirty="0" smtClean="0">
                <a:latin typeface="+mn-lt"/>
                <a:ea typeface="ＭＳ Ｐゴシック" pitchFamily="34" charset="-128"/>
              </a:rPr>
              <a:t>analīze</a:t>
            </a:r>
          </a:p>
          <a:p>
            <a:pPr lvl="1">
              <a:spcBef>
                <a:spcPts val="300"/>
              </a:spcBef>
              <a:spcAft>
                <a:spcPts val="300"/>
              </a:spcAft>
              <a:buClr>
                <a:schemeClr val="tx1">
                  <a:lumMod val="50000"/>
                  <a:lumOff val="50000"/>
                </a:schemeClr>
              </a:buClr>
              <a:buFont typeface="Wingdings" pitchFamily="2" charset="2"/>
              <a:buChar char="§"/>
            </a:pPr>
            <a:r>
              <a:rPr lang="lv-LV" altLang="lv-LV" b="1" dirty="0">
                <a:latin typeface="+mn-lt"/>
                <a:ea typeface="ＭＳ Ｐゴシック" pitchFamily="34" charset="-128"/>
              </a:rPr>
              <a:t>jutīguma </a:t>
            </a:r>
            <a:r>
              <a:rPr lang="lv-LV" altLang="lv-LV" b="1" dirty="0" smtClean="0">
                <a:latin typeface="+mn-lt"/>
                <a:ea typeface="ＭＳ Ｐゴシック" pitchFamily="34" charset="-128"/>
              </a:rPr>
              <a:t>analīze</a:t>
            </a:r>
            <a:endParaRPr lang="lv-LV" altLang="lv-LV" b="1" dirty="0">
              <a:latin typeface="+mn-lt"/>
              <a:ea typeface="ＭＳ Ｐゴシック" pitchFamily="34" charset="-128"/>
            </a:endParaRPr>
          </a:p>
          <a:p>
            <a:pPr lvl="1">
              <a:spcBef>
                <a:spcPts val="300"/>
              </a:spcBef>
              <a:spcAft>
                <a:spcPts val="300"/>
              </a:spcAft>
              <a:buClr>
                <a:schemeClr val="tx1">
                  <a:lumMod val="50000"/>
                  <a:lumOff val="50000"/>
                </a:schemeClr>
              </a:buClr>
              <a:buFont typeface="Wingdings" pitchFamily="2" charset="2"/>
              <a:buChar char="§"/>
            </a:pPr>
            <a:r>
              <a:rPr lang="lv-LV" altLang="lv-LV" dirty="0" smtClean="0">
                <a:latin typeface="+mn-lt"/>
                <a:ea typeface="ＭＳ Ｐゴシック" pitchFamily="34" charset="-128"/>
              </a:rPr>
              <a:t>pakalpojuma </a:t>
            </a:r>
            <a:r>
              <a:rPr lang="lv-LV" altLang="lv-LV" dirty="0">
                <a:latin typeface="+mn-lt"/>
                <a:ea typeface="ＭＳ Ｐゴシック" pitchFamily="34" charset="-128"/>
              </a:rPr>
              <a:t>rentabilitātes </a:t>
            </a:r>
            <a:r>
              <a:rPr lang="lv-LV" altLang="lv-LV" dirty="0" smtClean="0">
                <a:latin typeface="+mn-lt"/>
                <a:ea typeface="ＭＳ Ｐゴシック" pitchFamily="34" charset="-128"/>
              </a:rPr>
              <a:t>analīze</a:t>
            </a:r>
          </a:p>
          <a:p>
            <a:pPr marL="0" lvl="1" indent="0">
              <a:spcBef>
                <a:spcPts val="300"/>
              </a:spcBef>
              <a:spcAft>
                <a:spcPts val="300"/>
              </a:spcAft>
              <a:buClr>
                <a:schemeClr val="tx1">
                  <a:lumMod val="50000"/>
                  <a:lumOff val="50000"/>
                </a:schemeClr>
              </a:buClr>
            </a:pPr>
            <a:r>
              <a:rPr lang="lv-LV" altLang="lv-LV" sz="2400" dirty="0" smtClean="0">
                <a:latin typeface="+mn-lt"/>
                <a:ea typeface="ＭＳ Ｐゴシック" pitchFamily="34" charset="-128"/>
              </a:rPr>
              <a:t>Lēmumu pieņemšana </a:t>
            </a:r>
          </a:p>
          <a:p>
            <a:pPr lvl="1">
              <a:spcBef>
                <a:spcPts val="300"/>
              </a:spcBef>
              <a:spcAft>
                <a:spcPts val="300"/>
              </a:spcAft>
              <a:buClr>
                <a:schemeClr val="tx1">
                  <a:lumMod val="50000"/>
                  <a:lumOff val="50000"/>
                </a:schemeClr>
              </a:buClr>
              <a:buFont typeface="Wingdings" pitchFamily="2" charset="2"/>
              <a:buChar char="§"/>
            </a:pPr>
            <a:r>
              <a:rPr lang="lv-LV" altLang="lv-LV" dirty="0" smtClean="0">
                <a:solidFill>
                  <a:schemeClr val="tx1">
                    <a:lumMod val="95000"/>
                    <a:lumOff val="5000"/>
                  </a:schemeClr>
                </a:solidFill>
                <a:latin typeface="+mn-lt"/>
                <a:ea typeface="ＭＳ Ｐゴシック" pitchFamily="34" charset="-128"/>
              </a:rPr>
              <a:t>būtisko izmaksu analīze (</a:t>
            </a:r>
            <a:r>
              <a:rPr lang="lv-LV" altLang="lv-LV" i="1" dirty="0" smtClean="0">
                <a:solidFill>
                  <a:schemeClr val="tx1">
                    <a:lumMod val="95000"/>
                    <a:lumOff val="5000"/>
                  </a:schemeClr>
                </a:solidFill>
                <a:latin typeface="+mn-lt"/>
                <a:ea typeface="ＭＳ Ｐゴシック" pitchFamily="34" charset="-128"/>
              </a:rPr>
              <a:t>Relevant</a:t>
            </a:r>
            <a:r>
              <a:rPr lang="lv-LV" altLang="lv-LV" dirty="0" smtClean="0">
                <a:solidFill>
                  <a:schemeClr val="tx1">
                    <a:lumMod val="95000"/>
                    <a:lumOff val="5000"/>
                  </a:schemeClr>
                </a:solidFill>
                <a:latin typeface="+mn-lt"/>
                <a:ea typeface="ＭＳ Ｐゴシック" pitchFamily="34" charset="-128"/>
              </a:rPr>
              <a:t> </a:t>
            </a:r>
            <a:r>
              <a:rPr lang="lv-LV" altLang="lv-LV" i="1" dirty="0" smtClean="0">
                <a:solidFill>
                  <a:schemeClr val="tx1">
                    <a:lumMod val="95000"/>
                    <a:lumOff val="5000"/>
                  </a:schemeClr>
                </a:solidFill>
                <a:latin typeface="+mn-lt"/>
                <a:ea typeface="ＭＳ Ｐゴシック" pitchFamily="34" charset="-128"/>
              </a:rPr>
              <a:t>cost</a:t>
            </a:r>
            <a:r>
              <a:rPr lang="lv-LV" altLang="lv-LV" dirty="0" smtClean="0">
                <a:solidFill>
                  <a:schemeClr val="tx1">
                    <a:lumMod val="95000"/>
                    <a:lumOff val="5000"/>
                  </a:schemeClr>
                </a:solidFill>
                <a:latin typeface="+mn-lt"/>
                <a:ea typeface="ＭＳ Ｐゴシック" pitchFamily="34" charset="-128"/>
              </a:rPr>
              <a:t> </a:t>
            </a:r>
            <a:r>
              <a:rPr lang="lv-LV" altLang="lv-LV" i="1" dirty="0" smtClean="0">
                <a:solidFill>
                  <a:schemeClr val="tx1">
                    <a:lumMod val="95000"/>
                    <a:lumOff val="5000"/>
                  </a:schemeClr>
                </a:solidFill>
                <a:latin typeface="+mn-lt"/>
                <a:ea typeface="ＭＳ Ｐゴシック" pitchFamily="34" charset="-128"/>
              </a:rPr>
              <a:t>analysis</a:t>
            </a:r>
            <a:r>
              <a:rPr lang="lv-LV" altLang="lv-LV" dirty="0" smtClean="0">
                <a:solidFill>
                  <a:schemeClr val="tx1">
                    <a:lumMod val="95000"/>
                    <a:lumOff val="5000"/>
                  </a:schemeClr>
                </a:solidFill>
                <a:latin typeface="+mn-lt"/>
                <a:ea typeface="ＭＳ Ｐゴシック" pitchFamily="34" charset="-128"/>
              </a:rPr>
              <a:t>)</a:t>
            </a:r>
          </a:p>
          <a:p>
            <a:pPr lvl="1">
              <a:spcBef>
                <a:spcPts val="300"/>
              </a:spcBef>
              <a:spcAft>
                <a:spcPts val="300"/>
              </a:spcAft>
              <a:buClr>
                <a:schemeClr val="tx1">
                  <a:lumMod val="50000"/>
                  <a:lumOff val="50000"/>
                </a:schemeClr>
              </a:buClr>
              <a:buFont typeface="Wingdings" pitchFamily="2" charset="2"/>
              <a:buChar char="§"/>
            </a:pPr>
            <a:r>
              <a:rPr lang="lv-LV" altLang="lv-LV" dirty="0" smtClean="0">
                <a:solidFill>
                  <a:schemeClr val="tx1">
                    <a:lumMod val="95000"/>
                    <a:lumOff val="5000"/>
                  </a:schemeClr>
                </a:solidFill>
                <a:latin typeface="+mn-lt"/>
                <a:ea typeface="ＭＳ Ｐゴシック" pitchFamily="34" charset="-128"/>
              </a:rPr>
              <a:t>šalīdzināšana (</a:t>
            </a:r>
            <a:r>
              <a:rPr lang="lv-LV" altLang="lv-LV" i="1" dirty="0" smtClean="0">
                <a:solidFill>
                  <a:schemeClr val="tx1">
                    <a:lumMod val="95000"/>
                    <a:lumOff val="5000"/>
                  </a:schemeClr>
                </a:solidFill>
                <a:latin typeface="+mn-lt"/>
                <a:ea typeface="ＭＳ Ｐゴシック" pitchFamily="34" charset="-128"/>
              </a:rPr>
              <a:t>Benchmarking</a:t>
            </a:r>
            <a:r>
              <a:rPr lang="lv-LV" altLang="lv-LV" dirty="0" smtClean="0">
                <a:solidFill>
                  <a:schemeClr val="tx1">
                    <a:lumMod val="95000"/>
                    <a:lumOff val="5000"/>
                  </a:schemeClr>
                </a:solidFill>
                <a:latin typeface="+mn-lt"/>
                <a:ea typeface="ＭＳ Ｐゴシック" pitchFamily="34" charset="-128"/>
              </a:rPr>
              <a:t>)</a:t>
            </a:r>
          </a:p>
          <a:p>
            <a:pPr>
              <a:spcBef>
                <a:spcPts val="300"/>
              </a:spcBef>
              <a:spcAft>
                <a:spcPts val="300"/>
              </a:spcAft>
              <a:buClr>
                <a:schemeClr val="tx1">
                  <a:lumMod val="50000"/>
                  <a:lumOff val="50000"/>
                </a:schemeClr>
              </a:buClr>
            </a:pPr>
            <a:r>
              <a:rPr lang="lv-LV" altLang="lv-LV" sz="2400" dirty="0" smtClean="0">
                <a:solidFill>
                  <a:schemeClr val="tx1">
                    <a:lumMod val="95000"/>
                    <a:lumOff val="5000"/>
                  </a:schemeClr>
                </a:solidFill>
                <a:latin typeface="+mn-lt"/>
                <a:ea typeface="ＭＳ Ｐゴシック" pitchFamily="34" charset="-128"/>
              </a:rPr>
              <a:t>Organizācijas </a:t>
            </a:r>
            <a:r>
              <a:rPr lang="lv-LV" altLang="lv-LV" sz="2400" dirty="0">
                <a:solidFill>
                  <a:schemeClr val="tx1">
                    <a:lumMod val="95000"/>
                    <a:lumOff val="5000"/>
                  </a:schemeClr>
                </a:solidFill>
                <a:latin typeface="+mn-lt"/>
                <a:ea typeface="ＭＳ Ｐゴシック" pitchFamily="34" charset="-128"/>
              </a:rPr>
              <a:t>darbības </a:t>
            </a:r>
            <a:r>
              <a:rPr lang="lv-LV" altLang="lv-LV" sz="2400" dirty="0" smtClean="0">
                <a:solidFill>
                  <a:schemeClr val="tx1">
                    <a:lumMod val="95000"/>
                    <a:lumOff val="5000"/>
                  </a:schemeClr>
                </a:solidFill>
                <a:latin typeface="+mn-lt"/>
                <a:ea typeface="ＭＳ Ｐゴシック" pitchFamily="34" charset="-128"/>
              </a:rPr>
              <a:t>pārvaldība</a:t>
            </a:r>
          </a:p>
          <a:p>
            <a:pPr lvl="1">
              <a:spcBef>
                <a:spcPts val="300"/>
              </a:spcBef>
              <a:spcAft>
                <a:spcPts val="300"/>
              </a:spcAft>
              <a:buClr>
                <a:schemeClr val="tx1">
                  <a:lumMod val="50000"/>
                  <a:lumOff val="50000"/>
                </a:schemeClr>
              </a:buClr>
              <a:buFont typeface="Wingdings" pitchFamily="2" charset="2"/>
              <a:buChar char="§"/>
            </a:pPr>
            <a:r>
              <a:rPr lang="lv-LV" altLang="lv-LV" dirty="0">
                <a:solidFill>
                  <a:schemeClr val="tx1">
                    <a:lumMod val="95000"/>
                    <a:lumOff val="5000"/>
                  </a:schemeClr>
                </a:solidFill>
                <a:latin typeface="+mn-lt"/>
                <a:ea typeface="ＭＳ Ｐゴシック" pitchFamily="34" charset="-128"/>
              </a:rPr>
              <a:t>uz vērtībām balstīta </a:t>
            </a:r>
            <a:r>
              <a:rPr lang="lv-LV" altLang="lv-LV" dirty="0" smtClean="0">
                <a:solidFill>
                  <a:schemeClr val="tx1">
                    <a:lumMod val="95000"/>
                    <a:lumOff val="5000"/>
                  </a:schemeClr>
                </a:solidFill>
                <a:latin typeface="+mn-lt"/>
                <a:ea typeface="ＭＳ Ｐゴシック" pitchFamily="34" charset="-128"/>
              </a:rPr>
              <a:t>pārvaldība (</a:t>
            </a:r>
            <a:r>
              <a:rPr lang="lv-LV" altLang="lv-LV" i="1" dirty="0" smtClean="0">
                <a:solidFill>
                  <a:schemeClr val="tx1">
                    <a:lumMod val="95000"/>
                    <a:lumOff val="5000"/>
                  </a:schemeClr>
                </a:solidFill>
                <a:latin typeface="+mn-lt"/>
                <a:ea typeface="ＭＳ Ｐゴシック" pitchFamily="34" charset="-128"/>
              </a:rPr>
              <a:t>Value based management)</a:t>
            </a:r>
            <a:endParaRPr lang="lv-LV" altLang="lv-LV" dirty="0">
              <a:solidFill>
                <a:schemeClr val="tx1">
                  <a:lumMod val="95000"/>
                  <a:lumOff val="5000"/>
                </a:schemeClr>
              </a:solidFill>
              <a:latin typeface="+mn-lt"/>
              <a:ea typeface="ＭＳ Ｐゴシック" pitchFamily="34" charset="-128"/>
            </a:endParaRPr>
          </a:p>
          <a:p>
            <a:pPr lvl="1">
              <a:spcBef>
                <a:spcPts val="300"/>
              </a:spcBef>
              <a:spcAft>
                <a:spcPts val="300"/>
              </a:spcAft>
              <a:buClr>
                <a:schemeClr val="tx1">
                  <a:lumMod val="50000"/>
                  <a:lumOff val="50000"/>
                </a:schemeClr>
              </a:buClr>
              <a:buFont typeface="Wingdings" pitchFamily="2" charset="2"/>
              <a:buChar char="§"/>
            </a:pPr>
            <a:r>
              <a:rPr lang="lv-LV" altLang="lv-LV" dirty="0">
                <a:solidFill>
                  <a:schemeClr val="tx1">
                    <a:lumMod val="95000"/>
                    <a:lumOff val="5000"/>
                  </a:schemeClr>
                </a:solidFill>
                <a:latin typeface="+mn-lt"/>
                <a:ea typeface="ＭＳ Ｐゴシック" pitchFamily="34" charset="-128"/>
              </a:rPr>
              <a:t>uz aktivitātēm balstīta </a:t>
            </a:r>
            <a:r>
              <a:rPr lang="lv-LV" altLang="lv-LV" dirty="0" smtClean="0">
                <a:solidFill>
                  <a:schemeClr val="tx1">
                    <a:lumMod val="95000"/>
                    <a:lumOff val="5000"/>
                  </a:schemeClr>
                </a:solidFill>
                <a:latin typeface="+mn-lt"/>
                <a:ea typeface="ＭＳ Ｐゴシック" pitchFamily="34" charset="-128"/>
              </a:rPr>
              <a:t>pārvaldība (</a:t>
            </a:r>
            <a:r>
              <a:rPr lang="lv-LV" altLang="lv-LV" i="1" dirty="0" smtClean="0">
                <a:solidFill>
                  <a:schemeClr val="tx1">
                    <a:lumMod val="95000"/>
                    <a:lumOff val="5000"/>
                  </a:schemeClr>
                </a:solidFill>
                <a:latin typeface="+mn-lt"/>
                <a:ea typeface="ＭＳ Ｐゴシック" pitchFamily="34" charset="-128"/>
              </a:rPr>
              <a:t>Activity Based Management</a:t>
            </a:r>
            <a:r>
              <a:rPr lang="lv-LV" altLang="lv-LV" dirty="0" smtClean="0">
                <a:solidFill>
                  <a:schemeClr val="tx1">
                    <a:lumMod val="95000"/>
                    <a:lumOff val="5000"/>
                  </a:schemeClr>
                </a:solidFill>
                <a:latin typeface="+mn-lt"/>
                <a:ea typeface="ＭＳ Ｐゴシック" pitchFamily="34" charset="-128"/>
              </a:rPr>
              <a:t>)</a:t>
            </a:r>
            <a:endParaRPr lang="lv-LV" altLang="lv-LV" dirty="0">
              <a:solidFill>
                <a:schemeClr val="tx1">
                  <a:lumMod val="95000"/>
                  <a:lumOff val="5000"/>
                </a:schemeClr>
              </a:solidFill>
              <a:latin typeface="+mn-lt"/>
              <a:ea typeface="ＭＳ Ｐゴシック" pitchFamily="34" charset="-128"/>
            </a:endParaRPr>
          </a:p>
          <a:p>
            <a:pPr lvl="1">
              <a:spcBef>
                <a:spcPts val="300"/>
              </a:spcBef>
              <a:spcAft>
                <a:spcPts val="300"/>
              </a:spcAft>
              <a:buClr>
                <a:schemeClr val="tx1">
                  <a:lumMod val="50000"/>
                  <a:lumOff val="50000"/>
                </a:schemeClr>
              </a:buClr>
              <a:buFont typeface="Wingdings" pitchFamily="2" charset="2"/>
              <a:buChar char="§"/>
            </a:pPr>
            <a:r>
              <a:rPr lang="lv-LV" altLang="lv-LV" b="1" dirty="0">
                <a:latin typeface="+mn-lt"/>
                <a:ea typeface="ＭＳ Ｐゴシック" pitchFamily="34" charset="-128"/>
              </a:rPr>
              <a:t>līdzsvarotas vadības karte </a:t>
            </a:r>
            <a:r>
              <a:rPr lang="lv-LV" altLang="lv-LV" b="1" dirty="0" smtClean="0">
                <a:latin typeface="+mn-lt"/>
                <a:ea typeface="ＭＳ Ｐゴシック" pitchFamily="34" charset="-128"/>
              </a:rPr>
              <a:t>(</a:t>
            </a:r>
            <a:r>
              <a:rPr lang="lv-LV" altLang="lv-LV" b="1" i="1" dirty="0">
                <a:latin typeface="+mn-lt"/>
                <a:ea typeface="ＭＳ Ｐゴシック" pitchFamily="34" charset="-128"/>
              </a:rPr>
              <a:t>B</a:t>
            </a:r>
            <a:r>
              <a:rPr lang="lv-LV" altLang="lv-LV" b="1" i="1" dirty="0" smtClean="0">
                <a:latin typeface="+mn-lt"/>
                <a:ea typeface="ＭＳ Ｐゴシック" pitchFamily="34" charset="-128"/>
              </a:rPr>
              <a:t>alanced </a:t>
            </a:r>
            <a:r>
              <a:rPr lang="lv-LV" altLang="lv-LV" b="1" i="1" dirty="0">
                <a:latin typeface="+mn-lt"/>
                <a:ea typeface="ＭＳ Ｐゴシック" pitchFamily="34" charset="-128"/>
              </a:rPr>
              <a:t>scorecard</a:t>
            </a:r>
            <a:r>
              <a:rPr lang="lv-LV" altLang="lv-LV" b="1" dirty="0" smtClean="0">
                <a:latin typeface="+mn-lt"/>
                <a:ea typeface="ＭＳ Ｐゴシック" pitchFamily="34" charset="-128"/>
              </a:rPr>
              <a:t>)</a:t>
            </a:r>
            <a:endParaRPr lang="lv-LV" altLang="lv-LV" b="1" dirty="0">
              <a:latin typeface="+mn-lt"/>
              <a:ea typeface="ＭＳ Ｐゴシック" pitchFamily="34" charset="-128"/>
            </a:endParaRPr>
          </a:p>
          <a:p>
            <a:pPr>
              <a:spcBef>
                <a:spcPts val="200"/>
              </a:spcBef>
              <a:spcAft>
                <a:spcPts val="200"/>
              </a:spcAft>
            </a:pPr>
            <a:endParaRPr lang="lv-LV" sz="2000" dirty="0">
              <a:latin typeface="+mn-lt"/>
            </a:endParaRPr>
          </a:p>
        </p:txBody>
      </p:sp>
      <p:sp>
        <p:nvSpPr>
          <p:cNvPr id="8"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smtClean="0"/>
              <a:t>Vadības grāmatvedības instrumentārijs (2)</a:t>
            </a:r>
            <a:endParaRPr lang="lv-LV" sz="2800" dirty="0" smtClean="0">
              <a:solidFill>
                <a:schemeClr val="tx1">
                  <a:lumMod val="50000"/>
                  <a:lumOff val="50000"/>
                </a:schemeClr>
              </a:solidFill>
            </a:endParaRPr>
          </a:p>
        </p:txBody>
      </p:sp>
      <p:sp>
        <p:nvSpPr>
          <p:cNvPr id="7" name="TextBox 6"/>
          <p:cNvSpPr txBox="1"/>
          <p:nvPr/>
        </p:nvSpPr>
        <p:spPr>
          <a:xfrm>
            <a:off x="5112320" y="1115541"/>
            <a:ext cx="3960440" cy="2385782"/>
          </a:xfrm>
          <a:prstGeom prst="rect">
            <a:avLst/>
          </a:prstGeom>
          <a:noFill/>
        </p:spPr>
        <p:txBody>
          <a:bodyPr wrap="square" rtlCol="0">
            <a:spAutoFit/>
          </a:bodyPr>
          <a:lstStyle/>
          <a:p>
            <a:r>
              <a:rPr lang="lv-LV" sz="2000" b="1" i="1" dirty="0" smtClean="0">
                <a:solidFill>
                  <a:schemeClr val="tx1">
                    <a:lumMod val="95000"/>
                    <a:lumOff val="5000"/>
                  </a:schemeClr>
                </a:solidFill>
                <a:latin typeface="+mn-lt"/>
              </a:rPr>
              <a:t>SIA Latvijas Mobilais Telefons</a:t>
            </a:r>
            <a:r>
              <a:rPr lang="lv-LV" sz="2000" i="1" dirty="0" smtClean="0">
                <a:solidFill>
                  <a:schemeClr val="tx1">
                    <a:lumMod val="95000"/>
                    <a:lumOff val="5000"/>
                  </a:schemeClr>
                </a:solidFill>
                <a:latin typeface="+mn-lt"/>
              </a:rPr>
              <a:t>, vai viedtālruņu pieprasījuma pieaugums par 10% rada proporcionālu mobilā interneta pieprasījuma pieaugumu?</a:t>
            </a:r>
          </a:p>
          <a:p>
            <a:endParaRPr lang="lv-LV" sz="2000" i="1" dirty="0">
              <a:solidFill>
                <a:schemeClr val="tx1">
                  <a:lumMod val="95000"/>
                  <a:lumOff val="5000"/>
                </a:schemeClr>
              </a:solidFill>
              <a:latin typeface="+mn-lt"/>
            </a:endParaRPr>
          </a:p>
          <a:p>
            <a:r>
              <a:rPr lang="lv-LV" sz="2000" b="1" i="1" dirty="0" smtClean="0">
                <a:solidFill>
                  <a:schemeClr val="tx1">
                    <a:lumMod val="95000"/>
                    <a:lumOff val="5000"/>
                  </a:schemeClr>
                </a:solidFill>
                <a:latin typeface="+mn-lt"/>
              </a:rPr>
              <a:t>Pašvaldība</a:t>
            </a:r>
            <a:r>
              <a:rPr lang="lv-LV" sz="2000" i="1" dirty="0" smtClean="0">
                <a:solidFill>
                  <a:schemeClr val="tx1">
                    <a:lumMod val="95000"/>
                    <a:lumOff val="5000"/>
                  </a:schemeClr>
                </a:solidFill>
                <a:latin typeface="+mn-lt"/>
              </a:rPr>
              <a:t>, vai palielinot IIN likmi par 0,10% proporcionāli palielināsies arī ieņēmumi?</a:t>
            </a:r>
            <a:endParaRPr lang="lv-LV" sz="2000" b="1" dirty="0">
              <a:solidFill>
                <a:schemeClr val="tx1">
                  <a:lumMod val="95000"/>
                  <a:lumOff val="5000"/>
                </a:schemeClr>
              </a:solidFill>
              <a:latin typeface="+mn-lt"/>
            </a:endParaRPr>
          </a:p>
        </p:txBody>
      </p:sp>
      <p:cxnSp>
        <p:nvCxnSpPr>
          <p:cNvPr id="4" name="Straight Connector 3"/>
          <p:cNvCxnSpPr/>
          <p:nvPr/>
        </p:nvCxnSpPr>
        <p:spPr bwMode="auto">
          <a:xfrm>
            <a:off x="2952080" y="2339677"/>
            <a:ext cx="2085851"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flipV="1">
            <a:off x="5037931" y="1115541"/>
            <a:ext cx="3746" cy="259228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041677" y="1115541"/>
            <a:ext cx="7064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5046612" y="3707829"/>
            <a:ext cx="7064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oup 20"/>
          <p:cNvGrpSpPr/>
          <p:nvPr/>
        </p:nvGrpSpPr>
        <p:grpSpPr>
          <a:xfrm>
            <a:off x="5040312" y="5003973"/>
            <a:ext cx="70140" cy="1670685"/>
            <a:chOff x="5033962" y="4289550"/>
            <a:chExt cx="79324" cy="2592288"/>
          </a:xfrm>
        </p:grpSpPr>
        <p:cxnSp>
          <p:nvCxnSpPr>
            <p:cNvPr id="18" name="Straight Connector 17"/>
            <p:cNvCxnSpPr/>
            <p:nvPr/>
          </p:nvCxnSpPr>
          <p:spPr bwMode="auto">
            <a:xfrm flipH="1" flipV="1">
              <a:off x="5033962" y="4289550"/>
              <a:ext cx="3746" cy="259228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037708" y="4289550"/>
              <a:ext cx="7064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042643" y="6881838"/>
              <a:ext cx="7064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Straight Connector 22"/>
          <p:cNvCxnSpPr/>
          <p:nvPr/>
        </p:nvCxnSpPr>
        <p:spPr bwMode="auto">
          <a:xfrm>
            <a:off x="4752280" y="5940077"/>
            <a:ext cx="285651"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744168" y="7034698"/>
            <a:ext cx="6297955" cy="502529"/>
          </a:xfrm>
          <a:prstGeom prst="rect">
            <a:avLst/>
          </a:prstGeom>
          <a:noFill/>
        </p:spPr>
        <p:txBody>
          <a:bodyPr wrap="square" lIns="100794" tIns="50397" rIns="100794" bIns="50397">
            <a:spAutoFit/>
          </a:bodyPr>
          <a:lstStyle/>
          <a:p>
            <a:pPr>
              <a:defRPr/>
            </a:pPr>
            <a:r>
              <a:rPr lang="lv-LV" sz="1400" dirty="0" smtClean="0">
                <a:solidFill>
                  <a:schemeClr val="tx1">
                    <a:lumMod val="50000"/>
                    <a:lumOff val="50000"/>
                  </a:schemeClr>
                </a:solidFill>
                <a:latin typeface="+mn-lt"/>
              </a:rPr>
              <a:t>	Avoti</a:t>
            </a:r>
            <a:r>
              <a:rPr lang="lv-LV" sz="1400" dirty="0">
                <a:solidFill>
                  <a:schemeClr val="tx1">
                    <a:lumMod val="50000"/>
                    <a:lumOff val="50000"/>
                  </a:schemeClr>
                </a:solidFill>
                <a:latin typeface="+mn-lt"/>
              </a:rPr>
              <a:t>:  </a:t>
            </a:r>
            <a:r>
              <a:rPr lang="lv-LV" sz="1400" dirty="0" smtClean="0">
                <a:solidFill>
                  <a:schemeClr val="tx1">
                    <a:lumMod val="50000"/>
                    <a:lumOff val="50000"/>
                  </a:schemeClr>
                </a:solidFill>
                <a:latin typeface="+mn-lt"/>
              </a:rPr>
              <a:t>Management </a:t>
            </a:r>
            <a:r>
              <a:rPr lang="lv-LV" sz="1400" dirty="0">
                <a:solidFill>
                  <a:schemeClr val="tx1">
                    <a:lumMod val="50000"/>
                    <a:lumOff val="50000"/>
                  </a:schemeClr>
                </a:solidFill>
                <a:latin typeface="+mn-lt"/>
              </a:rPr>
              <a:t>Accounting, Pearson, 2011</a:t>
            </a:r>
            <a:br>
              <a:rPr lang="lv-LV" sz="1400" dirty="0">
                <a:solidFill>
                  <a:schemeClr val="tx1">
                    <a:lumMod val="50000"/>
                    <a:lumOff val="50000"/>
                  </a:schemeClr>
                </a:solidFill>
                <a:latin typeface="+mn-lt"/>
              </a:rPr>
            </a:br>
            <a:r>
              <a:rPr lang="lv-LV" sz="1400" dirty="0">
                <a:solidFill>
                  <a:schemeClr val="tx1">
                    <a:lumMod val="50000"/>
                    <a:lumOff val="50000"/>
                  </a:schemeClr>
                </a:solidFill>
                <a:latin typeface="+mn-lt"/>
              </a:rPr>
              <a:t>          </a:t>
            </a:r>
            <a:r>
              <a:rPr lang="lv-LV" sz="1400" dirty="0" smtClean="0">
                <a:solidFill>
                  <a:schemeClr val="tx1">
                    <a:lumMod val="50000"/>
                    <a:lumOff val="50000"/>
                  </a:schemeClr>
                </a:solidFill>
                <a:latin typeface="+mn-lt"/>
              </a:rPr>
              <a:t> 		 Management </a:t>
            </a:r>
            <a:r>
              <a:rPr lang="lv-LV" sz="1400" dirty="0">
                <a:solidFill>
                  <a:schemeClr val="tx1">
                    <a:lumMod val="50000"/>
                    <a:lumOff val="50000"/>
                  </a:schemeClr>
                </a:solidFill>
                <a:latin typeface="+mn-lt"/>
              </a:rPr>
              <a:t>accounting tools for today and tomorrow, CIMA, 2009</a:t>
            </a:r>
          </a:p>
        </p:txBody>
      </p:sp>
      <p:sp>
        <p:nvSpPr>
          <p:cNvPr id="2" name="TextBox 1"/>
          <p:cNvSpPr txBox="1"/>
          <p:nvPr/>
        </p:nvSpPr>
        <p:spPr>
          <a:xfrm>
            <a:off x="5184328" y="5075981"/>
            <a:ext cx="4536504" cy="1240853"/>
          </a:xfrm>
          <a:prstGeom prst="rect">
            <a:avLst/>
          </a:prstGeom>
          <a:noFill/>
        </p:spPr>
        <p:txBody>
          <a:bodyPr wrap="square" rtlCol="0">
            <a:spAutoFit/>
          </a:bodyPr>
          <a:lstStyle/>
          <a:p>
            <a:r>
              <a:rPr lang="en-US" sz="2000" b="1" i="1" dirty="0" err="1" smtClean="0">
                <a:latin typeface="Calibri"/>
                <a:cs typeface="Calibri"/>
              </a:rPr>
              <a:t>Valsts</a:t>
            </a:r>
            <a:r>
              <a:rPr lang="en-US" sz="2000" b="1" i="1" dirty="0" smtClean="0">
                <a:latin typeface="Calibri"/>
                <a:cs typeface="Calibri"/>
              </a:rPr>
              <a:t> </a:t>
            </a:r>
            <a:r>
              <a:rPr lang="en-US" sz="2000" b="1" i="1" dirty="0" err="1" smtClean="0">
                <a:latin typeface="Calibri"/>
                <a:cs typeface="Calibri"/>
              </a:rPr>
              <a:t>zemes</a:t>
            </a:r>
            <a:r>
              <a:rPr lang="en-US" sz="2000" b="1" i="1" dirty="0" smtClean="0">
                <a:latin typeface="Calibri"/>
                <a:cs typeface="Calibri"/>
              </a:rPr>
              <a:t> </a:t>
            </a:r>
            <a:r>
              <a:rPr lang="en-US" sz="2000" b="1" i="1" dirty="0" err="1" smtClean="0">
                <a:latin typeface="Calibri"/>
                <a:cs typeface="Calibri"/>
              </a:rPr>
              <a:t>dienests</a:t>
            </a:r>
            <a:r>
              <a:rPr lang="en-US" sz="2000" i="1" dirty="0" smtClean="0">
                <a:latin typeface="Calibri"/>
                <a:cs typeface="Calibri"/>
              </a:rPr>
              <a:t>,</a:t>
            </a:r>
          </a:p>
          <a:p>
            <a:r>
              <a:rPr lang="en-US" sz="2000" i="1" dirty="0" err="1" smtClean="0">
                <a:latin typeface="Calibri"/>
                <a:cs typeface="Calibri"/>
              </a:rPr>
              <a:t>Vai</a:t>
            </a:r>
            <a:r>
              <a:rPr lang="en-US" sz="2000" i="1" dirty="0" smtClean="0">
                <a:latin typeface="Calibri"/>
                <a:cs typeface="Calibri"/>
              </a:rPr>
              <a:t> </a:t>
            </a:r>
            <a:r>
              <a:rPr lang="en-US" sz="2000" i="1" dirty="0" err="1" smtClean="0">
                <a:latin typeface="Calibri"/>
                <a:cs typeface="Calibri"/>
              </a:rPr>
              <a:t>esošie</a:t>
            </a:r>
            <a:r>
              <a:rPr lang="en-US" sz="2000" i="1" dirty="0" smtClean="0">
                <a:latin typeface="Calibri"/>
                <a:cs typeface="Calibri"/>
              </a:rPr>
              <a:t> </a:t>
            </a:r>
            <a:r>
              <a:rPr lang="en-US" sz="2000" i="1" dirty="0" err="1" smtClean="0">
                <a:latin typeface="Calibri"/>
                <a:cs typeface="Calibri"/>
              </a:rPr>
              <a:t>resursi</a:t>
            </a:r>
            <a:r>
              <a:rPr lang="en-US" sz="2000" i="1" dirty="0" smtClean="0">
                <a:latin typeface="Calibri"/>
                <a:cs typeface="Calibri"/>
              </a:rPr>
              <a:t> un </a:t>
            </a:r>
            <a:r>
              <a:rPr lang="en-US" sz="2000" i="1" dirty="0" err="1" smtClean="0">
                <a:latin typeface="Calibri"/>
                <a:cs typeface="Calibri"/>
              </a:rPr>
              <a:t>biznesa</a:t>
            </a:r>
            <a:r>
              <a:rPr lang="en-US" sz="2000" i="1" dirty="0" smtClean="0">
                <a:latin typeface="Calibri"/>
                <a:cs typeface="Calibri"/>
              </a:rPr>
              <a:t> </a:t>
            </a:r>
            <a:r>
              <a:rPr lang="en-US" sz="2000" i="1" dirty="0" err="1" smtClean="0">
                <a:latin typeface="Calibri"/>
                <a:cs typeface="Calibri"/>
              </a:rPr>
              <a:t>procesi</a:t>
            </a:r>
            <a:r>
              <a:rPr lang="en-US" sz="2000" i="1" dirty="0" smtClean="0">
                <a:latin typeface="Calibri"/>
                <a:cs typeface="Calibri"/>
              </a:rPr>
              <a:t> </a:t>
            </a:r>
            <a:r>
              <a:rPr lang="en-US" sz="2000" i="1" dirty="0" err="1" smtClean="0">
                <a:latin typeface="Calibri"/>
                <a:cs typeface="Calibri"/>
              </a:rPr>
              <a:t>nodrošina</a:t>
            </a:r>
            <a:r>
              <a:rPr lang="en-US" sz="2000" i="1" dirty="0" smtClean="0">
                <a:latin typeface="Calibri"/>
                <a:cs typeface="Calibri"/>
              </a:rPr>
              <a:t> </a:t>
            </a:r>
            <a:r>
              <a:rPr lang="en-US" sz="2000" i="1" dirty="0" err="1" smtClean="0">
                <a:latin typeface="Calibri"/>
                <a:cs typeface="Calibri"/>
              </a:rPr>
              <a:t>iestādes</a:t>
            </a:r>
            <a:r>
              <a:rPr lang="en-US" sz="2000" i="1" dirty="0" smtClean="0">
                <a:latin typeface="Calibri"/>
                <a:cs typeface="Calibri"/>
              </a:rPr>
              <a:t>/</a:t>
            </a:r>
            <a:r>
              <a:rPr lang="en-US" sz="2000" i="1" dirty="0" err="1" smtClean="0">
                <a:latin typeface="Calibri"/>
                <a:cs typeface="Calibri"/>
              </a:rPr>
              <a:t>nozares</a:t>
            </a:r>
            <a:r>
              <a:rPr lang="en-US" sz="2000" i="1" dirty="0" smtClean="0">
                <a:latin typeface="Calibri"/>
                <a:cs typeface="Calibri"/>
              </a:rPr>
              <a:t> </a:t>
            </a:r>
            <a:r>
              <a:rPr lang="en-US" sz="2000" i="1" dirty="0" err="1" smtClean="0">
                <a:latin typeface="Calibri"/>
                <a:cs typeface="Calibri"/>
              </a:rPr>
              <a:t>stratēģisko</a:t>
            </a:r>
            <a:r>
              <a:rPr lang="en-US" sz="2000" i="1" dirty="0" smtClean="0">
                <a:latin typeface="Calibri"/>
                <a:cs typeface="Calibri"/>
              </a:rPr>
              <a:t> </a:t>
            </a:r>
            <a:r>
              <a:rPr lang="en-US" sz="2000" i="1" dirty="0" err="1" smtClean="0">
                <a:latin typeface="Calibri"/>
                <a:cs typeface="Calibri"/>
              </a:rPr>
              <a:t>mērķu</a:t>
            </a:r>
            <a:r>
              <a:rPr lang="en-US" sz="2000" i="1" dirty="0" smtClean="0">
                <a:latin typeface="Calibri"/>
                <a:cs typeface="Calibri"/>
              </a:rPr>
              <a:t> </a:t>
            </a:r>
            <a:r>
              <a:rPr lang="en-US" sz="2000" i="1" dirty="0" err="1" smtClean="0">
                <a:latin typeface="Calibri"/>
                <a:cs typeface="Calibri"/>
              </a:rPr>
              <a:t>sasniegšanu</a:t>
            </a:r>
            <a:r>
              <a:rPr lang="en-US" sz="2000" i="1" dirty="0" smtClean="0">
                <a:latin typeface="Calibri"/>
                <a:cs typeface="Calibri"/>
              </a:rPr>
              <a:t>?</a:t>
            </a:r>
            <a:endParaRPr lang="en-US" sz="2000" i="1" dirty="0">
              <a:latin typeface="Calibri"/>
              <a:cs typeface="Calibri"/>
            </a:endParaRPr>
          </a:p>
        </p:txBody>
      </p:sp>
    </p:spTree>
    <p:extLst>
      <p:ext uri="{BB962C8B-B14F-4D97-AF65-F5344CB8AC3E}">
        <p14:creationId xmlns:p14="http://schemas.microsoft.com/office/powerpoint/2010/main" val="370968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it-IT" altLang="lv-LV" sz="3600" dirty="0" smtClean="0">
                <a:ea typeface="ＭＳ Ｐゴシック" pitchFamily="34" charset="-128"/>
              </a:rPr>
              <a:t>Corporate Consulting SIA</a:t>
            </a:r>
            <a:r>
              <a:rPr lang="lv-LV" sz="2800" dirty="0">
                <a:solidFill>
                  <a:schemeClr val="tx1">
                    <a:lumMod val="50000"/>
                    <a:lumOff val="50000"/>
                  </a:schemeClr>
                </a:solidFill>
              </a:rPr>
              <a:t/>
            </a:r>
            <a:br>
              <a:rPr lang="lv-LV" sz="2800" dirty="0">
                <a:solidFill>
                  <a:schemeClr val="tx1">
                    <a:lumMod val="50000"/>
                    <a:lumOff val="50000"/>
                  </a:schemeClr>
                </a:solidFill>
              </a:rPr>
            </a:br>
            <a:r>
              <a:rPr lang="lv-LV" sz="2800" dirty="0" smtClean="0">
                <a:solidFill>
                  <a:schemeClr val="tx1">
                    <a:lumMod val="50000"/>
                    <a:lumOff val="50000"/>
                  </a:schemeClr>
                </a:solidFill>
              </a:rPr>
              <a:t>Par uzņēmumu</a:t>
            </a:r>
            <a:endParaRPr lang="lv-LV" altLang="lv-LV" sz="3600" dirty="0">
              <a:ea typeface="ＭＳ Ｐゴシック" pitchFamily="34" charset="-128"/>
            </a:endParaRPr>
          </a:p>
        </p:txBody>
      </p:sp>
      <p:sp>
        <p:nvSpPr>
          <p:cNvPr id="5" name="Content Placeholder 2"/>
          <p:cNvSpPr txBox="1">
            <a:spLocks/>
          </p:cNvSpPr>
          <p:nvPr/>
        </p:nvSpPr>
        <p:spPr bwMode="auto">
          <a:xfrm>
            <a:off x="479597" y="1331565"/>
            <a:ext cx="9576595"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285750" indent="-285750">
              <a:spcBef>
                <a:spcPts val="700"/>
              </a:spcBef>
              <a:spcAft>
                <a:spcPts val="700"/>
              </a:spcAft>
              <a:buClr>
                <a:schemeClr val="tx1">
                  <a:lumMod val="50000"/>
                  <a:lumOff val="50000"/>
                </a:schemeClr>
              </a:buClr>
              <a:buFont typeface="Wingdings" panose="05000000000000000000" pitchFamily="2" charset="2"/>
              <a:buChar char="§"/>
              <a:defRPr/>
            </a:pPr>
            <a:r>
              <a:rPr lang="lv-LV" sz="2000" dirty="0">
                <a:solidFill>
                  <a:schemeClr val="tx1">
                    <a:lumMod val="95000"/>
                    <a:lumOff val="5000"/>
                  </a:schemeClr>
                </a:solidFill>
              </a:rPr>
              <a:t>«Corporate Consulting» ir «Corporate Solutions» grupas </a:t>
            </a:r>
            <a:r>
              <a:rPr lang="lv-LV" sz="2000" dirty="0" smtClean="0">
                <a:solidFill>
                  <a:schemeClr val="tx1">
                    <a:lumMod val="95000"/>
                    <a:lumOff val="5000"/>
                  </a:schemeClr>
                </a:solidFill>
              </a:rPr>
              <a:t>uzņēmums</a:t>
            </a:r>
            <a:r>
              <a:rPr lang="lv-LV" sz="2000" dirty="0">
                <a:solidFill>
                  <a:schemeClr val="tx1">
                    <a:lumMod val="95000"/>
                    <a:lumOff val="5000"/>
                  </a:schemeClr>
                </a:solidFill>
              </a:rPr>
              <a:t>, kas specializējas informācijas un komunikāciju tehnoloģiju un vadības konsultāciju pakalpojumu </a:t>
            </a:r>
            <a:r>
              <a:rPr lang="lv-LV" sz="2000" dirty="0" smtClean="0">
                <a:solidFill>
                  <a:schemeClr val="tx1">
                    <a:lumMod val="95000"/>
                    <a:lumOff val="5000"/>
                  </a:schemeClr>
                </a:solidFill>
              </a:rPr>
              <a:t>sniegšanā</a:t>
            </a:r>
            <a:endParaRPr lang="lv-LV" sz="2000" dirty="0">
              <a:solidFill>
                <a:schemeClr val="tx1">
                  <a:lumMod val="95000"/>
                  <a:lumOff val="5000"/>
                </a:schemeClr>
              </a:solidFill>
            </a:endParaRPr>
          </a:p>
          <a:p>
            <a:pPr marL="285750" indent="-285750">
              <a:spcBef>
                <a:spcPts val="700"/>
              </a:spcBef>
              <a:spcAft>
                <a:spcPts val="700"/>
              </a:spcAft>
              <a:buClr>
                <a:schemeClr val="tx1">
                  <a:lumMod val="50000"/>
                  <a:lumOff val="50000"/>
                </a:schemeClr>
              </a:buClr>
              <a:buFont typeface="Wingdings" panose="05000000000000000000" pitchFamily="2" charset="2"/>
              <a:buChar char="§"/>
              <a:defRPr/>
            </a:pPr>
            <a:r>
              <a:rPr lang="lv-LV" sz="2000" dirty="0">
                <a:solidFill>
                  <a:schemeClr val="tx1">
                    <a:lumMod val="95000"/>
                    <a:lumOff val="5000"/>
                  </a:schemeClr>
                </a:solidFill>
              </a:rPr>
              <a:t>Uzņēmums dibināts 2006. </a:t>
            </a:r>
            <a:r>
              <a:rPr lang="lv-LV" sz="2000" dirty="0" smtClean="0">
                <a:solidFill>
                  <a:schemeClr val="tx1">
                    <a:lumMod val="95000"/>
                    <a:lumOff val="5000"/>
                  </a:schemeClr>
                </a:solidFill>
              </a:rPr>
              <a:t>gadā</a:t>
            </a:r>
          </a:p>
          <a:p>
            <a:pPr marL="285750" indent="-285750">
              <a:spcBef>
                <a:spcPts val="700"/>
              </a:spcBef>
              <a:spcAft>
                <a:spcPts val="700"/>
              </a:spcAft>
              <a:buClr>
                <a:schemeClr val="tx1">
                  <a:lumMod val="50000"/>
                  <a:lumOff val="50000"/>
                </a:schemeClr>
              </a:buClr>
              <a:buFont typeface="Wingdings" panose="05000000000000000000" pitchFamily="2" charset="2"/>
              <a:buChar char="§"/>
              <a:defRPr/>
            </a:pPr>
            <a:r>
              <a:rPr lang="lv-LV" sz="2000" dirty="0" smtClean="0">
                <a:solidFill>
                  <a:schemeClr val="tx1">
                    <a:lumMod val="95000"/>
                    <a:lumOff val="5000"/>
                  </a:schemeClr>
                </a:solidFill>
              </a:rPr>
              <a:t>Darbinieku skaits </a:t>
            </a:r>
            <a:r>
              <a:rPr lang="lv-LV" sz="2000" dirty="0">
                <a:solidFill>
                  <a:schemeClr val="tx1">
                    <a:lumMod val="95000"/>
                    <a:lumOff val="5000"/>
                  </a:schemeClr>
                </a:solidFill>
              </a:rPr>
              <a:t>– </a:t>
            </a:r>
            <a:r>
              <a:rPr lang="lv-LV" sz="2000" dirty="0" smtClean="0">
                <a:solidFill>
                  <a:schemeClr val="tx1">
                    <a:lumMod val="95000"/>
                    <a:lumOff val="5000"/>
                  </a:schemeClr>
                </a:solidFill>
              </a:rPr>
              <a:t> </a:t>
            </a:r>
            <a:r>
              <a:rPr lang="lv-LV" sz="2000" dirty="0">
                <a:solidFill>
                  <a:schemeClr val="tx1">
                    <a:lumMod val="95000"/>
                    <a:lumOff val="5000"/>
                  </a:schemeClr>
                </a:solidFill>
              </a:rPr>
              <a:t>80 </a:t>
            </a:r>
            <a:r>
              <a:rPr lang="lv-LV" sz="2000" dirty="0" smtClean="0">
                <a:solidFill>
                  <a:schemeClr val="tx1">
                    <a:lumMod val="95000"/>
                    <a:lumOff val="5000"/>
                  </a:schemeClr>
                </a:solidFill>
              </a:rPr>
              <a:t>darbinieki</a:t>
            </a:r>
          </a:p>
          <a:p>
            <a:pPr marL="285750" indent="-285750">
              <a:spcBef>
                <a:spcPts val="700"/>
              </a:spcBef>
              <a:spcAft>
                <a:spcPts val="700"/>
              </a:spcAft>
              <a:buClr>
                <a:schemeClr val="tx1">
                  <a:lumMod val="50000"/>
                  <a:lumOff val="50000"/>
                </a:schemeClr>
              </a:buClr>
              <a:buFont typeface="Wingdings" panose="05000000000000000000" pitchFamily="2" charset="2"/>
              <a:buChar char="§"/>
              <a:defRPr/>
            </a:pPr>
            <a:r>
              <a:rPr lang="lv-LV" sz="2000" dirty="0" smtClean="0"/>
              <a:t>Būtiskakie realizētie projekti valsts pārvaldē:</a:t>
            </a:r>
          </a:p>
          <a:p>
            <a:pPr marL="685800" lvl="1">
              <a:spcBef>
                <a:spcPts val="700"/>
              </a:spcBef>
              <a:spcAft>
                <a:spcPts val="700"/>
              </a:spcAft>
              <a:buClr>
                <a:schemeClr val="tx1">
                  <a:lumMod val="50000"/>
                  <a:lumOff val="50000"/>
                </a:schemeClr>
              </a:buClr>
              <a:buFont typeface="Wingdings" panose="05000000000000000000" pitchFamily="2" charset="2"/>
              <a:buChar char="§"/>
              <a:defRPr/>
            </a:pPr>
            <a:r>
              <a:rPr lang="lv-LV" sz="1800" dirty="0" smtClean="0"/>
              <a:t>Uz klientu orientētās pakalpojumu sniegšanas sistēmas ieviešana zemkopības nozarē:</a:t>
            </a:r>
          </a:p>
          <a:p>
            <a:pPr marL="1085850" lvl="2">
              <a:spcBef>
                <a:spcPts val="700"/>
              </a:spcBef>
              <a:spcAft>
                <a:spcPts val="700"/>
              </a:spcAft>
              <a:buClr>
                <a:schemeClr val="tx1">
                  <a:lumMod val="50000"/>
                  <a:lumOff val="50000"/>
                </a:schemeClr>
              </a:buClr>
              <a:buFont typeface="Wingdings" panose="05000000000000000000" pitchFamily="2" charset="2"/>
              <a:buChar char="§"/>
              <a:defRPr/>
            </a:pPr>
            <a:r>
              <a:rPr lang="en-US" sz="1600" dirty="0" smtClean="0"/>
              <a:t>C</a:t>
            </a:r>
            <a:r>
              <a:rPr lang="lv-LV" sz="1600" dirty="0" smtClean="0"/>
              <a:t>entralizētās infrastruktūras arhitektūras izstrāde, pārvaldības modeļa noteikšana, izmaksu novērtējums</a:t>
            </a:r>
          </a:p>
          <a:p>
            <a:pPr marL="685800" lvl="1">
              <a:spcBef>
                <a:spcPts val="700"/>
              </a:spcBef>
              <a:spcAft>
                <a:spcPts val="700"/>
              </a:spcAft>
              <a:buClr>
                <a:schemeClr val="tx1">
                  <a:lumMod val="50000"/>
                  <a:lumOff val="50000"/>
                </a:schemeClr>
              </a:buClr>
              <a:buFont typeface="Wingdings" panose="05000000000000000000" pitchFamily="2" charset="2"/>
              <a:buChar char="§"/>
              <a:defRPr/>
            </a:pPr>
            <a:r>
              <a:rPr lang="lv-LV" sz="1800" dirty="0" smtClean="0"/>
              <a:t>Elektronisko sakaru pakalpojumu vienlīdzīgas pieejamībasnodrošināšana visā valsts teritorijā (platjoslas tīkla attīstība), LVRTC:</a:t>
            </a:r>
          </a:p>
          <a:p>
            <a:pPr marL="1085850" lvl="2">
              <a:spcBef>
                <a:spcPts val="700"/>
              </a:spcBef>
              <a:spcAft>
                <a:spcPts val="700"/>
              </a:spcAft>
              <a:buClr>
                <a:schemeClr val="tx1">
                  <a:lumMod val="50000"/>
                  <a:lumOff val="50000"/>
                </a:schemeClr>
              </a:buClr>
              <a:buFont typeface="Wingdings" panose="05000000000000000000" pitchFamily="2" charset="2"/>
              <a:buChar char="§"/>
              <a:defRPr/>
            </a:pPr>
            <a:r>
              <a:rPr lang="lv-LV" sz="1400" dirty="0" smtClean="0"/>
              <a:t>IKT infrastruktūras arhitektūras izstrāde, investīciju plāna aprēķins, interneta pieejamības izpēte lauku teritorijās (operatoru līmenī)</a:t>
            </a:r>
          </a:p>
          <a:p>
            <a:pPr marL="685800" lvl="1">
              <a:spcBef>
                <a:spcPts val="700"/>
              </a:spcBef>
              <a:spcAft>
                <a:spcPts val="700"/>
              </a:spcAft>
              <a:buClr>
                <a:schemeClr val="tx1">
                  <a:lumMod val="50000"/>
                  <a:lumOff val="50000"/>
                </a:schemeClr>
              </a:buClr>
              <a:buFont typeface="Wingdings" panose="05000000000000000000" pitchFamily="2" charset="2"/>
              <a:buChar char="§"/>
              <a:defRPr/>
            </a:pPr>
            <a:r>
              <a:rPr lang="lv-LV" sz="1800" dirty="0" smtClean="0"/>
              <a:t>Nozaru informācijas sistēmu projektēšana:</a:t>
            </a:r>
          </a:p>
          <a:p>
            <a:pPr marL="1085850" lvl="2">
              <a:spcBef>
                <a:spcPts val="700"/>
              </a:spcBef>
              <a:spcAft>
                <a:spcPts val="700"/>
              </a:spcAft>
              <a:buClr>
                <a:schemeClr val="tx1">
                  <a:lumMod val="50000"/>
                  <a:lumOff val="50000"/>
                </a:schemeClr>
              </a:buClr>
              <a:buFont typeface="Wingdings" panose="05000000000000000000" pitchFamily="2" charset="2"/>
              <a:buChar char="§"/>
              <a:defRPr/>
            </a:pPr>
            <a:r>
              <a:rPr lang="lv-LV" sz="1600" dirty="0" smtClean="0"/>
              <a:t>Skolu portāls, e-veselības IS</a:t>
            </a:r>
            <a:endParaRPr lang="lv-LV" sz="1600" dirty="0"/>
          </a:p>
          <a:p>
            <a:pPr marL="0" indent="0">
              <a:spcBef>
                <a:spcPts val="661"/>
              </a:spcBef>
              <a:spcAft>
                <a:spcPts val="661"/>
              </a:spcAft>
              <a:defRPr/>
            </a:pPr>
            <a:endParaRPr lang="lv-LV" sz="2000" dirty="0">
              <a:solidFill>
                <a:schemeClr val="tx1">
                  <a:lumMod val="65000"/>
                  <a:lumOff val="35000"/>
                </a:schemeClr>
              </a:solidFill>
            </a:endParaRPr>
          </a:p>
          <a:p>
            <a:pPr marL="0" indent="0">
              <a:spcBef>
                <a:spcPts val="661"/>
              </a:spcBef>
              <a:spcAft>
                <a:spcPts val="661"/>
              </a:spcAft>
              <a:defRPr/>
            </a:pPr>
            <a:endParaRPr lang="lv-LV" sz="2000" dirty="0">
              <a:solidFill>
                <a:schemeClr val="tx1">
                  <a:lumMod val="65000"/>
                  <a:lumOff val="3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229" y="5724053"/>
            <a:ext cx="2039580" cy="183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013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spcBef>
                <a:spcPts val="661"/>
              </a:spcBef>
              <a:spcAft>
                <a:spcPts val="661"/>
              </a:spcAft>
              <a:buFont typeface="Arial"/>
              <a:buChar char="•"/>
              <a:defRPr/>
            </a:pPr>
            <a:r>
              <a:rPr lang="lv-LV" sz="2000" dirty="0" smtClean="0"/>
              <a:t>Vairums iestāžu baidās no darbības caurspīdīguma (</a:t>
            </a:r>
            <a:r>
              <a:rPr lang="lv-LV" sz="2000" i="1" dirty="0" smtClean="0"/>
              <a:t>transparence - angl</a:t>
            </a:r>
            <a:r>
              <a:rPr lang="lv-LV" sz="2000" dirty="0" smtClean="0"/>
              <a:t>.)</a:t>
            </a:r>
          </a:p>
          <a:p>
            <a:pPr lvl="1">
              <a:spcBef>
                <a:spcPts val="661"/>
              </a:spcBef>
              <a:spcAft>
                <a:spcPts val="661"/>
              </a:spcAft>
              <a:buFont typeface="Arial"/>
              <a:buChar char="•"/>
              <a:defRPr/>
            </a:pPr>
            <a:r>
              <a:rPr lang="en-US" sz="1800" dirty="0" smtClean="0"/>
              <a:t>J</a:t>
            </a:r>
            <a:r>
              <a:rPr lang="lv-LV" sz="1800" dirty="0" smtClean="0"/>
              <a:t>o “atņems finansējumu”</a:t>
            </a:r>
          </a:p>
          <a:p>
            <a:pPr lvl="1">
              <a:spcBef>
                <a:spcPts val="661"/>
              </a:spcBef>
              <a:spcAft>
                <a:spcPts val="661"/>
              </a:spcAft>
              <a:buFont typeface="Arial"/>
              <a:buChar char="•"/>
              <a:defRPr/>
            </a:pPr>
            <a:r>
              <a:rPr lang="lv-LV" sz="1800" dirty="0" smtClean="0"/>
              <a:t>Jo “samazinās štatu”</a:t>
            </a:r>
          </a:p>
          <a:p>
            <a:pPr lvl="1">
              <a:spcBef>
                <a:spcPts val="661"/>
              </a:spcBef>
              <a:spcAft>
                <a:spcPts val="661"/>
              </a:spcAft>
              <a:buFont typeface="Arial"/>
              <a:buChar char="•"/>
              <a:defRPr/>
            </a:pPr>
            <a:r>
              <a:rPr lang="en-US" sz="1800" dirty="0" smtClean="0"/>
              <a:t>J</a:t>
            </a:r>
            <a:r>
              <a:rPr lang="lv-LV" sz="1800" dirty="0" smtClean="0"/>
              <a:t>o KĀDS SEKOS LĪDZI VALSTS IESTĀDES PRODUKTIVITĀTEI, t.i. </a:t>
            </a:r>
            <a:r>
              <a:rPr lang="en-US" sz="1800" dirty="0" smtClean="0"/>
              <a:t>k</a:t>
            </a:r>
            <a:r>
              <a:rPr lang="lv-LV" sz="1800" dirty="0" smtClean="0"/>
              <a:t>ritizēs to</a:t>
            </a:r>
          </a:p>
          <a:p>
            <a:pPr>
              <a:spcBef>
                <a:spcPts val="661"/>
              </a:spcBef>
              <a:spcAft>
                <a:spcPts val="661"/>
              </a:spcAft>
              <a:buFont typeface="Arial"/>
              <a:buChar char="•"/>
              <a:defRPr/>
            </a:pPr>
            <a:r>
              <a:rPr lang="lv-LV" sz="2000" dirty="0" smtClean="0"/>
              <a:t>Iestādes izmanto EKK atšķirīgi</a:t>
            </a:r>
          </a:p>
          <a:p>
            <a:pPr lvl="1">
              <a:spcBef>
                <a:spcPts val="661"/>
              </a:spcBef>
              <a:spcAft>
                <a:spcPts val="661"/>
              </a:spcAft>
              <a:buFont typeface="Arial"/>
              <a:buChar char="•"/>
              <a:defRPr/>
            </a:pPr>
            <a:r>
              <a:rPr lang="en-US" sz="1800" dirty="0" smtClean="0"/>
              <a:t>A</a:t>
            </a:r>
            <a:r>
              <a:rPr lang="lv-LV" sz="1800" dirty="0" smtClean="0"/>
              <a:t>tkarībā no iestādes darba specifikas</a:t>
            </a:r>
          </a:p>
          <a:p>
            <a:pPr lvl="1">
              <a:spcBef>
                <a:spcPts val="661"/>
              </a:spcBef>
              <a:spcAft>
                <a:spcPts val="661"/>
              </a:spcAft>
              <a:buFont typeface="Arial"/>
              <a:buChar char="•"/>
              <a:defRPr/>
            </a:pPr>
            <a:r>
              <a:rPr lang="lv-LV" sz="1800" dirty="0" smtClean="0"/>
              <a:t>Neviennozīmīgo EKK aprakstu dēļ</a:t>
            </a:r>
          </a:p>
          <a:p>
            <a:pPr>
              <a:spcBef>
                <a:spcPts val="661"/>
              </a:spcBef>
              <a:spcAft>
                <a:spcPts val="661"/>
              </a:spcAft>
              <a:buFont typeface="Arial"/>
              <a:buChar char="•"/>
              <a:defRPr/>
            </a:pPr>
            <a:r>
              <a:rPr lang="lv-LV" sz="2000" dirty="0" smtClean="0"/>
              <a:t>EKK struktūra nav orientēta uz vadības grāmatvedības uzdevumiem</a:t>
            </a:r>
          </a:p>
          <a:p>
            <a:pPr lvl="1">
              <a:spcBef>
                <a:spcPts val="661"/>
              </a:spcBef>
              <a:spcAft>
                <a:spcPts val="661"/>
              </a:spcAft>
              <a:buFont typeface="Arial"/>
              <a:buChar char="•"/>
              <a:defRPr/>
            </a:pPr>
            <a:r>
              <a:rPr lang="en-US" sz="1800" dirty="0" smtClean="0"/>
              <a:t>J</a:t>
            </a:r>
            <a:r>
              <a:rPr lang="lv-LV" sz="1800" dirty="0" smtClean="0"/>
              <a:t>o tai ir citi primārie mērķi</a:t>
            </a:r>
          </a:p>
          <a:p>
            <a:pPr lvl="1">
              <a:spcBef>
                <a:spcPts val="661"/>
              </a:spcBef>
              <a:spcAft>
                <a:spcPts val="661"/>
              </a:spcAft>
              <a:buFont typeface="Arial"/>
              <a:buChar char="•"/>
              <a:defRPr/>
            </a:pPr>
            <a:r>
              <a:rPr lang="lv-LV" sz="1800" dirty="0" smtClean="0"/>
              <a:t>Jo līdz šim pakalpojumu uzskaite nebija valsts uzstādījums</a:t>
            </a:r>
          </a:p>
          <a:p>
            <a:pPr>
              <a:spcBef>
                <a:spcPts val="661"/>
              </a:spcBef>
              <a:spcAft>
                <a:spcPts val="661"/>
              </a:spcAft>
              <a:buFont typeface="Arial"/>
              <a:buChar char="•"/>
              <a:defRPr/>
            </a:pPr>
            <a:r>
              <a:rPr lang="lv-LV" sz="2000" dirty="0" smtClean="0"/>
              <a:t>Uzsākt resursu patēriņa uzskaiti ne tikai nodaļu, bet arī procesu līmenī nozīmēs specifisko IS ieviešanu un / vai papildināšanu</a:t>
            </a:r>
          </a:p>
          <a:p>
            <a:pPr lvl="1">
              <a:spcBef>
                <a:spcPts val="661"/>
              </a:spcBef>
              <a:spcAft>
                <a:spcPts val="661"/>
              </a:spcAft>
              <a:buFont typeface="Arial"/>
              <a:buChar char="•"/>
              <a:defRPr/>
            </a:pPr>
            <a:endParaRPr lang="lv-LV" sz="1800" dirty="0" smtClean="0"/>
          </a:p>
          <a:p>
            <a:pPr>
              <a:spcBef>
                <a:spcPts val="661"/>
              </a:spcBef>
              <a:spcAft>
                <a:spcPts val="661"/>
              </a:spcAft>
              <a:buFont typeface="Arial"/>
              <a:buChar char="•"/>
              <a:defRPr/>
            </a:pPr>
            <a:endParaRPr lang="lv-LV" sz="2000" dirty="0"/>
          </a:p>
          <a:p>
            <a:pPr marL="0" indent="0">
              <a:spcBef>
                <a:spcPts val="661"/>
              </a:spcBef>
              <a:spcAft>
                <a:spcPts val="661"/>
              </a:spcAft>
              <a:defRPr/>
            </a:pPr>
            <a:endParaRPr lang="lv-LV" sz="2000" dirty="0"/>
          </a:p>
        </p:txBody>
      </p:sp>
      <p:sp>
        <p:nvSpPr>
          <p:cNvPr id="4" name="Title 1"/>
          <p:cNvSpPr txBox="1">
            <a:spLocks/>
          </p:cNvSpPr>
          <p:nvPr/>
        </p:nvSpPr>
        <p:spPr bwMode="auto">
          <a:xfrm>
            <a:off x="507429" y="7109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ea typeface="ＭＳ Ｐゴシック" pitchFamily="34" charset="-128"/>
              </a:rPr>
              <a:t>Vadības grāmatvedības izaicinājumi valsts pārvaldē un publisko pakalpojumu jomā</a:t>
            </a:r>
            <a:endParaRPr lang="lv-LV" sz="2800" kern="0" dirty="0">
              <a:solidFill>
                <a:schemeClr val="tx1">
                  <a:lumMod val="50000"/>
                  <a:lumOff val="50000"/>
                </a:schemeClr>
              </a:solidFill>
            </a:endParaRPr>
          </a:p>
        </p:txBody>
      </p:sp>
    </p:spTree>
    <p:extLst>
      <p:ext uri="{BB962C8B-B14F-4D97-AF65-F5344CB8AC3E}">
        <p14:creationId xmlns:p14="http://schemas.microsoft.com/office/powerpoint/2010/main" val="2472466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32"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600"/>
              </a:spcBef>
              <a:spcAft>
                <a:spcPts val="600"/>
              </a:spcAft>
              <a:buClr>
                <a:schemeClr val="tx1">
                  <a:lumMod val="50000"/>
                  <a:lumOff val="50000"/>
                </a:schemeClr>
              </a:buClr>
              <a:defRPr/>
            </a:pPr>
            <a:r>
              <a:rPr lang="lv-LV" sz="2200" dirty="0" smtClean="0">
                <a:solidFill>
                  <a:schemeClr val="tx1">
                    <a:lumMod val="95000"/>
                    <a:lumOff val="5000"/>
                  </a:schemeClr>
                </a:solidFill>
              </a:rPr>
              <a:t>ABC metode tiek plaši </a:t>
            </a:r>
            <a:r>
              <a:rPr lang="lv-LV" sz="2200" dirty="0">
                <a:solidFill>
                  <a:schemeClr val="tx1">
                    <a:lumMod val="95000"/>
                    <a:lumOff val="5000"/>
                  </a:schemeClr>
                </a:solidFill>
              </a:rPr>
              <a:t>pielietota </a:t>
            </a:r>
            <a:r>
              <a:rPr lang="lv-LV" sz="2200" dirty="0" smtClean="0">
                <a:solidFill>
                  <a:schemeClr val="tx1">
                    <a:lumMod val="95000"/>
                    <a:lumOff val="5000"/>
                  </a:schemeClr>
                </a:solidFill>
              </a:rPr>
              <a:t>ārvalstu publiskajā sektorā, piemēram:</a:t>
            </a:r>
            <a:r>
              <a:rPr lang="lv-LV" sz="2400" dirty="0" smtClean="0">
                <a:solidFill>
                  <a:schemeClr val="tx1">
                    <a:lumMod val="95000"/>
                    <a:lumOff val="5000"/>
                  </a:schemeClr>
                </a:solidFill>
              </a:rPr>
              <a:t> </a:t>
            </a:r>
          </a:p>
          <a:p>
            <a:pPr marL="361950" indent="-180975">
              <a:lnSpc>
                <a:spcPct val="100000"/>
              </a:lnSpc>
              <a:spcBef>
                <a:spcPts val="0"/>
              </a:spcBef>
              <a:spcAft>
                <a:spcPts val="0"/>
              </a:spcAft>
              <a:buClr>
                <a:schemeClr val="tx1">
                  <a:lumMod val="50000"/>
                  <a:lumOff val="50000"/>
                </a:schemeClr>
              </a:buClr>
              <a:buFont typeface="Wingdings" panose="05000000000000000000" pitchFamily="2" charset="2"/>
              <a:buChar char="§"/>
              <a:defRPr/>
            </a:pPr>
            <a:r>
              <a:rPr lang="lv-LV" sz="1800" b="1" dirty="0" smtClean="0">
                <a:solidFill>
                  <a:schemeClr val="tx1">
                    <a:lumMod val="95000"/>
                    <a:lumOff val="5000"/>
                  </a:schemeClr>
                </a:solidFill>
              </a:rPr>
              <a:t>Kriminālprokuratūras dienests, Lielbritānija</a:t>
            </a:r>
          </a:p>
          <a:p>
            <a:pPr marL="581025" lvl="1" indent="0">
              <a:lnSpc>
                <a:spcPct val="100000"/>
              </a:lnSpc>
              <a:spcBef>
                <a:spcPts val="0"/>
              </a:spcBef>
              <a:spcAft>
                <a:spcPts val="0"/>
              </a:spcAft>
              <a:buClr>
                <a:schemeClr val="tx1">
                  <a:lumMod val="50000"/>
                  <a:lumOff val="50000"/>
                </a:schemeClr>
              </a:buClr>
              <a:defRPr/>
            </a:pPr>
            <a:r>
              <a:rPr lang="lv-LV" sz="1600" dirty="0" smtClean="0">
                <a:solidFill>
                  <a:schemeClr val="tx1">
                    <a:lumMod val="95000"/>
                    <a:lumOff val="5000"/>
                  </a:schemeClr>
                </a:solidFill>
              </a:rPr>
              <a:t>Nepilnību novēršana tiesvedības procesos, detalizēta izmaksu informācija izmantojot ABC metodi «godīgas» līdzekļu sadales iestādes struktūrā pamatojoties uz darba slodzi, 1995</a:t>
            </a:r>
            <a:endParaRPr lang="lv-LV" sz="1600" dirty="0">
              <a:solidFill>
                <a:schemeClr val="tx1">
                  <a:lumMod val="95000"/>
                  <a:lumOff val="5000"/>
                </a:schemeClr>
              </a:solidFill>
            </a:endParaRPr>
          </a:p>
          <a:p>
            <a:pPr marL="361950" indent="-180975">
              <a:lnSpc>
                <a:spcPct val="100000"/>
              </a:lnSpc>
              <a:spcBef>
                <a:spcPts val="0"/>
              </a:spcBef>
              <a:spcAft>
                <a:spcPts val="0"/>
              </a:spcAft>
              <a:buClr>
                <a:schemeClr val="tx1">
                  <a:lumMod val="50000"/>
                  <a:lumOff val="50000"/>
                </a:schemeClr>
              </a:buClr>
              <a:buFont typeface="Wingdings" panose="05000000000000000000" pitchFamily="2" charset="2"/>
              <a:buChar char="§"/>
              <a:defRPr/>
            </a:pPr>
            <a:r>
              <a:rPr lang="lv-LV" sz="1800" b="1" dirty="0" smtClean="0">
                <a:solidFill>
                  <a:schemeClr val="tx1">
                    <a:lumMod val="95000"/>
                    <a:lumOff val="5000"/>
                  </a:schemeClr>
                </a:solidFill>
              </a:rPr>
              <a:t>Pilsonības un migrācijas dienests, ASV</a:t>
            </a:r>
          </a:p>
          <a:p>
            <a:pPr marL="581025" lvl="1" indent="0">
              <a:lnSpc>
                <a:spcPct val="100000"/>
              </a:lnSpc>
              <a:spcBef>
                <a:spcPts val="0"/>
              </a:spcBef>
              <a:spcAft>
                <a:spcPts val="0"/>
              </a:spcAft>
              <a:buClr>
                <a:schemeClr val="tx1">
                  <a:lumMod val="50000"/>
                  <a:lumOff val="50000"/>
                </a:schemeClr>
              </a:buClr>
              <a:defRPr/>
            </a:pPr>
            <a:r>
              <a:rPr lang="lv-LV" sz="1600" dirty="0">
                <a:solidFill>
                  <a:schemeClr val="tx1">
                    <a:lumMod val="95000"/>
                    <a:lumOff val="5000"/>
                  </a:schemeClr>
                </a:solidFill>
              </a:rPr>
              <a:t>Pakalpojuma cenu noteikšana jauniem pakalpojumiem, nodevu apjoma noteikšana </a:t>
            </a:r>
            <a:r>
              <a:rPr lang="lv-LV" sz="1600" dirty="0" smtClean="0">
                <a:solidFill>
                  <a:schemeClr val="tx1">
                    <a:lumMod val="95000"/>
                    <a:lumOff val="5000"/>
                  </a:schemeClr>
                </a:solidFill>
              </a:rPr>
              <a:t/>
            </a:r>
            <a:br>
              <a:rPr lang="lv-LV" sz="1600" dirty="0" smtClean="0">
                <a:solidFill>
                  <a:schemeClr val="tx1">
                    <a:lumMod val="95000"/>
                    <a:lumOff val="5000"/>
                  </a:schemeClr>
                </a:solidFill>
              </a:rPr>
            </a:br>
            <a:r>
              <a:rPr lang="lv-LV" sz="1600" dirty="0" smtClean="0">
                <a:solidFill>
                  <a:schemeClr val="tx1">
                    <a:lumMod val="95000"/>
                    <a:lumOff val="5000"/>
                  </a:schemeClr>
                </a:solidFill>
              </a:rPr>
              <a:t>izmantojot </a:t>
            </a:r>
            <a:r>
              <a:rPr lang="lv-LV" sz="1600" dirty="0">
                <a:solidFill>
                  <a:schemeClr val="tx1">
                    <a:lumMod val="95000"/>
                    <a:lumOff val="5000"/>
                  </a:schemeClr>
                </a:solidFill>
              </a:rPr>
              <a:t>ABC, </a:t>
            </a:r>
            <a:r>
              <a:rPr lang="lv-LV" sz="1600" dirty="0" smtClean="0">
                <a:solidFill>
                  <a:schemeClr val="tx1">
                    <a:lumMod val="95000"/>
                    <a:lumOff val="5000"/>
                  </a:schemeClr>
                </a:solidFill>
              </a:rPr>
              <a:t>2011</a:t>
            </a:r>
          </a:p>
          <a:p>
            <a:pPr marL="361950" indent="-180975">
              <a:lnSpc>
                <a:spcPct val="100000"/>
              </a:lnSpc>
              <a:spcBef>
                <a:spcPts val="0"/>
              </a:spcBef>
              <a:spcAft>
                <a:spcPts val="0"/>
              </a:spcAft>
              <a:buClr>
                <a:schemeClr val="tx1">
                  <a:lumMod val="50000"/>
                  <a:lumOff val="50000"/>
                </a:schemeClr>
              </a:buClr>
              <a:buFont typeface="Wingdings" panose="05000000000000000000" pitchFamily="2" charset="2"/>
              <a:buChar char="§"/>
              <a:defRPr/>
            </a:pPr>
            <a:r>
              <a:rPr lang="lv-LV" sz="1800" b="1" dirty="0" smtClean="0">
                <a:solidFill>
                  <a:schemeClr val="tx1">
                    <a:lumMod val="95000"/>
                    <a:lumOff val="5000"/>
                  </a:schemeClr>
                </a:solidFill>
              </a:rPr>
              <a:t>Ieņēmumu </a:t>
            </a:r>
            <a:r>
              <a:rPr lang="lv-LV" sz="1800" b="1" dirty="0">
                <a:solidFill>
                  <a:schemeClr val="tx1">
                    <a:lumMod val="95000"/>
                    <a:lumOff val="5000"/>
                  </a:schemeClr>
                </a:solidFill>
              </a:rPr>
              <a:t>dienesta izmeklēšanas nodaļa, </a:t>
            </a:r>
            <a:r>
              <a:rPr lang="lv-LV" sz="1800" b="1" dirty="0" smtClean="0">
                <a:solidFill>
                  <a:schemeClr val="tx1">
                    <a:lumMod val="95000"/>
                    <a:lumOff val="5000"/>
                  </a:schemeClr>
                </a:solidFill>
              </a:rPr>
              <a:t>ASV</a:t>
            </a:r>
          </a:p>
          <a:p>
            <a:pPr marL="581025" lvl="1" indent="0">
              <a:lnSpc>
                <a:spcPct val="100000"/>
              </a:lnSpc>
              <a:spcBef>
                <a:spcPts val="0"/>
              </a:spcBef>
              <a:spcAft>
                <a:spcPts val="0"/>
              </a:spcAft>
              <a:buClr>
                <a:schemeClr val="tx1">
                  <a:lumMod val="50000"/>
                  <a:lumOff val="50000"/>
                </a:schemeClr>
              </a:buClr>
              <a:defRPr/>
            </a:pPr>
            <a:r>
              <a:rPr lang="lv-LV" sz="1600" dirty="0" smtClean="0">
                <a:solidFill>
                  <a:schemeClr val="tx1">
                    <a:lumMod val="95000"/>
                    <a:lumOff val="5000"/>
                  </a:schemeClr>
                </a:solidFill>
              </a:rPr>
              <a:t>Detalizēta izmaksu informācija, izmaksu cēloņu noteikšana izmantojot ABC, 1991</a:t>
            </a:r>
          </a:p>
          <a:p>
            <a:pPr marL="361950" indent="-180975">
              <a:lnSpc>
                <a:spcPct val="100000"/>
              </a:lnSpc>
              <a:spcBef>
                <a:spcPts val="0"/>
              </a:spcBef>
              <a:spcAft>
                <a:spcPts val="0"/>
              </a:spcAft>
              <a:buClr>
                <a:schemeClr val="tx1">
                  <a:lumMod val="50000"/>
                  <a:lumOff val="50000"/>
                </a:schemeClr>
              </a:buClr>
              <a:buFont typeface="Wingdings" panose="05000000000000000000" pitchFamily="2" charset="2"/>
              <a:buChar char="§"/>
              <a:defRPr/>
            </a:pPr>
            <a:r>
              <a:rPr lang="lv-LV" sz="1800" b="1" dirty="0" smtClean="0">
                <a:solidFill>
                  <a:schemeClr val="tx1">
                    <a:lumMod val="95000"/>
                    <a:lumOff val="5000"/>
                  </a:schemeClr>
                </a:solidFill>
              </a:rPr>
              <a:t>Kvebekas </a:t>
            </a:r>
            <a:r>
              <a:rPr lang="lv-LV" sz="1800" b="1" dirty="0">
                <a:solidFill>
                  <a:schemeClr val="tx1">
                    <a:lumMod val="95000"/>
                    <a:lumOff val="5000"/>
                  </a:schemeClr>
                </a:solidFill>
              </a:rPr>
              <a:t>pašvaldība, </a:t>
            </a:r>
            <a:r>
              <a:rPr lang="lv-LV" sz="1800" b="1" dirty="0" smtClean="0">
                <a:solidFill>
                  <a:schemeClr val="tx1">
                    <a:lumMod val="95000"/>
                    <a:lumOff val="5000"/>
                  </a:schemeClr>
                </a:solidFill>
              </a:rPr>
              <a:t>Kanāda</a:t>
            </a:r>
          </a:p>
          <a:p>
            <a:pPr marL="581025" lvl="1" indent="0">
              <a:lnSpc>
                <a:spcPct val="100000"/>
              </a:lnSpc>
              <a:spcBef>
                <a:spcPts val="0"/>
              </a:spcBef>
              <a:spcAft>
                <a:spcPts val="0"/>
              </a:spcAft>
              <a:buClr>
                <a:schemeClr val="tx1">
                  <a:lumMod val="50000"/>
                  <a:lumOff val="50000"/>
                </a:schemeClr>
              </a:buClr>
              <a:defRPr/>
            </a:pPr>
            <a:r>
              <a:rPr lang="lv-LV" sz="1600" dirty="0" smtClean="0">
                <a:solidFill>
                  <a:schemeClr val="tx1">
                    <a:lumMod val="95000"/>
                    <a:lumOff val="5000"/>
                  </a:schemeClr>
                </a:solidFill>
              </a:rPr>
              <a:t>Pakalpojumu izmaksu noteikšana un optimizācija, 2011</a:t>
            </a:r>
            <a:endParaRPr lang="lv-LV" sz="1600" dirty="0">
              <a:solidFill>
                <a:schemeClr val="tx1">
                  <a:lumMod val="95000"/>
                  <a:lumOff val="5000"/>
                </a:schemeClr>
              </a:solidFill>
            </a:endParaRPr>
          </a:p>
          <a:p>
            <a:pPr marL="361950" indent="-180975">
              <a:lnSpc>
                <a:spcPct val="100000"/>
              </a:lnSpc>
              <a:spcBef>
                <a:spcPts val="0"/>
              </a:spcBef>
              <a:spcAft>
                <a:spcPts val="0"/>
              </a:spcAft>
              <a:buClr>
                <a:schemeClr val="tx1">
                  <a:lumMod val="50000"/>
                  <a:lumOff val="50000"/>
                </a:schemeClr>
              </a:buClr>
              <a:buFont typeface="Wingdings" panose="05000000000000000000" pitchFamily="2" charset="2"/>
              <a:buChar char="§"/>
              <a:defRPr/>
            </a:pPr>
            <a:r>
              <a:rPr lang="lv-LV" sz="1800" b="1" dirty="0" smtClean="0">
                <a:solidFill>
                  <a:schemeClr val="tx1">
                    <a:lumMod val="95000"/>
                    <a:lumOff val="5000"/>
                  </a:schemeClr>
                </a:solidFill>
              </a:rPr>
              <a:t>Transporta departaments, Austrālija</a:t>
            </a:r>
          </a:p>
          <a:p>
            <a:pPr marL="581025" lvl="1" indent="0">
              <a:lnSpc>
                <a:spcPct val="100000"/>
              </a:lnSpc>
              <a:spcBef>
                <a:spcPts val="0"/>
              </a:spcBef>
              <a:spcAft>
                <a:spcPts val="0"/>
              </a:spcAft>
              <a:buClr>
                <a:schemeClr val="tx1">
                  <a:lumMod val="50000"/>
                  <a:lumOff val="50000"/>
                </a:schemeClr>
              </a:buClr>
              <a:defRPr/>
            </a:pPr>
            <a:r>
              <a:rPr lang="lv-LV" sz="1600" dirty="0" smtClean="0">
                <a:solidFill>
                  <a:schemeClr val="tx1">
                    <a:lumMod val="95000"/>
                    <a:lumOff val="5000"/>
                  </a:schemeClr>
                </a:solidFill>
              </a:rPr>
              <a:t>Aktivitāšu izmaksu noteikšana pielietojot ABC, 1992</a:t>
            </a:r>
          </a:p>
          <a:p>
            <a:pPr marL="361950" indent="-180975">
              <a:lnSpc>
                <a:spcPct val="100000"/>
              </a:lnSpc>
              <a:spcBef>
                <a:spcPts val="0"/>
              </a:spcBef>
              <a:spcAft>
                <a:spcPts val="0"/>
              </a:spcAft>
              <a:buClr>
                <a:schemeClr val="tx1">
                  <a:lumMod val="50000"/>
                  <a:lumOff val="50000"/>
                </a:schemeClr>
              </a:buClr>
              <a:buFont typeface="Wingdings" panose="05000000000000000000" pitchFamily="2" charset="2"/>
              <a:buChar char="§"/>
              <a:defRPr/>
            </a:pPr>
            <a:r>
              <a:rPr lang="lv-LV" sz="1800" b="1" dirty="0">
                <a:solidFill>
                  <a:schemeClr val="tx1">
                    <a:lumMod val="95000"/>
                    <a:lumOff val="5000"/>
                  </a:schemeClr>
                </a:solidFill>
              </a:rPr>
              <a:t>Grevenas pašvaldība, </a:t>
            </a:r>
            <a:r>
              <a:rPr lang="lv-LV" sz="1800" b="1" dirty="0" smtClean="0">
                <a:solidFill>
                  <a:schemeClr val="tx1">
                    <a:lumMod val="95000"/>
                    <a:lumOff val="5000"/>
                  </a:schemeClr>
                </a:solidFill>
              </a:rPr>
              <a:t>Grieķija</a:t>
            </a:r>
          </a:p>
          <a:p>
            <a:pPr marL="581025" lvl="1" indent="0">
              <a:lnSpc>
                <a:spcPct val="100000"/>
              </a:lnSpc>
              <a:spcBef>
                <a:spcPts val="0"/>
              </a:spcBef>
              <a:spcAft>
                <a:spcPts val="600"/>
              </a:spcAft>
              <a:buClr>
                <a:schemeClr val="tx1">
                  <a:lumMod val="50000"/>
                  <a:lumOff val="50000"/>
                </a:schemeClr>
              </a:buClr>
              <a:defRPr/>
            </a:pPr>
            <a:r>
              <a:rPr lang="lv-LV" sz="1600" dirty="0" smtClean="0">
                <a:solidFill>
                  <a:schemeClr val="tx1">
                    <a:lumMod val="95000"/>
                    <a:lumOff val="5000"/>
                  </a:schemeClr>
                </a:solidFill>
              </a:rPr>
              <a:t>Detalizēta izmaksu analīze pielietojot ABC, lai noteiktu šauras vietas biznesa procesos, 2010</a:t>
            </a:r>
            <a:endParaRPr lang="lv-LV" sz="1600" dirty="0">
              <a:solidFill>
                <a:schemeClr val="tx1">
                  <a:lumMod val="95000"/>
                  <a:lumOff val="5000"/>
                </a:schemeClr>
              </a:solidFill>
            </a:endParaRPr>
          </a:p>
          <a:p>
            <a:pPr marL="0" indent="0">
              <a:spcBef>
                <a:spcPts val="600"/>
              </a:spcBef>
              <a:spcAft>
                <a:spcPts val="600"/>
              </a:spcAft>
              <a:buClr>
                <a:schemeClr val="tx1">
                  <a:lumMod val="50000"/>
                  <a:lumOff val="50000"/>
                </a:schemeClr>
              </a:buClr>
              <a:defRPr/>
            </a:pPr>
            <a:r>
              <a:rPr lang="lv-LV" sz="2200" dirty="0" smtClean="0">
                <a:solidFill>
                  <a:schemeClr val="tx1">
                    <a:lumMod val="95000"/>
                    <a:lumOff val="5000"/>
                  </a:schemeClr>
                </a:solidFill>
              </a:rPr>
              <a:t>Visas iestādes, kuras ir ieviesušas ABC principus organizācijā atzīst, ka:</a:t>
            </a:r>
            <a:endParaRPr lang="lv-LV" sz="2200" dirty="0">
              <a:solidFill>
                <a:schemeClr val="tx1">
                  <a:lumMod val="95000"/>
                  <a:lumOff val="5000"/>
                </a:schemeClr>
              </a:solidFill>
            </a:endParaRPr>
          </a:p>
          <a:p>
            <a:pPr marL="361950" indent="-180975">
              <a:spcBef>
                <a:spcPts val="0"/>
              </a:spcBef>
              <a:spcAft>
                <a:spcPts val="0"/>
              </a:spcAft>
              <a:buClr>
                <a:schemeClr val="tx1">
                  <a:lumMod val="50000"/>
                  <a:lumOff val="50000"/>
                </a:schemeClr>
              </a:buClr>
              <a:buFont typeface="Wingdings" panose="05000000000000000000" pitchFamily="2" charset="2"/>
              <a:buChar char="§"/>
              <a:defRPr/>
            </a:pPr>
            <a:r>
              <a:rPr lang="lv-LV" sz="1700" dirty="0">
                <a:solidFill>
                  <a:schemeClr val="tx1">
                    <a:lumMod val="95000"/>
                    <a:lumOff val="5000"/>
                  </a:schemeClr>
                </a:solidFill>
              </a:rPr>
              <a:t>ABC ir efektīvs līdzeklis, lai iegūtu noderīgu un salīdzināmu pašizmaksas </a:t>
            </a:r>
            <a:r>
              <a:rPr lang="lv-LV" sz="1700" dirty="0" smtClean="0">
                <a:solidFill>
                  <a:schemeClr val="tx1">
                    <a:lumMod val="95000"/>
                    <a:lumOff val="5000"/>
                  </a:schemeClr>
                </a:solidFill>
              </a:rPr>
              <a:t>informāciju</a:t>
            </a:r>
            <a:endParaRPr lang="lv-LV" sz="1700" dirty="0">
              <a:solidFill>
                <a:schemeClr val="tx1">
                  <a:lumMod val="95000"/>
                  <a:lumOff val="5000"/>
                </a:schemeClr>
              </a:solidFill>
            </a:endParaRPr>
          </a:p>
          <a:p>
            <a:pPr marL="361950" indent="-180975">
              <a:spcBef>
                <a:spcPts val="0"/>
              </a:spcBef>
              <a:spcAft>
                <a:spcPts val="0"/>
              </a:spcAft>
              <a:buClr>
                <a:schemeClr val="tx1">
                  <a:lumMod val="50000"/>
                  <a:lumOff val="50000"/>
                </a:schemeClr>
              </a:buClr>
              <a:buFont typeface="Wingdings" panose="05000000000000000000" pitchFamily="2" charset="2"/>
              <a:buChar char="§"/>
              <a:defRPr/>
            </a:pPr>
            <a:r>
              <a:rPr lang="lv-LV" sz="1700" dirty="0" smtClean="0">
                <a:solidFill>
                  <a:schemeClr val="tx1">
                    <a:lumMod val="95000"/>
                    <a:lumOff val="5000"/>
                  </a:schemeClr>
                </a:solidFill>
              </a:rPr>
              <a:t>ABC ir noderīgs </a:t>
            </a:r>
            <a:r>
              <a:rPr lang="lv-LV" sz="1700" dirty="0">
                <a:solidFill>
                  <a:schemeClr val="tx1">
                    <a:lumMod val="95000"/>
                    <a:lumOff val="5000"/>
                  </a:schemeClr>
                </a:solidFill>
              </a:rPr>
              <a:t>instruments lēmumu pieņemšanā un pakalpojumu cenu </a:t>
            </a:r>
            <a:r>
              <a:rPr lang="lv-LV" sz="1700" dirty="0" smtClean="0">
                <a:solidFill>
                  <a:schemeClr val="tx1">
                    <a:lumMod val="95000"/>
                    <a:lumOff val="5000"/>
                  </a:schemeClr>
                </a:solidFill>
              </a:rPr>
              <a:t>noteikšanā</a:t>
            </a:r>
            <a:endParaRPr lang="lv-LV" sz="1700" dirty="0">
              <a:solidFill>
                <a:schemeClr val="tx1">
                  <a:lumMod val="95000"/>
                  <a:lumOff val="5000"/>
                </a:schemeClr>
              </a:solidFill>
            </a:endParaRPr>
          </a:p>
          <a:p>
            <a:pPr marL="361950" indent="-180975">
              <a:spcBef>
                <a:spcPts val="0"/>
              </a:spcBef>
              <a:spcAft>
                <a:spcPts val="0"/>
              </a:spcAft>
              <a:buClr>
                <a:schemeClr val="tx1">
                  <a:lumMod val="50000"/>
                  <a:lumOff val="50000"/>
                </a:schemeClr>
              </a:buClr>
              <a:buFont typeface="Wingdings" panose="05000000000000000000" pitchFamily="2" charset="2"/>
              <a:buChar char="§"/>
              <a:defRPr/>
            </a:pPr>
            <a:r>
              <a:rPr lang="lv-LV" sz="1700" dirty="0">
                <a:solidFill>
                  <a:schemeClr val="tx1">
                    <a:lumMod val="95000"/>
                    <a:lumOff val="5000"/>
                  </a:schemeClr>
                </a:solidFill>
              </a:rPr>
              <a:t>ABC ir viegli pielietojama un </a:t>
            </a:r>
            <a:r>
              <a:rPr lang="lv-LV" sz="1700" dirty="0" smtClean="0">
                <a:solidFill>
                  <a:schemeClr val="tx1">
                    <a:lumMod val="95000"/>
                    <a:lumOff val="5000"/>
                  </a:schemeClr>
                </a:solidFill>
              </a:rPr>
              <a:t>to ir ērti papildināt ar jaunāko informāciju</a:t>
            </a:r>
            <a:endParaRPr lang="lv-LV" sz="1700" dirty="0">
              <a:solidFill>
                <a:schemeClr val="tx1">
                  <a:lumMod val="95000"/>
                  <a:lumOff val="5000"/>
                </a:schemeClr>
              </a:solidFill>
            </a:endParaRPr>
          </a:p>
          <a:p>
            <a:pPr marL="361950" indent="-180975">
              <a:spcBef>
                <a:spcPts val="0"/>
              </a:spcBef>
              <a:spcAft>
                <a:spcPts val="0"/>
              </a:spcAft>
              <a:buClr>
                <a:schemeClr val="tx1">
                  <a:lumMod val="50000"/>
                  <a:lumOff val="50000"/>
                </a:schemeClr>
              </a:buClr>
              <a:buFont typeface="Wingdings" panose="05000000000000000000" pitchFamily="2" charset="2"/>
              <a:buChar char="§"/>
              <a:defRPr/>
            </a:pPr>
            <a:r>
              <a:rPr lang="lv-LV" sz="1700" b="1" dirty="0" smtClean="0">
                <a:solidFill>
                  <a:schemeClr val="tx1">
                    <a:lumMod val="95000"/>
                    <a:lumOff val="5000"/>
                  </a:schemeClr>
                </a:solidFill>
              </a:rPr>
              <a:t>ABC ļauj </a:t>
            </a:r>
            <a:r>
              <a:rPr lang="lv-LV" sz="1700" b="1" dirty="0">
                <a:solidFill>
                  <a:schemeClr val="tx1">
                    <a:lumMod val="95000"/>
                    <a:lumOff val="5000"/>
                  </a:schemeClr>
                </a:solidFill>
              </a:rPr>
              <a:t>prioritizēt pakalpojumus un veikt to </a:t>
            </a:r>
            <a:r>
              <a:rPr lang="lv-LV" sz="1700" b="1" dirty="0" smtClean="0">
                <a:solidFill>
                  <a:schemeClr val="tx1">
                    <a:lumMod val="95000"/>
                    <a:lumOff val="5000"/>
                  </a:schemeClr>
                </a:solidFill>
              </a:rPr>
              <a:t>optimizāciju</a:t>
            </a:r>
            <a:endParaRPr lang="lv-LV" sz="1700" b="1" dirty="0">
              <a:solidFill>
                <a:schemeClr val="tx1">
                  <a:lumMod val="95000"/>
                  <a:lumOff val="5000"/>
                </a:schemeClr>
              </a:solidFill>
            </a:endParaRPr>
          </a:p>
          <a:p>
            <a:pPr marL="0" indent="0">
              <a:spcBef>
                <a:spcPts val="496"/>
              </a:spcBef>
              <a:spcAft>
                <a:spcPts val="496"/>
              </a:spcAft>
              <a:buClr>
                <a:schemeClr val="tx1">
                  <a:lumMod val="50000"/>
                  <a:lumOff val="50000"/>
                </a:schemeClr>
              </a:buClr>
              <a:defRPr/>
            </a:pPr>
            <a:endParaRPr lang="lv-LV" sz="2400" dirty="0" smtClean="0">
              <a:solidFill>
                <a:schemeClr val="tx1">
                  <a:lumMod val="95000"/>
                  <a:lumOff val="5000"/>
                </a:schemeClr>
              </a:solidFill>
            </a:endParaRPr>
          </a:p>
          <a:p>
            <a:pPr marL="0" indent="0">
              <a:spcBef>
                <a:spcPts val="496"/>
              </a:spcBef>
              <a:spcAft>
                <a:spcPts val="496"/>
              </a:spcAft>
              <a:buClr>
                <a:schemeClr val="tx1">
                  <a:lumMod val="50000"/>
                  <a:lumOff val="50000"/>
                </a:schemeClr>
              </a:buClr>
              <a:defRPr/>
            </a:pPr>
            <a:endParaRPr lang="lv-LV" sz="2400" dirty="0">
              <a:solidFill>
                <a:schemeClr val="tx1">
                  <a:lumMod val="95000"/>
                  <a:lumOff val="5000"/>
                </a:schemeClr>
              </a:solidFill>
            </a:endParaRPr>
          </a:p>
        </p:txBody>
      </p:sp>
      <p:sp>
        <p:nvSpPr>
          <p:cNvPr id="5" name="Title 1"/>
          <p:cNvSpPr txBox="1">
            <a:spLocks/>
          </p:cNvSpPr>
          <p:nvPr/>
        </p:nvSpPr>
        <p:spPr bwMode="auto">
          <a:xfrm>
            <a:off x="507429" y="7109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smtClean="0">
                <a:ea typeface="ＭＳ Ｐゴシック" pitchFamily="34" charset="-128"/>
              </a:rPr>
              <a:t>Vadības grāmatvedība valsts pārvaldē </a:t>
            </a:r>
            <a:br>
              <a:rPr lang="lv-LV" altLang="lv-LV" sz="3600" dirty="0" smtClean="0">
                <a:ea typeface="ＭＳ Ｐゴシック" pitchFamily="34" charset="-128"/>
              </a:rPr>
            </a:br>
            <a:r>
              <a:rPr lang="lv-LV" altLang="lv-LV" sz="2800" dirty="0" smtClean="0">
                <a:solidFill>
                  <a:schemeClr val="tx1">
                    <a:lumMod val="50000"/>
                    <a:lumOff val="50000"/>
                  </a:schemeClr>
                </a:solidFill>
                <a:ea typeface="ＭＳ Ｐゴシック" pitchFamily="34" charset="-128"/>
              </a:rPr>
              <a:t>Ārvalstu pieredze</a:t>
            </a:r>
            <a:endParaRPr lang="lv-LV" sz="2000" kern="0" dirty="0">
              <a:solidFill>
                <a:schemeClr val="tx1">
                  <a:lumMod val="50000"/>
                  <a:lumOff val="50000"/>
                </a:schemeClr>
              </a:solidFill>
            </a:endParaRPr>
          </a:p>
        </p:txBody>
      </p:sp>
      <p:pic>
        <p:nvPicPr>
          <p:cNvPr id="7170" name="Picture 2" descr="C:\Users\jdzalbe\Desktop\Picture2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664" y="5990614"/>
            <a:ext cx="2109540" cy="15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85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536" y="5040162"/>
            <a:ext cx="3024089" cy="226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285750" indent="-285750">
              <a:spcBef>
                <a:spcPts val="496"/>
              </a:spcBef>
              <a:spcAft>
                <a:spcPts val="496"/>
              </a:spcAft>
              <a:buClr>
                <a:schemeClr val="tx1">
                  <a:lumMod val="50000"/>
                  <a:lumOff val="50000"/>
                </a:schemeClr>
              </a:buClr>
              <a:buFont typeface="Wingdings" panose="05000000000000000000" pitchFamily="2" charset="2"/>
              <a:buChar char="§"/>
              <a:defRPr/>
            </a:pPr>
            <a:r>
              <a:rPr lang="lv-LV" dirty="0" smtClean="0">
                <a:solidFill>
                  <a:schemeClr val="tx1">
                    <a:lumMod val="95000"/>
                    <a:lumOff val="5000"/>
                  </a:schemeClr>
                </a:solidFill>
              </a:rPr>
              <a:t>Tiesu administrācija (TA)</a:t>
            </a:r>
          </a:p>
          <a:p>
            <a:pPr marL="685800" lvl="1">
              <a:spcBef>
                <a:spcPts val="0"/>
              </a:spcBef>
              <a:spcAft>
                <a:spcPts val="496"/>
              </a:spcAft>
              <a:buClr>
                <a:schemeClr val="tx1">
                  <a:lumMod val="50000"/>
                  <a:lumOff val="50000"/>
                </a:schemeClr>
              </a:buClr>
              <a:buFont typeface="Wingdings" panose="05000000000000000000" pitchFamily="2" charset="2"/>
              <a:buChar char="§"/>
              <a:defRPr/>
            </a:pPr>
            <a:r>
              <a:rPr lang="lv-LV" sz="2000" dirty="0">
                <a:solidFill>
                  <a:schemeClr val="tx1">
                    <a:lumMod val="95000"/>
                    <a:lumOff val="5000"/>
                  </a:schemeClr>
                </a:solidFill>
              </a:rPr>
              <a:t>Tiesvedības procesu pašizmaksu izvērtēšana un </a:t>
            </a:r>
            <a:r>
              <a:rPr lang="lv-LV" sz="2000" dirty="0" smtClean="0">
                <a:solidFill>
                  <a:schemeClr val="tx1">
                    <a:lumMod val="95000"/>
                    <a:lumOff val="5000"/>
                  </a:schemeClr>
                </a:solidFill>
              </a:rPr>
              <a:t>optimizācija, 2011-2012</a:t>
            </a:r>
          </a:p>
          <a:p>
            <a:pPr marL="285750" indent="-285750">
              <a:spcBef>
                <a:spcPts val="496"/>
              </a:spcBef>
              <a:spcAft>
                <a:spcPts val="496"/>
              </a:spcAft>
              <a:buClr>
                <a:schemeClr val="tx1">
                  <a:lumMod val="50000"/>
                  <a:lumOff val="50000"/>
                </a:schemeClr>
              </a:buClr>
              <a:buFont typeface="Wingdings" panose="05000000000000000000" pitchFamily="2" charset="2"/>
              <a:buChar char="§"/>
              <a:defRPr/>
            </a:pPr>
            <a:r>
              <a:rPr lang="lv-LV" dirty="0" smtClean="0">
                <a:solidFill>
                  <a:schemeClr val="tx1">
                    <a:lumMod val="95000"/>
                    <a:lumOff val="5000"/>
                  </a:schemeClr>
                </a:solidFill>
              </a:rPr>
              <a:t>Veselības un darbspēju ekspertīzes ārstu valsts komisija (VDEAVK)</a:t>
            </a:r>
          </a:p>
          <a:p>
            <a:pPr marL="685800" lvl="1">
              <a:spcBef>
                <a:spcPts val="0"/>
              </a:spcBef>
              <a:spcAft>
                <a:spcPts val="496"/>
              </a:spcAft>
              <a:buClr>
                <a:schemeClr val="tx1">
                  <a:lumMod val="50000"/>
                  <a:lumOff val="50000"/>
                </a:schemeClr>
              </a:buClr>
              <a:buFont typeface="Wingdings" panose="05000000000000000000" pitchFamily="2" charset="2"/>
              <a:buChar char="§"/>
              <a:defRPr/>
            </a:pPr>
            <a:r>
              <a:rPr lang="lv-LV" sz="2000" dirty="0" smtClean="0">
                <a:solidFill>
                  <a:schemeClr val="tx1">
                    <a:lumMod val="95000"/>
                    <a:lumOff val="5000"/>
                  </a:schemeClr>
                </a:solidFill>
              </a:rPr>
              <a:t>Invaliditātes noteikšanas sistēmas procesu izmaksu analīze, 2013</a:t>
            </a:r>
          </a:p>
          <a:p>
            <a:pPr marL="285750">
              <a:spcBef>
                <a:spcPts val="496"/>
              </a:spcBef>
              <a:spcAft>
                <a:spcPts val="496"/>
              </a:spcAft>
              <a:buClr>
                <a:schemeClr val="tx1">
                  <a:lumMod val="50000"/>
                  <a:lumOff val="50000"/>
                </a:schemeClr>
              </a:buClr>
              <a:buFont typeface="Wingdings" panose="05000000000000000000" pitchFamily="2" charset="2"/>
              <a:buChar char="§"/>
              <a:defRPr/>
            </a:pPr>
            <a:r>
              <a:rPr lang="lv-LV" dirty="0" smtClean="0">
                <a:solidFill>
                  <a:schemeClr val="tx1">
                    <a:lumMod val="85000"/>
                    <a:lumOff val="15000"/>
                  </a:schemeClr>
                </a:solidFill>
              </a:rPr>
              <a:t>Valsts sociālās apdrošināšanas aģentūra (VSAA)</a:t>
            </a:r>
          </a:p>
          <a:p>
            <a:pPr marL="685800" lvl="1">
              <a:spcBef>
                <a:spcPts val="0"/>
              </a:spcBef>
              <a:spcAft>
                <a:spcPts val="496"/>
              </a:spcAft>
              <a:buClr>
                <a:schemeClr val="tx1">
                  <a:lumMod val="50000"/>
                  <a:lumOff val="50000"/>
                </a:schemeClr>
              </a:buClr>
              <a:buFont typeface="Wingdings" panose="05000000000000000000" pitchFamily="2" charset="2"/>
              <a:buChar char="§"/>
              <a:defRPr/>
            </a:pPr>
            <a:r>
              <a:rPr lang="lv-LV" sz="2000" dirty="0" smtClean="0"/>
              <a:t>Pabalstu </a:t>
            </a:r>
            <a:r>
              <a:rPr lang="lv-LV" sz="2000" dirty="0"/>
              <a:t>piešķiršanas </a:t>
            </a:r>
            <a:r>
              <a:rPr lang="lv-LV" sz="2000" dirty="0" smtClean="0"/>
              <a:t>pašizmaksas aprēķins, 2010-2011</a:t>
            </a:r>
            <a:endParaRPr lang="lv-LV" sz="2000" dirty="0"/>
          </a:p>
          <a:p>
            <a:pPr marL="285750">
              <a:spcBef>
                <a:spcPts val="496"/>
              </a:spcBef>
              <a:spcAft>
                <a:spcPts val="496"/>
              </a:spcAft>
              <a:buClr>
                <a:schemeClr val="tx1">
                  <a:lumMod val="50000"/>
                  <a:lumOff val="50000"/>
                </a:schemeClr>
              </a:buClr>
              <a:buFont typeface="Wingdings" panose="05000000000000000000" pitchFamily="2" charset="2"/>
              <a:buChar char="§"/>
              <a:defRPr/>
            </a:pPr>
            <a:endParaRPr lang="lv-LV" i="1" dirty="0" smtClean="0">
              <a:solidFill>
                <a:schemeClr val="tx1">
                  <a:lumMod val="95000"/>
                  <a:lumOff val="5000"/>
                </a:schemeClr>
              </a:solidFill>
            </a:endParaRPr>
          </a:p>
          <a:p>
            <a:pPr marL="285750">
              <a:spcBef>
                <a:spcPts val="496"/>
              </a:spcBef>
              <a:spcAft>
                <a:spcPts val="496"/>
              </a:spcAft>
              <a:buClr>
                <a:schemeClr val="tx1">
                  <a:lumMod val="50000"/>
                  <a:lumOff val="50000"/>
                </a:schemeClr>
              </a:buClr>
              <a:buFont typeface="Wingdings" panose="05000000000000000000" pitchFamily="2" charset="2"/>
              <a:buChar char="§"/>
              <a:defRPr/>
            </a:pPr>
            <a:r>
              <a:rPr lang="lv-LV" i="1" dirty="0" smtClean="0">
                <a:solidFill>
                  <a:schemeClr val="tx1">
                    <a:lumMod val="95000"/>
                    <a:lumOff val="5000"/>
                  </a:schemeClr>
                </a:solidFill>
              </a:rPr>
              <a:t>Vai ir zināmi kādi citi piemēri?</a:t>
            </a:r>
            <a:endParaRPr lang="lv-LV" i="1" dirty="0">
              <a:solidFill>
                <a:schemeClr val="tx1">
                  <a:lumMod val="95000"/>
                  <a:lumOff val="5000"/>
                </a:schemeClr>
              </a:solidFill>
            </a:endParaRPr>
          </a:p>
        </p:txBody>
      </p:sp>
      <p:sp>
        <p:nvSpPr>
          <p:cNvPr id="5" name="Title 1"/>
          <p:cNvSpPr txBox="1">
            <a:spLocks/>
          </p:cNvSpPr>
          <p:nvPr/>
        </p:nvSpPr>
        <p:spPr bwMode="auto">
          <a:xfrm>
            <a:off x="507429" y="7109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smtClean="0">
                <a:ea typeface="ＭＳ Ｐゴシック" pitchFamily="34" charset="-128"/>
              </a:rPr>
              <a:t>Vadības grāmatvedība valsts pārvaldē </a:t>
            </a:r>
            <a:br>
              <a:rPr lang="lv-LV" altLang="lv-LV" sz="3600" dirty="0" smtClean="0">
                <a:ea typeface="ＭＳ Ｐゴシック" pitchFamily="34" charset="-128"/>
              </a:rPr>
            </a:br>
            <a:r>
              <a:rPr lang="lv-LV" altLang="lv-LV" sz="2800" dirty="0" smtClean="0">
                <a:solidFill>
                  <a:schemeClr val="tx1">
                    <a:lumMod val="50000"/>
                    <a:lumOff val="50000"/>
                  </a:schemeClr>
                </a:solidFill>
                <a:ea typeface="ＭＳ Ｐゴシック" pitchFamily="34" charset="-128"/>
              </a:rPr>
              <a:t>Latvijas pieredze</a:t>
            </a:r>
            <a:endParaRPr lang="lv-LV" sz="2000" kern="0" dirty="0">
              <a:solidFill>
                <a:schemeClr val="tx1">
                  <a:lumMod val="50000"/>
                  <a:lumOff val="50000"/>
                </a:schemeClr>
              </a:solidFill>
            </a:endParaRPr>
          </a:p>
        </p:txBody>
      </p:sp>
    </p:spTree>
    <p:extLst>
      <p:ext uri="{BB962C8B-B14F-4D97-AF65-F5344CB8AC3E}">
        <p14:creationId xmlns:p14="http://schemas.microsoft.com/office/powerpoint/2010/main" val="3839744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2.hubspot.net/hub/26849/file-13600075-jpg/images/analyze-marketing-strategy.jpg?t=1403795137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584" y="4911332"/>
            <a:ext cx="2479179" cy="2415610"/>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a:xfrm>
            <a:off x="503238" y="-36587"/>
            <a:ext cx="9069387" cy="1260475"/>
          </a:xfrm>
        </p:spPr>
        <p:txBody>
          <a:bodyPr/>
          <a:lstStyle/>
          <a:p>
            <a:pPr algn="l"/>
            <a:r>
              <a:rPr lang="lv-LV" sz="3600" dirty="0" smtClean="0">
                <a:solidFill>
                  <a:schemeClr val="tx1">
                    <a:lumMod val="95000"/>
                    <a:lumOff val="5000"/>
                  </a:schemeClr>
                </a:solidFill>
              </a:rPr>
              <a:t>Tiesu administrācijas pieredze (1)</a:t>
            </a:r>
            <a:r>
              <a:rPr lang="lv-LV" sz="3600" dirty="0">
                <a:solidFill>
                  <a:schemeClr val="tx1">
                    <a:lumMod val="95000"/>
                    <a:lumOff val="5000"/>
                  </a:schemeClr>
                </a:solidFill>
              </a:rPr>
              <a:t/>
            </a:r>
            <a:br>
              <a:rPr lang="lv-LV" sz="3600" dirty="0">
                <a:solidFill>
                  <a:schemeClr val="tx1">
                    <a:lumMod val="95000"/>
                    <a:lumOff val="5000"/>
                  </a:schemeClr>
                </a:solidFill>
              </a:rPr>
            </a:br>
            <a:endParaRPr lang="lv-LV" sz="2400" dirty="0">
              <a:solidFill>
                <a:schemeClr val="tx1">
                  <a:lumMod val="50000"/>
                  <a:lumOff val="50000"/>
                </a:schemeClr>
              </a:solidFill>
            </a:endParaRPr>
          </a:p>
        </p:txBody>
      </p:sp>
      <p:sp>
        <p:nvSpPr>
          <p:cNvPr id="32"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nSpc>
                <a:spcPct val="114000"/>
              </a:lnSpc>
              <a:spcBef>
                <a:spcPts val="300"/>
              </a:spcBef>
              <a:spcAft>
                <a:spcPts val="300"/>
              </a:spcAft>
              <a:buClr>
                <a:schemeClr val="tx1">
                  <a:lumMod val="50000"/>
                  <a:lumOff val="50000"/>
                </a:schemeClr>
              </a:buClr>
              <a:defRPr/>
            </a:pPr>
            <a:r>
              <a:rPr lang="lv-LV" sz="2400" b="1" dirty="0">
                <a:solidFill>
                  <a:schemeClr val="tx1">
                    <a:lumMod val="95000"/>
                    <a:lumOff val="5000"/>
                  </a:schemeClr>
                </a:solidFill>
              </a:rPr>
              <a:t>Projekta </a:t>
            </a:r>
            <a:r>
              <a:rPr lang="lv-LV" sz="2400" b="1" dirty="0" smtClean="0">
                <a:solidFill>
                  <a:schemeClr val="tx1">
                    <a:lumMod val="95000"/>
                    <a:lumOff val="5000"/>
                  </a:schemeClr>
                </a:solidFill>
              </a:rPr>
              <a:t>mērķi:</a:t>
            </a:r>
          </a:p>
          <a:p>
            <a:pPr marL="533400" indent="-177800">
              <a:lnSpc>
                <a:spcPct val="114000"/>
              </a:lnSpc>
              <a:spcBef>
                <a:spcPts val="300"/>
              </a:spcBef>
              <a:spcAft>
                <a:spcPts val="300"/>
              </a:spcAft>
              <a:buClr>
                <a:schemeClr val="tx1">
                  <a:lumMod val="50000"/>
                  <a:lumOff val="50000"/>
                </a:schemeClr>
              </a:buClr>
              <a:buFont typeface="Wingdings" panose="05000000000000000000" pitchFamily="2" charset="2"/>
              <a:buChar char="§"/>
              <a:defRPr/>
            </a:pPr>
            <a:r>
              <a:rPr lang="lv-LV" sz="2400" dirty="0" smtClean="0">
                <a:solidFill>
                  <a:schemeClr val="tx1">
                    <a:lumMod val="95000"/>
                    <a:lumOff val="5000"/>
                  </a:schemeClr>
                </a:solidFill>
              </a:rPr>
              <a:t>Tiesvedības </a:t>
            </a:r>
            <a:r>
              <a:rPr lang="lv-LV" sz="2400" dirty="0">
                <a:solidFill>
                  <a:schemeClr val="tx1">
                    <a:lumMod val="95000"/>
                    <a:lumOff val="5000"/>
                  </a:schemeClr>
                </a:solidFill>
              </a:rPr>
              <a:t>procesu pašizmaksas </a:t>
            </a:r>
            <a:r>
              <a:rPr lang="lv-LV" sz="2400" dirty="0" smtClean="0">
                <a:solidFill>
                  <a:schemeClr val="tx1">
                    <a:lumMod val="95000"/>
                    <a:lumOff val="5000"/>
                  </a:schemeClr>
                </a:solidFill>
              </a:rPr>
              <a:t>aprēķina modeļa izstrāde</a:t>
            </a:r>
          </a:p>
          <a:p>
            <a:pPr marL="533400" indent="-177800">
              <a:lnSpc>
                <a:spcPct val="114000"/>
              </a:lnSpc>
              <a:spcBef>
                <a:spcPts val="300"/>
              </a:spcBef>
              <a:spcAft>
                <a:spcPts val="300"/>
              </a:spcAft>
              <a:buClr>
                <a:schemeClr val="tx1">
                  <a:lumMod val="50000"/>
                  <a:lumOff val="50000"/>
                </a:schemeClr>
              </a:buClr>
              <a:buFont typeface="Wingdings" panose="05000000000000000000" pitchFamily="2" charset="2"/>
              <a:buChar char="§"/>
              <a:defRPr/>
            </a:pPr>
            <a:r>
              <a:rPr lang="lv-LV" sz="2400" dirty="0" smtClean="0">
                <a:solidFill>
                  <a:schemeClr val="tx1">
                    <a:lumMod val="95000"/>
                    <a:lumOff val="5000"/>
                  </a:schemeClr>
                </a:solidFill>
              </a:rPr>
              <a:t>Tiesvedības </a:t>
            </a:r>
            <a:r>
              <a:rPr lang="lv-LV" sz="2400" dirty="0">
                <a:solidFill>
                  <a:schemeClr val="tx1">
                    <a:lumMod val="95000"/>
                    <a:lumOff val="5000"/>
                  </a:schemeClr>
                </a:solidFill>
              </a:rPr>
              <a:t>procesu </a:t>
            </a:r>
            <a:r>
              <a:rPr lang="lv-LV" sz="2400" dirty="0" smtClean="0">
                <a:solidFill>
                  <a:schemeClr val="tx1">
                    <a:lumMod val="95000"/>
                    <a:lumOff val="5000"/>
                  </a:schemeClr>
                </a:solidFill>
              </a:rPr>
              <a:t>pašizmaksas analīze izlases tiesās</a:t>
            </a:r>
          </a:p>
          <a:p>
            <a:pPr marL="533400" indent="-177800">
              <a:lnSpc>
                <a:spcPct val="114000"/>
              </a:lnSpc>
              <a:spcBef>
                <a:spcPts val="300"/>
              </a:spcBef>
              <a:spcAft>
                <a:spcPts val="1200"/>
              </a:spcAft>
              <a:buClr>
                <a:schemeClr val="tx1">
                  <a:lumMod val="50000"/>
                  <a:lumOff val="50000"/>
                </a:schemeClr>
              </a:buClr>
              <a:buFont typeface="Wingdings" panose="05000000000000000000" pitchFamily="2" charset="2"/>
              <a:buChar char="§"/>
              <a:defRPr/>
            </a:pPr>
            <a:r>
              <a:rPr lang="lv-LV" sz="2400" dirty="0">
                <a:solidFill>
                  <a:schemeClr val="tx1">
                    <a:lumMod val="95000"/>
                    <a:lumOff val="5000"/>
                  </a:schemeClr>
                </a:solidFill>
              </a:rPr>
              <a:t>V</a:t>
            </a:r>
            <a:r>
              <a:rPr lang="lv-LV" sz="2400" dirty="0" smtClean="0">
                <a:solidFill>
                  <a:schemeClr val="tx1">
                    <a:lumMod val="95000"/>
                    <a:lumOff val="5000"/>
                  </a:schemeClr>
                </a:solidFill>
              </a:rPr>
              <a:t>alsts nodevu analīze</a:t>
            </a:r>
            <a:endParaRPr lang="lv-LV" sz="2400" dirty="0">
              <a:solidFill>
                <a:schemeClr val="tx1">
                  <a:lumMod val="95000"/>
                  <a:lumOff val="5000"/>
                </a:schemeClr>
              </a:solidFill>
            </a:endParaRPr>
          </a:p>
          <a:p>
            <a:pPr marL="0" indent="0" eaLnBrk="1" hangingPunct="1">
              <a:lnSpc>
                <a:spcPct val="114000"/>
              </a:lnSpc>
              <a:spcBef>
                <a:spcPts val="300"/>
              </a:spcBef>
              <a:spcAft>
                <a:spcPts val="300"/>
              </a:spcAft>
            </a:pPr>
            <a:r>
              <a:rPr lang="lv-LV" sz="2400" b="1" dirty="0" smtClean="0">
                <a:solidFill>
                  <a:schemeClr val="tx1">
                    <a:lumMod val="95000"/>
                    <a:lumOff val="5000"/>
                  </a:schemeClr>
                </a:solidFill>
              </a:rPr>
              <a:t>Projekta tvērums:</a:t>
            </a:r>
          </a:p>
          <a:p>
            <a:pPr marL="533400" indent="-177800">
              <a:lnSpc>
                <a:spcPct val="114000"/>
              </a:lnSpc>
              <a:spcBef>
                <a:spcPts val="300"/>
              </a:spcBef>
              <a:spcAft>
                <a:spcPts val="300"/>
              </a:spcAft>
              <a:buClr>
                <a:schemeClr val="tx1">
                  <a:lumMod val="50000"/>
                  <a:lumOff val="50000"/>
                </a:schemeClr>
              </a:buClr>
              <a:buFont typeface="Wingdings" panose="05000000000000000000" pitchFamily="2" charset="2"/>
              <a:buChar char="§"/>
              <a:defRPr/>
            </a:pPr>
            <a:r>
              <a:rPr lang="lv-LV" altLang="lv-LV" sz="2400" dirty="0" smtClean="0">
                <a:solidFill>
                  <a:schemeClr val="tx1">
                    <a:lumMod val="95000"/>
                    <a:lumOff val="5000"/>
                  </a:schemeClr>
                </a:solidFill>
              </a:rPr>
              <a:t>Kriminālprocess, civilprocess, administratīvais process, APK, atbalsta procesi</a:t>
            </a:r>
          </a:p>
          <a:p>
            <a:pPr marL="533400" indent="-177800">
              <a:lnSpc>
                <a:spcPct val="114000"/>
              </a:lnSpc>
              <a:spcBef>
                <a:spcPts val="300"/>
              </a:spcBef>
              <a:spcAft>
                <a:spcPts val="300"/>
              </a:spcAft>
              <a:buClr>
                <a:schemeClr val="tx1">
                  <a:lumMod val="50000"/>
                  <a:lumOff val="50000"/>
                </a:schemeClr>
              </a:buClr>
              <a:buFont typeface="Wingdings" panose="05000000000000000000" pitchFamily="2" charset="2"/>
              <a:buChar char="§"/>
              <a:defRPr/>
            </a:pPr>
            <a:r>
              <a:rPr lang="lv-LV" altLang="lv-LV" sz="2400" dirty="0" smtClean="0"/>
              <a:t>65 procesi, </a:t>
            </a:r>
            <a:r>
              <a:rPr lang="en-US" altLang="lv-LV" sz="2400" dirty="0" smtClean="0"/>
              <a:t>~</a:t>
            </a:r>
            <a:r>
              <a:rPr lang="en-US" altLang="lv-LV" sz="2400" dirty="0"/>
              <a:t>450 </a:t>
            </a:r>
            <a:r>
              <a:rPr lang="lv-LV" altLang="lv-LV" sz="2400" dirty="0" smtClean="0"/>
              <a:t>apakšprocesi, </a:t>
            </a:r>
            <a:r>
              <a:rPr lang="lv-LV" altLang="lv-LV" sz="2400" dirty="0"/>
              <a:t>t.sk. </a:t>
            </a:r>
            <a:r>
              <a:rPr lang="lv-LV" altLang="lv-LV" sz="2400" dirty="0" smtClean="0"/>
              <a:t>visi procesu soļi</a:t>
            </a:r>
          </a:p>
          <a:p>
            <a:pPr marL="533400" indent="-177800">
              <a:lnSpc>
                <a:spcPct val="114000"/>
              </a:lnSpc>
              <a:spcBef>
                <a:spcPts val="300"/>
              </a:spcBef>
              <a:spcAft>
                <a:spcPts val="300"/>
              </a:spcAft>
              <a:buClr>
                <a:schemeClr val="tx1">
                  <a:lumMod val="50000"/>
                  <a:lumOff val="50000"/>
                </a:schemeClr>
              </a:buClr>
              <a:buFont typeface="Wingdings" panose="05000000000000000000" pitchFamily="2" charset="2"/>
              <a:buChar char="§"/>
              <a:defRPr/>
            </a:pPr>
            <a:r>
              <a:rPr lang="lv-LV" altLang="lv-LV" sz="2400" dirty="0" smtClean="0"/>
              <a:t>6 izlases tiesas</a:t>
            </a:r>
            <a:endParaRPr lang="lv-LV" altLang="lv-LV" sz="2400" dirty="0"/>
          </a:p>
        </p:txBody>
      </p:sp>
    </p:spTree>
    <p:extLst>
      <p:ext uri="{BB962C8B-B14F-4D97-AF65-F5344CB8AC3E}">
        <p14:creationId xmlns:p14="http://schemas.microsoft.com/office/powerpoint/2010/main" val="1457517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lv-LV" sz="3600" dirty="0" smtClean="0">
                <a:solidFill>
                  <a:schemeClr val="tx1">
                    <a:lumMod val="95000"/>
                    <a:lumOff val="5000"/>
                  </a:schemeClr>
                </a:solidFill>
              </a:rPr>
              <a:t>Tiesu administrācijas pieredze (2)</a:t>
            </a:r>
            <a:r>
              <a:rPr lang="lv-LV" sz="3600" dirty="0">
                <a:solidFill>
                  <a:schemeClr val="tx1">
                    <a:lumMod val="95000"/>
                    <a:lumOff val="5000"/>
                  </a:schemeClr>
                </a:solidFill>
              </a:rPr>
              <a:t/>
            </a:r>
            <a:br>
              <a:rPr lang="lv-LV" sz="3600" dirty="0">
                <a:solidFill>
                  <a:schemeClr val="tx1">
                    <a:lumMod val="95000"/>
                    <a:lumOff val="5000"/>
                  </a:schemeClr>
                </a:solidFill>
              </a:rPr>
            </a:br>
            <a:r>
              <a:rPr lang="lv-LV" sz="2800" dirty="0" smtClean="0">
                <a:solidFill>
                  <a:schemeClr val="tx1">
                    <a:lumMod val="50000"/>
                    <a:lumOff val="50000"/>
                  </a:schemeClr>
                </a:solidFill>
              </a:rPr>
              <a:t>Pašizmaksas noteikšanas pieeja</a:t>
            </a:r>
            <a:endParaRPr lang="lv-LV" sz="3600" dirty="0">
              <a:solidFill>
                <a:schemeClr val="tx1">
                  <a:lumMod val="50000"/>
                  <a:lumOff val="50000"/>
                </a:schemeClr>
              </a:solidFill>
            </a:endParaRPr>
          </a:p>
        </p:txBody>
      </p:sp>
      <p:sp>
        <p:nvSpPr>
          <p:cNvPr id="4" name="Rectangle 3"/>
          <p:cNvSpPr/>
          <p:nvPr/>
        </p:nvSpPr>
        <p:spPr>
          <a:xfrm>
            <a:off x="216792" y="6255716"/>
            <a:ext cx="9144000" cy="1052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 name="Rectangle 4"/>
          <p:cNvSpPr/>
          <p:nvPr/>
        </p:nvSpPr>
        <p:spPr>
          <a:xfrm>
            <a:off x="612080" y="1494804"/>
            <a:ext cx="2663825" cy="288766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2000">
              <a:latin typeface="Calibri" pitchFamily="34" charset="0"/>
              <a:cs typeface="Calibri" pitchFamily="34" charset="0"/>
            </a:endParaRPr>
          </a:p>
        </p:txBody>
      </p:sp>
      <p:sp>
        <p:nvSpPr>
          <p:cNvPr id="6" name="Rectangle 5"/>
          <p:cNvSpPr/>
          <p:nvPr/>
        </p:nvSpPr>
        <p:spPr>
          <a:xfrm>
            <a:off x="3488630" y="1442416"/>
            <a:ext cx="2665412" cy="2936875"/>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7" name="Rectangle 6"/>
          <p:cNvSpPr/>
          <p:nvPr/>
        </p:nvSpPr>
        <p:spPr>
          <a:xfrm>
            <a:off x="6373117" y="1442416"/>
            <a:ext cx="2663825" cy="2936875"/>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8" name="Rectangle 7"/>
          <p:cNvSpPr/>
          <p:nvPr/>
        </p:nvSpPr>
        <p:spPr>
          <a:xfrm>
            <a:off x="612080" y="1423366"/>
            <a:ext cx="2663825" cy="350838"/>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9" name="Rectangle 8"/>
          <p:cNvSpPr/>
          <p:nvPr/>
        </p:nvSpPr>
        <p:spPr>
          <a:xfrm>
            <a:off x="3488630" y="1423366"/>
            <a:ext cx="2665412" cy="350838"/>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10" name="Rectangle 9"/>
          <p:cNvSpPr/>
          <p:nvPr/>
        </p:nvSpPr>
        <p:spPr>
          <a:xfrm>
            <a:off x="6376292" y="1444004"/>
            <a:ext cx="2663825" cy="33020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11" name="TextBox 10"/>
          <p:cNvSpPr txBox="1">
            <a:spLocks noChangeArrowheads="1"/>
          </p:cNvSpPr>
          <p:nvPr/>
        </p:nvSpPr>
        <p:spPr bwMode="auto">
          <a:xfrm>
            <a:off x="612080" y="1404316"/>
            <a:ext cx="2592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lv-LV" altLang="lv-LV" sz="1600" b="1">
                <a:latin typeface="Calibri" pitchFamily="34" charset="0"/>
              </a:rPr>
              <a:t>Procesa apraksts</a:t>
            </a:r>
          </a:p>
        </p:txBody>
      </p:sp>
      <p:sp>
        <p:nvSpPr>
          <p:cNvPr id="12" name="TextBox 11"/>
          <p:cNvSpPr txBox="1">
            <a:spLocks noChangeArrowheads="1"/>
          </p:cNvSpPr>
          <p:nvPr/>
        </p:nvSpPr>
        <p:spPr bwMode="auto">
          <a:xfrm>
            <a:off x="3556892" y="1423366"/>
            <a:ext cx="2592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lv-LV" altLang="lv-LV" sz="1600" b="1">
                <a:latin typeface="Calibri" pitchFamily="34" charset="0"/>
              </a:rPr>
              <a:t>Procesa izpildes laiks, min</a:t>
            </a:r>
          </a:p>
        </p:txBody>
      </p:sp>
      <p:sp>
        <p:nvSpPr>
          <p:cNvPr id="13" name="TextBox 12"/>
          <p:cNvSpPr txBox="1">
            <a:spLocks noChangeArrowheads="1"/>
          </p:cNvSpPr>
          <p:nvPr/>
        </p:nvSpPr>
        <p:spPr bwMode="auto">
          <a:xfrm>
            <a:off x="6435030" y="1436066"/>
            <a:ext cx="2592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lv-LV" altLang="lv-LV" sz="1600" b="1">
                <a:latin typeface="Calibri" pitchFamily="34" charset="0"/>
              </a:rPr>
              <a:t>Resursi</a:t>
            </a:r>
          </a:p>
        </p:txBody>
      </p:sp>
      <p:sp>
        <p:nvSpPr>
          <p:cNvPr id="14" name="TextBox 13"/>
          <p:cNvSpPr txBox="1">
            <a:spLocks noChangeArrowheads="1"/>
          </p:cNvSpPr>
          <p:nvPr/>
        </p:nvSpPr>
        <p:spPr bwMode="auto">
          <a:xfrm>
            <a:off x="648592" y="1764679"/>
            <a:ext cx="25923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447675" indent="-1841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lv-LV" altLang="lv-LV" sz="1400" b="1">
                <a:latin typeface="Calibri" pitchFamily="34" charset="0"/>
              </a:rPr>
              <a:t>Visi tiesvedības procesi</a:t>
            </a:r>
          </a:p>
          <a:p>
            <a:pPr lvl="1" eaLnBrk="1" hangingPunct="1">
              <a:buFont typeface="Arial" pitchFamily="34" charset="0"/>
              <a:buChar char="•"/>
            </a:pPr>
            <a:r>
              <a:rPr lang="lv-LV" altLang="lv-LV" sz="1400">
                <a:latin typeface="Calibri" pitchFamily="34" charset="0"/>
              </a:rPr>
              <a:t>Kriminālprocess</a:t>
            </a:r>
          </a:p>
          <a:p>
            <a:pPr lvl="1" eaLnBrk="1" hangingPunct="1">
              <a:buFont typeface="Arial" pitchFamily="34" charset="0"/>
              <a:buChar char="•"/>
            </a:pPr>
            <a:r>
              <a:rPr lang="lv-LV" altLang="lv-LV" sz="1400">
                <a:latin typeface="Calibri" pitchFamily="34" charset="0"/>
              </a:rPr>
              <a:t>Civilprocess</a:t>
            </a:r>
          </a:p>
          <a:p>
            <a:pPr lvl="1" eaLnBrk="1" hangingPunct="1">
              <a:buFont typeface="Arial" pitchFamily="34" charset="0"/>
              <a:buChar char="•"/>
            </a:pPr>
            <a:r>
              <a:rPr lang="lv-LV" altLang="lv-LV" sz="1400">
                <a:latin typeface="Calibri" pitchFamily="34" charset="0"/>
              </a:rPr>
              <a:t>APK</a:t>
            </a:r>
          </a:p>
          <a:p>
            <a:pPr lvl="1" eaLnBrk="1" hangingPunct="1">
              <a:buFont typeface="Arial" pitchFamily="34" charset="0"/>
              <a:buChar char="•"/>
            </a:pPr>
            <a:r>
              <a:rPr lang="lv-LV" altLang="lv-LV" sz="1400">
                <a:latin typeface="Calibri" pitchFamily="34" charset="0"/>
              </a:rPr>
              <a:t>Administratīvais process</a:t>
            </a:r>
          </a:p>
          <a:p>
            <a:pPr eaLnBrk="1" hangingPunct="1">
              <a:buFont typeface="Arial" pitchFamily="34" charset="0"/>
              <a:buChar char="•"/>
            </a:pPr>
            <a:r>
              <a:rPr lang="lv-LV" altLang="lv-LV" sz="1400" b="1">
                <a:latin typeface="Calibri" pitchFamily="34" charset="0"/>
              </a:rPr>
              <a:t>Detalizēts procesu apraksts:</a:t>
            </a:r>
          </a:p>
          <a:p>
            <a:pPr lvl="1" eaLnBrk="1" hangingPunct="1">
              <a:buFont typeface="Arial" pitchFamily="34" charset="0"/>
              <a:buChar char="•"/>
            </a:pPr>
            <a:r>
              <a:rPr lang="lv-LV" altLang="lv-LV" sz="1400">
                <a:latin typeface="Calibri" pitchFamily="34" charset="0"/>
              </a:rPr>
              <a:t>Procesi un apakšprocesi</a:t>
            </a:r>
          </a:p>
          <a:p>
            <a:pPr lvl="1" eaLnBrk="1" hangingPunct="1">
              <a:buFont typeface="Arial" pitchFamily="34" charset="0"/>
              <a:buChar char="•"/>
            </a:pPr>
            <a:r>
              <a:rPr lang="lv-LV" altLang="lv-LV" sz="1400">
                <a:latin typeface="Calibri" pitchFamily="34" charset="0"/>
              </a:rPr>
              <a:t>Aktivitātēs</a:t>
            </a:r>
          </a:p>
          <a:p>
            <a:pPr lvl="1" eaLnBrk="1" hangingPunct="1">
              <a:buFont typeface="Arial" pitchFamily="34" charset="0"/>
              <a:buChar char="•"/>
            </a:pPr>
            <a:r>
              <a:rPr lang="lv-LV" altLang="lv-LV" sz="1400">
                <a:latin typeface="Calibri" pitchFamily="34" charset="0"/>
              </a:rPr>
              <a:t>Soļi</a:t>
            </a:r>
          </a:p>
          <a:p>
            <a:pPr lvl="1" eaLnBrk="1" hangingPunct="1">
              <a:buFont typeface="Arial" pitchFamily="34" charset="0"/>
              <a:buChar char="•"/>
            </a:pPr>
            <a:r>
              <a:rPr lang="lv-LV" altLang="lv-LV" sz="1400">
                <a:latin typeface="Calibri" pitchFamily="34" charset="0"/>
              </a:rPr>
              <a:t>Dokumenti (saņemtie, sagatavotie)</a:t>
            </a:r>
          </a:p>
          <a:p>
            <a:pPr lvl="1" eaLnBrk="1" hangingPunct="1">
              <a:buFont typeface="Arial" pitchFamily="34" charset="0"/>
              <a:buChar char="•"/>
            </a:pPr>
            <a:r>
              <a:rPr lang="lv-LV" altLang="lv-LV" sz="1400">
                <a:latin typeface="Calibri" pitchFamily="34" charset="0"/>
              </a:rPr>
              <a:t>Izpildītāji (darbinieki)</a:t>
            </a:r>
          </a:p>
        </p:txBody>
      </p:sp>
      <p:sp>
        <p:nvSpPr>
          <p:cNvPr id="15" name="TextBox 14"/>
          <p:cNvSpPr txBox="1">
            <a:spLocks noChangeArrowheads="1"/>
          </p:cNvSpPr>
          <p:nvPr/>
        </p:nvSpPr>
        <p:spPr bwMode="auto">
          <a:xfrm>
            <a:off x="3493392" y="1747216"/>
            <a:ext cx="26558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lv-LV" altLang="lv-LV" sz="1400" dirty="0">
                <a:latin typeface="Calibri" pitchFamily="34" charset="0"/>
              </a:rPr>
              <a:t>Datu avoti:</a:t>
            </a:r>
          </a:p>
          <a:p>
            <a:pPr eaLnBrk="1" hangingPunct="1">
              <a:buFont typeface="Arial" pitchFamily="34" charset="0"/>
              <a:buChar char="•"/>
            </a:pPr>
            <a:r>
              <a:rPr lang="lv-LV" altLang="lv-LV" sz="1400" b="1" dirty="0">
                <a:latin typeface="Calibri" pitchFamily="34" charset="0"/>
              </a:rPr>
              <a:t>Hronometrēšana:</a:t>
            </a:r>
          </a:p>
          <a:p>
            <a:pPr lvl="1" eaLnBrk="1" hangingPunct="1">
              <a:buFont typeface="Arial" pitchFamily="34" charset="0"/>
              <a:buChar char="•"/>
            </a:pPr>
            <a:r>
              <a:rPr lang="lv-LV" altLang="lv-LV" sz="1400" dirty="0">
                <a:latin typeface="Calibri" pitchFamily="34" charset="0"/>
              </a:rPr>
              <a:t>Kancelejas darbinieki</a:t>
            </a:r>
          </a:p>
          <a:p>
            <a:pPr eaLnBrk="1" hangingPunct="1">
              <a:buFont typeface="Arial" pitchFamily="34" charset="0"/>
              <a:buChar char="•"/>
            </a:pPr>
            <a:r>
              <a:rPr lang="lv-LV" altLang="lv-LV" sz="1400" b="1" dirty="0">
                <a:latin typeface="Calibri" pitchFamily="34" charset="0"/>
              </a:rPr>
              <a:t>Aptaujas </a:t>
            </a:r>
            <a:r>
              <a:rPr lang="lv-LV" altLang="lv-LV" sz="1400" dirty="0">
                <a:latin typeface="Calibri" pitchFamily="34" charset="0"/>
              </a:rPr>
              <a:t>(intervijas un e-aptaujas)</a:t>
            </a:r>
          </a:p>
          <a:p>
            <a:pPr lvl="1" eaLnBrk="1" hangingPunct="1">
              <a:buFont typeface="Arial" pitchFamily="34" charset="0"/>
              <a:buChar char="•"/>
            </a:pPr>
            <a:r>
              <a:rPr lang="lv-LV" altLang="lv-LV" sz="1400" dirty="0">
                <a:latin typeface="Calibri" pitchFamily="34" charset="0"/>
              </a:rPr>
              <a:t>Tiesu sastāvi</a:t>
            </a:r>
          </a:p>
          <a:p>
            <a:pPr lvl="1" eaLnBrk="1" hangingPunct="1">
              <a:buFont typeface="Arial" pitchFamily="34" charset="0"/>
              <a:buChar char="•"/>
            </a:pPr>
            <a:r>
              <a:rPr lang="lv-LV" altLang="lv-LV" sz="1400" dirty="0">
                <a:latin typeface="Calibri" pitchFamily="34" charset="0"/>
              </a:rPr>
              <a:t>Kancelejas darbinieki</a:t>
            </a:r>
          </a:p>
          <a:p>
            <a:pPr lvl="1" eaLnBrk="1" hangingPunct="1">
              <a:buFont typeface="Arial" pitchFamily="34" charset="0"/>
              <a:buChar char="•"/>
            </a:pPr>
            <a:r>
              <a:rPr lang="lv-LV" altLang="lv-LV" sz="1400" dirty="0">
                <a:latin typeface="Calibri" pitchFamily="34" charset="0"/>
              </a:rPr>
              <a:t>Citi darbinieki</a:t>
            </a:r>
          </a:p>
        </p:txBody>
      </p:sp>
      <p:sp>
        <p:nvSpPr>
          <p:cNvPr id="16" name="TextBox 15"/>
          <p:cNvSpPr txBox="1">
            <a:spLocks noChangeArrowheads="1"/>
          </p:cNvSpPr>
          <p:nvPr/>
        </p:nvSpPr>
        <p:spPr bwMode="auto">
          <a:xfrm>
            <a:off x="6373117" y="1764679"/>
            <a:ext cx="2667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6413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lv-LV" altLang="lv-LV" sz="1400" b="1">
                <a:latin typeface="Calibri" pitchFamily="34" charset="0"/>
              </a:rPr>
              <a:t>10 resursu grupas , 29 resursi: </a:t>
            </a:r>
          </a:p>
          <a:p>
            <a:pPr lvl="1" eaLnBrk="1" hangingPunct="1">
              <a:buFont typeface="Arial" pitchFamily="34" charset="0"/>
              <a:buChar char="•"/>
            </a:pPr>
            <a:r>
              <a:rPr lang="lv-LV" altLang="lv-LV" sz="1400">
                <a:latin typeface="Calibri" pitchFamily="34" charset="0"/>
              </a:rPr>
              <a:t>Darbinieks</a:t>
            </a:r>
          </a:p>
          <a:p>
            <a:pPr lvl="1" eaLnBrk="1" hangingPunct="1">
              <a:buFont typeface="Arial" pitchFamily="34" charset="0"/>
              <a:buChar char="•"/>
            </a:pPr>
            <a:r>
              <a:rPr lang="lv-LV" altLang="lv-LV" sz="1400">
                <a:latin typeface="Calibri" pitchFamily="34" charset="0"/>
              </a:rPr>
              <a:t>Telpas (darba vieta, tiesas sēžu zāle, konvojēšanas telpas)</a:t>
            </a:r>
          </a:p>
          <a:p>
            <a:pPr lvl="1" eaLnBrk="1" hangingPunct="1">
              <a:buFont typeface="Arial" pitchFamily="34" charset="0"/>
              <a:buChar char="•"/>
            </a:pPr>
            <a:r>
              <a:rPr lang="lv-LV" altLang="lv-LV" sz="1400">
                <a:latin typeface="Calibri" pitchFamily="34" charset="0"/>
              </a:rPr>
              <a:t>IT lietotājs</a:t>
            </a:r>
          </a:p>
          <a:p>
            <a:pPr lvl="1" eaLnBrk="1" hangingPunct="1">
              <a:buFont typeface="Arial" pitchFamily="34" charset="0"/>
              <a:buChar char="•"/>
            </a:pPr>
            <a:r>
              <a:rPr lang="lv-LV" altLang="lv-LV" sz="1400">
                <a:latin typeface="Calibri" pitchFamily="34" charset="0"/>
              </a:rPr>
              <a:t>Sagatavotais dokuments</a:t>
            </a:r>
          </a:p>
          <a:p>
            <a:pPr lvl="1" eaLnBrk="1" hangingPunct="1">
              <a:buFont typeface="Arial" pitchFamily="34" charset="0"/>
              <a:buChar char="•"/>
            </a:pPr>
            <a:r>
              <a:rPr lang="lv-LV" altLang="lv-LV" sz="1400">
                <a:latin typeface="Calibri" pitchFamily="34" charset="0"/>
              </a:rPr>
              <a:t>Korespondence u.c.</a:t>
            </a:r>
          </a:p>
          <a:p>
            <a:pPr eaLnBrk="1" hangingPunct="1">
              <a:buFont typeface="Arial" pitchFamily="34" charset="0"/>
              <a:buChar char="•"/>
            </a:pPr>
            <a:r>
              <a:rPr lang="lv-LV" altLang="lv-LV" sz="1400">
                <a:latin typeface="Calibri" pitchFamily="34" charset="0"/>
              </a:rPr>
              <a:t>Izmaksas attiecinātas uz resursiem</a:t>
            </a:r>
          </a:p>
          <a:p>
            <a:pPr eaLnBrk="1" hangingPunct="1">
              <a:buFont typeface="Arial" pitchFamily="34" charset="0"/>
              <a:buChar char="•"/>
            </a:pPr>
            <a:r>
              <a:rPr lang="lv-LV" altLang="lv-LV" sz="1400">
                <a:latin typeface="Calibri" pitchFamily="34" charset="0"/>
              </a:rPr>
              <a:t>Resursi attiecināti uz procesiem</a:t>
            </a:r>
          </a:p>
        </p:txBody>
      </p:sp>
      <p:sp>
        <p:nvSpPr>
          <p:cNvPr id="17" name="Right Arrow 16"/>
          <p:cNvSpPr/>
          <p:nvPr/>
        </p:nvSpPr>
        <p:spPr>
          <a:xfrm>
            <a:off x="3217167" y="2863229"/>
            <a:ext cx="352425" cy="439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18" name="Right Arrow 17"/>
          <p:cNvSpPr/>
          <p:nvPr/>
        </p:nvSpPr>
        <p:spPr>
          <a:xfrm>
            <a:off x="6096892" y="2888629"/>
            <a:ext cx="352425" cy="4381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Calibri" pitchFamily="34" charset="0"/>
              <a:cs typeface="Calibri" pitchFamily="34" charset="0"/>
            </a:endParaRPr>
          </a:p>
        </p:txBody>
      </p:sp>
      <p:sp>
        <p:nvSpPr>
          <p:cNvPr id="19" name="Left Bracket 18"/>
          <p:cNvSpPr/>
          <p:nvPr/>
        </p:nvSpPr>
        <p:spPr>
          <a:xfrm rot="5400000">
            <a:off x="3594198" y="1744835"/>
            <a:ext cx="49213" cy="5940425"/>
          </a:xfrm>
          <a:prstGeom prst="lef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latin typeface="Calibri" pitchFamily="34" charset="0"/>
              <a:cs typeface="Calibri" pitchFamily="34" charset="0"/>
            </a:endParaRPr>
          </a:p>
        </p:txBody>
      </p:sp>
      <p:sp>
        <p:nvSpPr>
          <p:cNvPr id="20" name="Left Bracket 19"/>
          <p:cNvSpPr/>
          <p:nvPr/>
        </p:nvSpPr>
        <p:spPr>
          <a:xfrm rot="5400000">
            <a:off x="7213699" y="4137197"/>
            <a:ext cx="46038" cy="1152525"/>
          </a:xfrm>
          <a:prstGeom prst="lef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latin typeface="Calibri" pitchFamily="34" charset="0"/>
              <a:cs typeface="Calibri" pitchFamily="34" charset="0"/>
            </a:endParaRPr>
          </a:p>
        </p:txBody>
      </p:sp>
      <p:sp>
        <p:nvSpPr>
          <p:cNvPr id="21" name="Left Bracket 20"/>
          <p:cNvSpPr/>
          <p:nvPr/>
        </p:nvSpPr>
        <p:spPr>
          <a:xfrm rot="5400000">
            <a:off x="8411467" y="4142754"/>
            <a:ext cx="44450" cy="1143000"/>
          </a:xfrm>
          <a:prstGeom prst="lef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latin typeface="Calibri" pitchFamily="34" charset="0"/>
              <a:cs typeface="Calibri" pitchFamily="34" charset="0"/>
            </a:endParaRPr>
          </a:p>
        </p:txBody>
      </p:sp>
      <p:cxnSp>
        <p:nvCxnSpPr>
          <p:cNvPr id="22" name="Elbow Connector 21"/>
          <p:cNvCxnSpPr>
            <a:stCxn id="14" idx="2"/>
            <a:endCxn id="19" idx="1"/>
          </p:cNvCxnSpPr>
          <p:nvPr/>
        </p:nvCxnSpPr>
        <p:spPr>
          <a:xfrm rot="16200000" flipH="1">
            <a:off x="2657574" y="3729210"/>
            <a:ext cx="249237" cy="1673225"/>
          </a:xfrm>
          <a:prstGeom prst="bentConnector5">
            <a:avLst>
              <a:gd name="adj1" fmla="val 39695"/>
              <a:gd name="adj2" fmla="val 87985"/>
              <a:gd name="adj3" fmla="val 3893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6" idx="2"/>
            <a:endCxn id="20" idx="1"/>
          </p:cNvCxnSpPr>
          <p:nvPr/>
        </p:nvCxnSpPr>
        <p:spPr>
          <a:xfrm rot="16200000" flipH="1">
            <a:off x="5873849" y="3327572"/>
            <a:ext cx="311150" cy="2414587"/>
          </a:xfrm>
          <a:prstGeom prst="bentConnector5">
            <a:avLst>
              <a:gd name="adj1" fmla="val 53822"/>
              <a:gd name="adj2" fmla="val 77112"/>
              <a:gd name="adj3" fmla="val 5351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2"/>
            <a:endCxn id="21" idx="1"/>
          </p:cNvCxnSpPr>
          <p:nvPr/>
        </p:nvCxnSpPr>
        <p:spPr>
          <a:xfrm rot="16200000" flipH="1">
            <a:off x="7912992" y="4171329"/>
            <a:ext cx="312738" cy="728662"/>
          </a:xfrm>
          <a:prstGeom prst="bentConnector5">
            <a:avLst>
              <a:gd name="adj1" fmla="val 56191"/>
              <a:gd name="adj2" fmla="val 69838"/>
              <a:gd name="adj3" fmla="val 5602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noChangeArrowheads="1"/>
          </p:cNvPicPr>
          <p:nvPr/>
        </p:nvPicPr>
        <p:blipFill>
          <a:blip r:embed="rId2"/>
          <a:srcRect/>
          <a:stretch>
            <a:fillRect/>
          </a:stretch>
        </p:blipFill>
        <p:spPr bwMode="auto">
          <a:xfrm>
            <a:off x="612080" y="4860304"/>
            <a:ext cx="8424862"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285645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lv-LV" sz="3600" dirty="0">
                <a:solidFill>
                  <a:schemeClr val="tx1">
                    <a:lumMod val="95000"/>
                    <a:lumOff val="5000"/>
                  </a:schemeClr>
                </a:solidFill>
              </a:rPr>
              <a:t>Tiesu administrācijas </a:t>
            </a:r>
            <a:r>
              <a:rPr lang="lv-LV" sz="3600" dirty="0" smtClean="0">
                <a:solidFill>
                  <a:schemeClr val="tx1">
                    <a:lumMod val="95000"/>
                    <a:lumOff val="5000"/>
                  </a:schemeClr>
                </a:solidFill>
              </a:rPr>
              <a:t>pieredze (3)</a:t>
            </a:r>
            <a:r>
              <a:rPr lang="lv-LV" dirty="0">
                <a:solidFill>
                  <a:schemeClr val="tx1">
                    <a:lumMod val="95000"/>
                    <a:lumOff val="5000"/>
                  </a:schemeClr>
                </a:solidFill>
              </a:rPr>
              <a:t/>
            </a:r>
            <a:br>
              <a:rPr lang="lv-LV" dirty="0">
                <a:solidFill>
                  <a:schemeClr val="tx1">
                    <a:lumMod val="95000"/>
                    <a:lumOff val="5000"/>
                  </a:schemeClr>
                </a:solidFill>
              </a:rPr>
            </a:br>
            <a:r>
              <a:rPr lang="lv-LV" sz="2800" dirty="0" smtClean="0">
                <a:solidFill>
                  <a:schemeClr val="tx1">
                    <a:lumMod val="50000"/>
                    <a:lumOff val="50000"/>
                  </a:schemeClr>
                </a:solidFill>
              </a:rPr>
              <a:t>Tiesvedības pašizmaksa</a:t>
            </a:r>
            <a:endParaRPr lang="lv-LV" sz="2800" dirty="0">
              <a:solidFill>
                <a:schemeClr val="tx1">
                  <a:lumMod val="50000"/>
                  <a:lumOff val="50000"/>
                </a:schemeClr>
              </a:solidFill>
            </a:endParaRPr>
          </a:p>
        </p:txBody>
      </p:sp>
      <p:sp>
        <p:nvSpPr>
          <p:cNvPr id="26" name="Rectangle 25"/>
          <p:cNvSpPr/>
          <p:nvPr/>
        </p:nvSpPr>
        <p:spPr>
          <a:xfrm>
            <a:off x="719138" y="5957888"/>
            <a:ext cx="4437063" cy="134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a:solidFill>
                <a:srgbClr val="FFFFFF"/>
              </a:solidFill>
            </a:endParaRPr>
          </a:p>
        </p:txBody>
      </p:sp>
      <p:cxnSp>
        <p:nvCxnSpPr>
          <p:cNvPr id="27" name="Straight Connector 26"/>
          <p:cNvCxnSpPr/>
          <p:nvPr>
            <p:custDataLst>
              <p:tags r:id="rId2"/>
            </p:custDataLst>
          </p:nvPr>
        </p:nvCxnSpPr>
        <p:spPr bwMode="auto">
          <a:xfrm>
            <a:off x="5707063" y="6088063"/>
            <a:ext cx="31908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3"/>
            </p:custDataLst>
          </p:nvPr>
        </p:nvCxnSpPr>
        <p:spPr bwMode="auto">
          <a:xfrm>
            <a:off x="4983163" y="6126163"/>
            <a:ext cx="31908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
            </p:custDataLst>
          </p:nvPr>
        </p:nvCxnSpPr>
        <p:spPr bwMode="auto">
          <a:xfrm>
            <a:off x="6430963" y="6034088"/>
            <a:ext cx="31908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
            </p:custDataLst>
          </p:nvPr>
        </p:nvCxnSpPr>
        <p:spPr bwMode="auto">
          <a:xfrm>
            <a:off x="7154863" y="6019800"/>
            <a:ext cx="31908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6"/>
            </p:custDataLst>
          </p:nvPr>
        </p:nvCxnSpPr>
        <p:spPr bwMode="auto">
          <a:xfrm>
            <a:off x="2811463" y="6254750"/>
            <a:ext cx="319087"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7"/>
            </p:custDataLst>
          </p:nvPr>
        </p:nvCxnSpPr>
        <p:spPr bwMode="auto">
          <a:xfrm>
            <a:off x="4259263" y="6164263"/>
            <a:ext cx="31908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8"/>
            </p:custDataLst>
          </p:nvPr>
        </p:nvCxnSpPr>
        <p:spPr bwMode="auto">
          <a:xfrm>
            <a:off x="3535363" y="6216650"/>
            <a:ext cx="319087"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4" name="Object 587"/>
          <p:cNvGraphicFramePr>
            <a:graphicFrameLocks/>
          </p:cNvGraphicFramePr>
          <p:nvPr>
            <p:custDataLst>
              <p:tags r:id="rId9"/>
            </p:custDataLst>
            <p:extLst>
              <p:ext uri="{D42A27DB-BD31-4B8C-83A1-F6EECF244321}">
                <p14:modId xmlns:p14="http://schemas.microsoft.com/office/powerpoint/2010/main" val="41514785"/>
              </p:ext>
            </p:extLst>
          </p:nvPr>
        </p:nvGraphicFramePr>
        <p:xfrm>
          <a:off x="2133599" y="5905501"/>
          <a:ext cx="6004654" cy="914337"/>
        </p:xfrm>
        <a:graphic>
          <a:graphicData uri="http://schemas.openxmlformats.org/presentationml/2006/ole">
            <mc:AlternateContent xmlns:mc="http://schemas.openxmlformats.org/markup-compatibility/2006">
              <mc:Choice xmlns:v="urn:schemas-microsoft-com:vml" Requires="v">
                <p:oleObj spid="_x0000_s8254" name="Chart" r:id="rId74" imgW="6000733" imgH="914490" progId="MSGraph.Chart.8">
                  <p:embed followColorScheme="full"/>
                </p:oleObj>
              </mc:Choice>
              <mc:Fallback>
                <p:oleObj name="Chart" r:id="rId74" imgW="6000733" imgH="914490" progId="MSGraph.Chart.8">
                  <p:embed followColorScheme="full"/>
                  <p:pic>
                    <p:nvPicPr>
                      <p:cNvPr id="0" name=""/>
                      <p:cNvPicPr>
                        <a:picLocks noChangeArrowheads="1"/>
                      </p:cNvPicPr>
                      <p:nvPr/>
                    </p:nvPicPr>
                    <p:blipFill>
                      <a:blip r:embed="rId75"/>
                      <a:srcRect/>
                      <a:stretch>
                        <a:fillRect/>
                      </a:stretch>
                    </p:blipFill>
                    <p:spPr bwMode="auto">
                      <a:xfrm>
                        <a:off x="2133599" y="5905501"/>
                        <a:ext cx="6004654" cy="9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custDataLst>
              <p:tags r:id="rId10"/>
            </p:custDataLst>
          </p:nvPr>
        </p:nvSpPr>
        <p:spPr bwMode="auto">
          <a:xfrm>
            <a:off x="7539038" y="6723063"/>
            <a:ext cx="273050" cy="141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36E2C687-08B4-4C79-9A29-F329D70CB0E4}" type="datetime'''''''''K''o''''''''''''''''''''''''''''''p''''''''''ā'">
              <a:rPr lang="en-US" sz="1000">
                <a:solidFill>
                  <a:srgbClr val="000000"/>
                </a:solidFill>
                <a:latin typeface="Calibri"/>
                <a:ea typeface="MS PGothic"/>
                <a:sym typeface="Calibri"/>
              </a:rPr>
              <a:pPr/>
              <a:t>Kopā</a:t>
            </a:fld>
            <a:endParaRPr lang="lv-LV" sz="1000">
              <a:solidFill>
                <a:srgbClr val="000000"/>
              </a:solidFill>
              <a:latin typeface="Calibri"/>
              <a:ea typeface="MS PGothic"/>
              <a:sym typeface="Calibri"/>
            </a:endParaRPr>
          </a:p>
        </p:txBody>
      </p:sp>
      <p:sp>
        <p:nvSpPr>
          <p:cNvPr id="36" name="Rectangle 35"/>
          <p:cNvSpPr/>
          <p:nvPr>
            <p:custDataLst>
              <p:tags r:id="rId11"/>
            </p:custDataLst>
          </p:nvPr>
        </p:nvSpPr>
        <p:spPr bwMode="auto">
          <a:xfrm>
            <a:off x="7512050" y="5853113"/>
            <a:ext cx="328612" cy="141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b"/>
          <a:lstStyle/>
          <a:p>
            <a:pPr algn="ctr" defTabSz="914400">
              <a:defRPr/>
            </a:pPr>
            <a:fld id="{F0914955-78EB-4E6E-9687-E3EC631EF764}" type="datetime'''''''''''''''''''''2.''''''31''''''1'">
              <a:rPr lang="en-US" sz="1000" b="1">
                <a:solidFill>
                  <a:srgbClr val="000000"/>
                </a:solidFill>
                <a:latin typeface="Calibri"/>
                <a:ea typeface="MS PGothic"/>
                <a:sym typeface="Calibri"/>
              </a:rPr>
              <a:pPr/>
              <a:t>2.311</a:t>
            </a:fld>
            <a:endParaRPr lang="lv-LV" sz="1000" b="1">
              <a:solidFill>
                <a:srgbClr val="000000"/>
              </a:solidFill>
              <a:latin typeface="Calibri"/>
              <a:ea typeface="MS PGothic"/>
              <a:sym typeface="Calibri"/>
            </a:endParaRPr>
          </a:p>
        </p:txBody>
      </p:sp>
      <p:sp>
        <p:nvSpPr>
          <p:cNvPr id="37" name="Rectangle 36"/>
          <p:cNvSpPr/>
          <p:nvPr>
            <p:custDataLst>
              <p:tags r:id="rId12"/>
            </p:custDataLst>
          </p:nvPr>
        </p:nvSpPr>
        <p:spPr bwMode="auto">
          <a:xfrm>
            <a:off x="6700838" y="6723063"/>
            <a:ext cx="503238" cy="2825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D70BB32E-D128-4042-93CB-CD54A10A0454}" type="datetime'K''''''o''''n''''vo''''j''''a ''''''''''''''telp''''a/''''TSZ'">
              <a:rPr lang="en-US" sz="1000">
                <a:solidFill>
                  <a:srgbClr val="000000"/>
                </a:solidFill>
                <a:latin typeface="Calibri"/>
                <a:ea typeface="MS PGothic"/>
                <a:sym typeface="Calibri"/>
              </a:rPr>
              <a:pPr/>
              <a:t>Konvoja telpa/TSZ</a:t>
            </a:fld>
            <a:endParaRPr lang="lv-LV" sz="1000">
              <a:solidFill>
                <a:srgbClr val="000000"/>
              </a:solidFill>
              <a:latin typeface="Calibri"/>
              <a:ea typeface="MS PGothic"/>
              <a:sym typeface="Calibri"/>
            </a:endParaRPr>
          </a:p>
        </p:txBody>
      </p:sp>
      <p:sp>
        <p:nvSpPr>
          <p:cNvPr id="38" name="Rectangle 37"/>
          <p:cNvSpPr/>
          <p:nvPr>
            <p:custDataLst>
              <p:tags r:id="rId13"/>
            </p:custDataLst>
          </p:nvPr>
        </p:nvSpPr>
        <p:spPr bwMode="auto">
          <a:xfrm>
            <a:off x="2444750" y="6088063"/>
            <a:ext cx="328613" cy="141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b"/>
          <a:lstStyle/>
          <a:p>
            <a:pPr algn="ctr" defTabSz="914400">
              <a:defRPr/>
            </a:pPr>
            <a:fld id="{17321DD0-B9CE-4078-9AF6-F11D70D01683}" type="datetime'1''''''''''''''''.''3''''''''''''7''''''''''''''''''''''''5'">
              <a:rPr lang="en-US" sz="1000" b="1">
                <a:solidFill>
                  <a:srgbClr val="000000"/>
                </a:solidFill>
                <a:latin typeface="Calibri"/>
                <a:ea typeface="MS PGothic"/>
                <a:sym typeface="Calibri"/>
              </a:rPr>
              <a:pPr/>
              <a:t>1.375</a:t>
            </a:fld>
            <a:endParaRPr lang="lv-LV" sz="1000" b="1">
              <a:solidFill>
                <a:srgbClr val="000000"/>
              </a:solidFill>
              <a:latin typeface="Calibri"/>
              <a:ea typeface="MS PGothic"/>
              <a:sym typeface="Calibri"/>
            </a:endParaRPr>
          </a:p>
        </p:txBody>
      </p:sp>
      <p:sp>
        <p:nvSpPr>
          <p:cNvPr id="39" name="Rectangle 38"/>
          <p:cNvSpPr/>
          <p:nvPr>
            <p:custDataLst>
              <p:tags r:id="rId14"/>
            </p:custDataLst>
          </p:nvPr>
        </p:nvSpPr>
        <p:spPr bwMode="auto">
          <a:xfrm>
            <a:off x="3105150" y="6723063"/>
            <a:ext cx="455613" cy="2825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7916A940-704C-435F-9A23-A870BD7839EF}" type="datetime'''T''''''''ie''''''''sn''''''e''š''a ''palī''g''s'">
              <a:rPr lang="en-US" sz="1000">
                <a:solidFill>
                  <a:srgbClr val="000000"/>
                </a:solidFill>
                <a:latin typeface="Calibri"/>
                <a:ea typeface="MS PGothic"/>
                <a:sym typeface="Calibri"/>
              </a:rPr>
              <a:pPr/>
              <a:t>Tiesneša palīgs</a:t>
            </a:fld>
            <a:endParaRPr lang="lv-LV" sz="1000">
              <a:solidFill>
                <a:srgbClr val="000000"/>
              </a:solidFill>
              <a:latin typeface="Calibri"/>
              <a:ea typeface="MS PGothic"/>
              <a:sym typeface="Calibri"/>
            </a:endParaRPr>
          </a:p>
        </p:txBody>
      </p:sp>
      <p:sp>
        <p:nvSpPr>
          <p:cNvPr id="40" name="Rectangle 39"/>
          <p:cNvSpPr/>
          <p:nvPr>
            <p:custDataLst>
              <p:tags r:id="rId15"/>
            </p:custDataLst>
          </p:nvPr>
        </p:nvSpPr>
        <p:spPr bwMode="auto">
          <a:xfrm>
            <a:off x="2371725" y="6723063"/>
            <a:ext cx="473075" cy="141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2D75EF98-691E-40EC-8E11-24B0613FB8D8}" type="datetime'''''''''''''''''T''i''e''s''n''''''''''''''esi''s'''''''">
              <a:rPr lang="en-US" sz="1000">
                <a:solidFill>
                  <a:srgbClr val="000000"/>
                </a:solidFill>
                <a:latin typeface="Calibri"/>
                <a:ea typeface="MS PGothic"/>
                <a:sym typeface="Calibri"/>
              </a:rPr>
              <a:pPr/>
              <a:t>Tiesnesis</a:t>
            </a:fld>
            <a:endParaRPr lang="lv-LV" sz="1000">
              <a:solidFill>
                <a:srgbClr val="000000"/>
              </a:solidFill>
              <a:latin typeface="Calibri"/>
              <a:ea typeface="MS PGothic"/>
              <a:sym typeface="Calibri"/>
            </a:endParaRPr>
          </a:p>
        </p:txBody>
      </p:sp>
      <p:sp useBgFill="1">
        <p:nvSpPr>
          <p:cNvPr id="41" name="Rectangle 40"/>
          <p:cNvSpPr/>
          <p:nvPr>
            <p:custDataLst>
              <p:tags r:id="rId16"/>
            </p:custDataLst>
          </p:nvPr>
        </p:nvSpPr>
        <p:spPr bwMode="auto">
          <a:xfrm>
            <a:off x="3941763" y="6119813"/>
            <a:ext cx="230187" cy="14128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defTabSz="914400">
              <a:defRPr/>
            </a:pPr>
            <a:fld id="{F7075397-B3BA-4881-8F2F-E5304EE28E4D}" type="datetime'''''''''''''''''''''''''''''''''2''15'''''''">
              <a:rPr lang="en-US" sz="1000" b="1">
                <a:solidFill>
                  <a:srgbClr val="000000"/>
                </a:solidFill>
                <a:latin typeface="Calibri"/>
                <a:ea typeface="MS PGothic"/>
                <a:sym typeface="Calibri"/>
              </a:rPr>
              <a:pPr/>
              <a:t>215</a:t>
            </a:fld>
            <a:endParaRPr lang="lv-LV" sz="1000" b="1">
              <a:solidFill>
                <a:srgbClr val="000000"/>
              </a:solidFill>
              <a:latin typeface="Calibri"/>
              <a:ea typeface="MS PGothic"/>
              <a:sym typeface="Calibri"/>
            </a:endParaRPr>
          </a:p>
        </p:txBody>
      </p:sp>
      <p:sp useBgFill="1">
        <p:nvSpPr>
          <p:cNvPr id="42" name="Rectangle 41"/>
          <p:cNvSpPr/>
          <p:nvPr>
            <p:custDataLst>
              <p:tags r:id="rId17"/>
            </p:custDataLst>
          </p:nvPr>
        </p:nvSpPr>
        <p:spPr bwMode="auto">
          <a:xfrm>
            <a:off x="6869113" y="5956300"/>
            <a:ext cx="165100" cy="14128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defTabSz="914400">
              <a:defRPr/>
            </a:pPr>
            <a:fld id="{38ABC096-F109-4BEA-8624-6850667F88E4}" type="datetime'''''''''''6''''''''''''''''''4'''''">
              <a:rPr lang="en-US" sz="1000" b="1">
                <a:solidFill>
                  <a:srgbClr val="000000"/>
                </a:solidFill>
                <a:latin typeface="Calibri"/>
                <a:ea typeface="MS PGothic"/>
                <a:sym typeface="Calibri"/>
              </a:rPr>
              <a:pPr/>
              <a:t>64</a:t>
            </a:fld>
            <a:endParaRPr lang="lv-LV" sz="1000" b="1">
              <a:solidFill>
                <a:srgbClr val="000000"/>
              </a:solidFill>
              <a:latin typeface="Calibri"/>
              <a:ea typeface="MS PGothic"/>
              <a:sym typeface="Calibri"/>
            </a:endParaRPr>
          </a:p>
        </p:txBody>
      </p:sp>
      <p:sp>
        <p:nvSpPr>
          <p:cNvPr id="43" name="Rectangle 42"/>
          <p:cNvSpPr/>
          <p:nvPr>
            <p:custDataLst>
              <p:tags r:id="rId18"/>
            </p:custDataLst>
          </p:nvPr>
        </p:nvSpPr>
        <p:spPr bwMode="auto">
          <a:xfrm>
            <a:off x="5143500" y="6723063"/>
            <a:ext cx="720725" cy="141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5D344974-3D01-43EE-A22C-D3726DC54A66}" type="datetime'''''''''Ci''''''ti'''' ''d''''a''r''b''in''i''''ek''''''i'''''">
              <a:rPr lang="en-US" sz="1000">
                <a:solidFill>
                  <a:srgbClr val="000000"/>
                </a:solidFill>
                <a:latin typeface="Calibri"/>
                <a:ea typeface="MS PGothic"/>
                <a:sym typeface="Calibri"/>
              </a:rPr>
              <a:pPr/>
              <a:t>Citi darbinieki</a:t>
            </a:fld>
            <a:endParaRPr lang="lv-LV" sz="1000">
              <a:solidFill>
                <a:srgbClr val="000000"/>
              </a:solidFill>
              <a:latin typeface="Calibri"/>
              <a:ea typeface="MS PGothic"/>
              <a:sym typeface="Calibri"/>
            </a:endParaRPr>
          </a:p>
        </p:txBody>
      </p:sp>
      <p:sp useBgFill="1">
        <p:nvSpPr>
          <p:cNvPr id="44" name="Rectangle 43"/>
          <p:cNvSpPr/>
          <p:nvPr>
            <p:custDataLst>
              <p:tags r:id="rId19"/>
            </p:custDataLst>
          </p:nvPr>
        </p:nvSpPr>
        <p:spPr bwMode="auto">
          <a:xfrm>
            <a:off x="4665663" y="6075363"/>
            <a:ext cx="230187" cy="14128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defTabSz="914400">
              <a:defRPr/>
            </a:pPr>
            <a:fld id="{D5D3E519-0028-450B-807F-08FED8F492E4}" type="datetime'''''''''''''''''''''''1''''''''4''''''''''''''''''1'''">
              <a:rPr lang="en-US" sz="1000" b="1">
                <a:solidFill>
                  <a:srgbClr val="000000"/>
                </a:solidFill>
                <a:latin typeface="Calibri"/>
                <a:ea typeface="MS PGothic"/>
                <a:sym typeface="Calibri"/>
              </a:rPr>
              <a:pPr/>
              <a:t>141</a:t>
            </a:fld>
            <a:endParaRPr lang="lv-LV" sz="1000" b="1">
              <a:solidFill>
                <a:srgbClr val="000000"/>
              </a:solidFill>
              <a:latin typeface="Calibri"/>
              <a:ea typeface="MS PGothic"/>
              <a:sym typeface="Calibri"/>
            </a:endParaRPr>
          </a:p>
        </p:txBody>
      </p:sp>
      <p:sp useBgFill="1">
        <p:nvSpPr>
          <p:cNvPr id="45" name="Rectangle 44"/>
          <p:cNvSpPr/>
          <p:nvPr>
            <p:custDataLst>
              <p:tags r:id="rId20"/>
            </p:custDataLst>
          </p:nvPr>
        </p:nvSpPr>
        <p:spPr bwMode="auto">
          <a:xfrm>
            <a:off x="6113463" y="5991225"/>
            <a:ext cx="230187" cy="14128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defTabSz="914400">
              <a:defRPr/>
            </a:pPr>
            <a:fld id="{02EFC809-D356-4E1C-B06D-1C627DDA9EA8}" type="datetime'2''1''''''''''''''''''''''''''''''8'''''''''''''''''''''''">
              <a:rPr lang="en-US" sz="1000" b="1">
                <a:solidFill>
                  <a:srgbClr val="000000"/>
                </a:solidFill>
                <a:latin typeface="Calibri"/>
                <a:ea typeface="MS PGothic"/>
                <a:sym typeface="Calibri"/>
              </a:rPr>
              <a:pPr/>
              <a:t>218</a:t>
            </a:fld>
            <a:endParaRPr lang="lv-LV" sz="1000" b="1">
              <a:solidFill>
                <a:srgbClr val="000000"/>
              </a:solidFill>
              <a:latin typeface="Calibri"/>
              <a:ea typeface="MS PGothic"/>
              <a:sym typeface="Calibri"/>
            </a:endParaRPr>
          </a:p>
        </p:txBody>
      </p:sp>
      <p:sp>
        <p:nvSpPr>
          <p:cNvPr id="46" name="Rectangle 45"/>
          <p:cNvSpPr/>
          <p:nvPr>
            <p:custDataLst>
              <p:tags r:id="rId21"/>
            </p:custDataLst>
          </p:nvPr>
        </p:nvSpPr>
        <p:spPr bwMode="auto">
          <a:xfrm>
            <a:off x="5905500" y="6723063"/>
            <a:ext cx="644525" cy="141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6630E2D7-7EE1-4077-A945-66F1C6EF0DA4}" type="datetime'Pa''''''s''''''''''''''t''s''''''''''''''/''''''papī''''r''s'">
              <a:rPr lang="en-US" sz="1000">
                <a:solidFill>
                  <a:srgbClr val="000000"/>
                </a:solidFill>
                <a:latin typeface="Calibri"/>
                <a:ea typeface="MS PGothic"/>
                <a:sym typeface="Calibri"/>
              </a:rPr>
              <a:pPr/>
              <a:t>Pasts/papīrs</a:t>
            </a:fld>
            <a:endParaRPr lang="lv-LV" sz="1000">
              <a:solidFill>
                <a:srgbClr val="000000"/>
              </a:solidFill>
              <a:latin typeface="Calibri"/>
              <a:ea typeface="MS PGothic"/>
              <a:sym typeface="Calibri"/>
            </a:endParaRPr>
          </a:p>
        </p:txBody>
      </p:sp>
      <p:sp useBgFill="1">
        <p:nvSpPr>
          <p:cNvPr id="47" name="Rectangle 46"/>
          <p:cNvSpPr/>
          <p:nvPr>
            <p:custDataLst>
              <p:tags r:id="rId22"/>
            </p:custDataLst>
          </p:nvPr>
        </p:nvSpPr>
        <p:spPr bwMode="auto">
          <a:xfrm>
            <a:off x="5389563" y="6037263"/>
            <a:ext cx="230187" cy="14128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defTabSz="914400">
              <a:defRPr/>
            </a:pPr>
            <a:fld id="{EDB2C59B-FA34-419F-AD41-C05CCC4566D9}" type="datetime'''''''''''''''''''''''''''''''''1''''''''''''4''''''7'''''''''">
              <a:rPr lang="en-US" sz="1000" b="1">
                <a:solidFill>
                  <a:srgbClr val="000000"/>
                </a:solidFill>
                <a:latin typeface="Calibri"/>
                <a:ea typeface="MS PGothic"/>
                <a:sym typeface="Calibri"/>
              </a:rPr>
              <a:pPr/>
              <a:t>147</a:t>
            </a:fld>
            <a:endParaRPr lang="lv-LV" sz="1000" b="1">
              <a:solidFill>
                <a:srgbClr val="000000"/>
              </a:solidFill>
              <a:latin typeface="Calibri"/>
              <a:ea typeface="MS PGothic"/>
              <a:sym typeface="Calibri"/>
            </a:endParaRPr>
          </a:p>
        </p:txBody>
      </p:sp>
      <p:sp>
        <p:nvSpPr>
          <p:cNvPr id="48" name="Rectangle 47"/>
          <p:cNvSpPr/>
          <p:nvPr>
            <p:custDataLst>
              <p:tags r:id="rId23"/>
            </p:custDataLst>
          </p:nvPr>
        </p:nvSpPr>
        <p:spPr bwMode="auto">
          <a:xfrm>
            <a:off x="4567238" y="6723063"/>
            <a:ext cx="425450" cy="4238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4327DB62-5A15-4AFA-B663-FC0B4057E89B}" type="datetime' D''a''''''''r''b''a ''v''ieta/''''I''''T ''''lie''''totājs'">
              <a:rPr lang="en-US" sz="1000">
                <a:solidFill>
                  <a:srgbClr val="000000"/>
                </a:solidFill>
                <a:latin typeface="Calibri"/>
                <a:ea typeface="MS PGothic"/>
                <a:sym typeface="Calibri"/>
              </a:rPr>
              <a:pPr/>
              <a:t> Darba vieta/IT lietotājs</a:t>
            </a:fld>
            <a:endParaRPr lang="lv-LV" sz="1000">
              <a:solidFill>
                <a:srgbClr val="000000"/>
              </a:solidFill>
              <a:latin typeface="Calibri"/>
              <a:ea typeface="MS PGothic"/>
              <a:sym typeface="Calibri"/>
            </a:endParaRPr>
          </a:p>
        </p:txBody>
      </p:sp>
      <p:sp>
        <p:nvSpPr>
          <p:cNvPr id="49" name="Rectangle 48"/>
          <p:cNvSpPr/>
          <p:nvPr>
            <p:custDataLst>
              <p:tags r:id="rId24"/>
            </p:custDataLst>
          </p:nvPr>
        </p:nvSpPr>
        <p:spPr bwMode="auto">
          <a:xfrm>
            <a:off x="3763963" y="6723063"/>
            <a:ext cx="584200" cy="2825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C12FE913-57F7-4589-8F93-2BAD46196010}" type="datetime'Ti''''es''as ''s''ēž''''''''u ''s''ekr''''''''e''t''''ārs'">
              <a:rPr lang="en-US" sz="1000">
                <a:solidFill>
                  <a:srgbClr val="000000"/>
                </a:solidFill>
                <a:latin typeface="Calibri"/>
                <a:ea typeface="MS PGothic"/>
                <a:sym typeface="Calibri"/>
              </a:rPr>
              <a:pPr/>
              <a:t>Tiesas sēžu sekretārs</a:t>
            </a:fld>
            <a:endParaRPr lang="lv-LV" sz="1000">
              <a:solidFill>
                <a:srgbClr val="000000"/>
              </a:solidFill>
              <a:latin typeface="Calibri"/>
              <a:ea typeface="MS PGothic"/>
              <a:sym typeface="Calibri"/>
            </a:endParaRPr>
          </a:p>
        </p:txBody>
      </p:sp>
      <p:sp useBgFill="1">
        <p:nvSpPr>
          <p:cNvPr id="50" name="Rectangle 49"/>
          <p:cNvSpPr/>
          <p:nvPr>
            <p:custDataLst>
              <p:tags r:id="rId25"/>
            </p:custDataLst>
          </p:nvPr>
        </p:nvSpPr>
        <p:spPr bwMode="auto">
          <a:xfrm>
            <a:off x="3217863" y="6165850"/>
            <a:ext cx="230187" cy="14128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defTabSz="914400">
              <a:defRPr/>
            </a:pPr>
            <a:fld id="{529266C3-07F7-4F6F-9592-A675D8FC03C4}" type="datetime'''''''''1''''''''''''''''''5''''''''''1'''''''''">
              <a:rPr lang="en-US" sz="1000" b="1">
                <a:solidFill>
                  <a:srgbClr val="000000"/>
                </a:solidFill>
                <a:latin typeface="Calibri"/>
                <a:ea typeface="MS PGothic"/>
                <a:sym typeface="Calibri"/>
              </a:rPr>
              <a:pPr/>
              <a:t>151</a:t>
            </a:fld>
            <a:endParaRPr lang="lv-LV" sz="1000" b="1">
              <a:solidFill>
                <a:srgbClr val="000000"/>
              </a:solidFill>
              <a:latin typeface="Calibri"/>
              <a:ea typeface="MS PGothic"/>
              <a:sym typeface="Calibri"/>
            </a:endParaRPr>
          </a:p>
        </p:txBody>
      </p:sp>
      <p:graphicFrame>
        <p:nvGraphicFramePr>
          <p:cNvPr id="51" name="Object 1"/>
          <p:cNvGraphicFramePr>
            <a:graphicFrameLocks/>
          </p:cNvGraphicFramePr>
          <p:nvPr>
            <p:custDataLst>
              <p:tags r:id="rId26"/>
            </p:custDataLst>
            <p:extLst>
              <p:ext uri="{D42A27DB-BD31-4B8C-83A1-F6EECF244321}">
                <p14:modId xmlns:p14="http://schemas.microsoft.com/office/powerpoint/2010/main" val="3503107778"/>
              </p:ext>
            </p:extLst>
          </p:nvPr>
        </p:nvGraphicFramePr>
        <p:xfrm>
          <a:off x="1295400" y="2095500"/>
          <a:ext cx="4030957" cy="1546881"/>
        </p:xfrm>
        <a:graphic>
          <a:graphicData uri="http://schemas.openxmlformats.org/presentationml/2006/ole">
            <mc:AlternateContent xmlns:mc="http://schemas.openxmlformats.org/markup-compatibility/2006">
              <mc:Choice xmlns:v="urn:schemas-microsoft-com:vml" Requires="v">
                <p:oleObj spid="_x0000_s8255" name="Chart" r:id="rId76" imgW="4029033" imgH="1543050" progId="MSGraph.Chart.8">
                  <p:embed followColorScheme="full"/>
                </p:oleObj>
              </mc:Choice>
              <mc:Fallback>
                <p:oleObj name="Chart" r:id="rId76" imgW="4029033" imgH="1543050" progId="MSGraph.Chart.8">
                  <p:embed followColorScheme="full"/>
                  <p:pic>
                    <p:nvPicPr>
                      <p:cNvPr id="0" name=""/>
                      <p:cNvPicPr>
                        <a:picLocks noChangeArrowheads="1"/>
                      </p:cNvPicPr>
                      <p:nvPr/>
                    </p:nvPicPr>
                    <p:blipFill>
                      <a:blip r:embed="rId77"/>
                      <a:srcRect/>
                      <a:stretch>
                        <a:fillRect/>
                      </a:stretch>
                    </p:blipFill>
                    <p:spPr bwMode="auto">
                      <a:xfrm>
                        <a:off x="1295400" y="2095500"/>
                        <a:ext cx="4030957" cy="154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Rectangle 51"/>
          <p:cNvSpPr/>
          <p:nvPr>
            <p:custDataLst>
              <p:tags r:id="rId27"/>
            </p:custDataLst>
          </p:nvPr>
        </p:nvSpPr>
        <p:spPr bwMode="auto">
          <a:xfrm>
            <a:off x="1649413" y="2962275"/>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A62DEECD-6011-4D61-8C5A-95387E65A3FF}" type="datetime'''''''''''''''''1''''''''''''.''''''''''''1''2''''''''8'''">
              <a:rPr lang="en-US" sz="800" b="1">
                <a:solidFill>
                  <a:srgbClr val="000000"/>
                </a:solidFill>
              </a:rPr>
              <a:pPr/>
              <a:t>1.128</a:t>
            </a:fld>
            <a:endParaRPr lang="lv-LV" sz="800" b="1">
              <a:solidFill>
                <a:srgbClr val="000000"/>
              </a:solidFill>
              <a:sym typeface="+mn-lt"/>
            </a:endParaRPr>
          </a:p>
        </p:txBody>
      </p:sp>
      <p:sp useBgFill="1">
        <p:nvSpPr>
          <p:cNvPr id="53" name="Rectangle 52"/>
          <p:cNvSpPr/>
          <p:nvPr>
            <p:custDataLst>
              <p:tags r:id="rId28"/>
            </p:custDataLst>
          </p:nvPr>
        </p:nvSpPr>
        <p:spPr bwMode="auto">
          <a:xfrm>
            <a:off x="3371850" y="2817813"/>
            <a:ext cx="320675" cy="112713"/>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76029392-629E-4C7E-8E04-DCBAE39483B6}" type="datetime'''''1''''''''.''''''''''''''4''''''''''''''8''''3'''''">
              <a:rPr lang="en-US" sz="800" b="1">
                <a:solidFill>
                  <a:srgbClr val="000000"/>
                </a:solidFill>
              </a:rPr>
              <a:pPr/>
              <a:t>1.483</a:t>
            </a:fld>
            <a:endParaRPr lang="lv-LV" sz="800" b="1">
              <a:solidFill>
                <a:srgbClr val="000000"/>
              </a:solidFill>
              <a:sym typeface="+mn-lt"/>
            </a:endParaRPr>
          </a:p>
        </p:txBody>
      </p:sp>
      <p:sp>
        <p:nvSpPr>
          <p:cNvPr id="54" name="Rectangle 53"/>
          <p:cNvSpPr/>
          <p:nvPr>
            <p:custDataLst>
              <p:tags r:id="rId29"/>
            </p:custDataLst>
          </p:nvPr>
        </p:nvSpPr>
        <p:spPr bwMode="auto">
          <a:xfrm>
            <a:off x="2352675" y="2513013"/>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1F581C47-AFCC-4D57-A85D-2393A773D023}" type="datetime'''2.''''''2''''''''''''''''''''4''''''''''''8'''">
              <a:rPr lang="en-US" sz="800" b="1">
                <a:solidFill>
                  <a:srgbClr val="000000"/>
                </a:solidFill>
              </a:rPr>
              <a:pPr/>
              <a:t>2.248</a:t>
            </a:fld>
            <a:endParaRPr lang="lv-LV" sz="800" b="1">
              <a:solidFill>
                <a:srgbClr val="000000"/>
              </a:solidFill>
              <a:sym typeface="+mn-lt"/>
            </a:endParaRPr>
          </a:p>
        </p:txBody>
      </p:sp>
      <p:sp>
        <p:nvSpPr>
          <p:cNvPr id="55" name="Rectangle 54"/>
          <p:cNvSpPr/>
          <p:nvPr>
            <p:custDataLst>
              <p:tags r:id="rId30"/>
            </p:custDataLst>
          </p:nvPr>
        </p:nvSpPr>
        <p:spPr bwMode="auto">
          <a:xfrm>
            <a:off x="3636963" y="2705100"/>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4CB45522-B651-4E9E-9C55-DFD8F1F79046}" type="datetime'''1''.''''''6''''''''''''''5''''''''''''''''''''''''9'">
              <a:rPr lang="en-US" sz="800" b="1">
                <a:solidFill>
                  <a:srgbClr val="000000"/>
                </a:solidFill>
              </a:rPr>
              <a:pPr/>
              <a:t>1.659</a:t>
            </a:fld>
            <a:endParaRPr lang="lv-LV" sz="800" b="1">
              <a:solidFill>
                <a:srgbClr val="000000"/>
              </a:solidFill>
              <a:sym typeface="+mn-lt"/>
            </a:endParaRPr>
          </a:p>
        </p:txBody>
      </p:sp>
      <p:sp>
        <p:nvSpPr>
          <p:cNvPr id="56" name="Rectangle 55"/>
          <p:cNvSpPr/>
          <p:nvPr>
            <p:custDataLst>
              <p:tags r:id="rId31"/>
            </p:custDataLst>
          </p:nvPr>
        </p:nvSpPr>
        <p:spPr bwMode="auto">
          <a:xfrm>
            <a:off x="2016125" y="2420938"/>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EB5B4BD4-0D43-4CA7-A976-C0D4AB5D88DD}" type="datetime'''''''''''''''''''''''''''''''''''''''''''''2''''.''''''475'''">
              <a:rPr lang="en-US" sz="800" b="1">
                <a:solidFill>
                  <a:srgbClr val="000000"/>
                </a:solidFill>
              </a:rPr>
              <a:pPr/>
              <a:t>2.475</a:t>
            </a:fld>
            <a:endParaRPr lang="lv-LV" sz="800" b="1">
              <a:solidFill>
                <a:srgbClr val="000000"/>
              </a:solidFill>
              <a:sym typeface="+mn-lt"/>
            </a:endParaRPr>
          </a:p>
        </p:txBody>
      </p:sp>
      <p:sp>
        <p:nvSpPr>
          <p:cNvPr id="57" name="Rectangle 56"/>
          <p:cNvSpPr/>
          <p:nvPr>
            <p:custDataLst>
              <p:tags r:id="rId32"/>
            </p:custDataLst>
          </p:nvPr>
        </p:nvSpPr>
        <p:spPr bwMode="auto">
          <a:xfrm>
            <a:off x="1393825" y="2101850"/>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04EFFEA7-10DC-41D5-95C8-3F13ABA75C1D}" type="datetime'''''''''''''3''''''''''''''''.26''''''''''''''''''''''''2'''">
              <a:rPr lang="en-US" sz="800" b="1">
                <a:solidFill>
                  <a:srgbClr val="000000"/>
                </a:solidFill>
              </a:rPr>
              <a:pPr/>
              <a:t>3.262</a:t>
            </a:fld>
            <a:endParaRPr lang="lv-LV" sz="800" b="1">
              <a:solidFill>
                <a:srgbClr val="000000"/>
              </a:solidFill>
              <a:sym typeface="+mn-lt"/>
            </a:endParaRPr>
          </a:p>
        </p:txBody>
      </p:sp>
      <p:sp>
        <p:nvSpPr>
          <p:cNvPr id="58" name="Rectangle 57"/>
          <p:cNvSpPr/>
          <p:nvPr>
            <p:custDataLst>
              <p:tags r:id="rId33"/>
            </p:custDataLst>
          </p:nvPr>
        </p:nvSpPr>
        <p:spPr bwMode="auto">
          <a:xfrm>
            <a:off x="1544638" y="3641725"/>
            <a:ext cx="679450"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AE1ACA19-8FBA-4DCA-BDB0-6C0C9FF9CD16}" type="datetime'''''''Ku''rz''e''''''''''''''''''''''''''m''e''''''s AT'''">
              <a:rPr lang="en-US" sz="800" b="1">
                <a:solidFill>
                  <a:srgbClr val="000000"/>
                </a:solidFill>
              </a:rPr>
              <a:pPr/>
              <a:t>Kurzemes AT</a:t>
            </a:fld>
            <a:endParaRPr lang="lv-LV" sz="800" b="1">
              <a:solidFill>
                <a:srgbClr val="000000"/>
              </a:solidFill>
              <a:sym typeface="+mn-lt"/>
            </a:endParaRPr>
          </a:p>
        </p:txBody>
      </p:sp>
      <p:sp>
        <p:nvSpPr>
          <p:cNvPr id="59" name="Rectangle 58"/>
          <p:cNvSpPr/>
          <p:nvPr>
            <p:custDataLst>
              <p:tags r:id="rId34"/>
            </p:custDataLst>
          </p:nvPr>
        </p:nvSpPr>
        <p:spPr bwMode="auto">
          <a:xfrm>
            <a:off x="3305175" y="2490788"/>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B20A6C46-5170-4F3F-812B-BDDD86C3692D}" type="datetime'''''''''2''''''''''''''''.3''0''''''''''''''''''''''0'''''''''">
              <a:rPr lang="en-US" sz="800" b="1">
                <a:solidFill>
                  <a:srgbClr val="000000"/>
                </a:solidFill>
              </a:rPr>
              <a:pPr/>
              <a:t>2.300</a:t>
            </a:fld>
            <a:endParaRPr lang="lv-LV" sz="800" b="1">
              <a:solidFill>
                <a:srgbClr val="000000"/>
              </a:solidFill>
              <a:sym typeface="+mn-lt"/>
            </a:endParaRPr>
          </a:p>
        </p:txBody>
      </p:sp>
      <p:sp>
        <p:nvSpPr>
          <p:cNvPr id="60" name="Rectangle 59"/>
          <p:cNvSpPr/>
          <p:nvPr>
            <p:custDataLst>
              <p:tags r:id="rId35"/>
            </p:custDataLst>
          </p:nvPr>
        </p:nvSpPr>
        <p:spPr bwMode="auto">
          <a:xfrm>
            <a:off x="2511425" y="3641725"/>
            <a:ext cx="661987"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76D27935-2F11-40C1-856B-2A4A7CD40D64}" type="datetime'''''Z''''''e''''''m''''g''''''''''a''l''''''e''''s AT'">
              <a:rPr lang="en-US" sz="800" b="1">
                <a:solidFill>
                  <a:srgbClr val="000000"/>
                </a:solidFill>
              </a:rPr>
              <a:pPr/>
              <a:t>Zemgales AT</a:t>
            </a:fld>
            <a:endParaRPr lang="lv-LV" sz="800" b="1">
              <a:solidFill>
                <a:srgbClr val="000000"/>
              </a:solidFill>
              <a:sym typeface="+mn-lt"/>
            </a:endParaRPr>
          </a:p>
        </p:txBody>
      </p:sp>
      <p:sp useBgFill="1">
        <p:nvSpPr>
          <p:cNvPr id="61" name="Rectangle 60"/>
          <p:cNvSpPr/>
          <p:nvPr>
            <p:custDataLst>
              <p:tags r:id="rId36"/>
            </p:custDataLst>
          </p:nvPr>
        </p:nvSpPr>
        <p:spPr bwMode="auto">
          <a:xfrm>
            <a:off x="4806950" y="3198813"/>
            <a:ext cx="223838" cy="112713"/>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448A7444-E3D6-493D-AC53-51F3EE26B723}" type="datetime'''''5''''''3''''6'''''''''''''''''''''''">
              <a:rPr lang="en-US" sz="800" b="1">
                <a:solidFill>
                  <a:srgbClr val="000000"/>
                </a:solidFill>
              </a:rPr>
              <a:pPr/>
              <a:t>536</a:t>
            </a:fld>
            <a:endParaRPr lang="lv-LV" sz="800" b="1">
              <a:solidFill>
                <a:srgbClr val="000000"/>
              </a:solidFill>
              <a:sym typeface="+mn-lt"/>
            </a:endParaRPr>
          </a:p>
        </p:txBody>
      </p:sp>
      <p:sp>
        <p:nvSpPr>
          <p:cNvPr id="62" name="Rectangle 61"/>
          <p:cNvSpPr/>
          <p:nvPr>
            <p:custDataLst>
              <p:tags r:id="rId37"/>
            </p:custDataLst>
          </p:nvPr>
        </p:nvSpPr>
        <p:spPr bwMode="auto">
          <a:xfrm>
            <a:off x="4392613" y="3641725"/>
            <a:ext cx="723900"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A04D1673-2815-4BC7-95A0-6C6A3314AF1D}" type="datetime'''''V''i''d''''''''ze''''m''e''''s'' ''''P''''''''''''PT'''''">
              <a:rPr lang="en-US" sz="800" b="1">
                <a:solidFill>
                  <a:srgbClr val="000000"/>
                </a:solidFill>
              </a:rPr>
              <a:pPr/>
              <a:t>Vidzemes PPT</a:t>
            </a:fld>
            <a:endParaRPr lang="lv-LV" sz="800" b="1">
              <a:solidFill>
                <a:srgbClr val="000000"/>
              </a:solidFill>
              <a:sym typeface="+mn-lt"/>
            </a:endParaRPr>
          </a:p>
        </p:txBody>
      </p:sp>
      <p:sp>
        <p:nvSpPr>
          <p:cNvPr id="63" name="Rectangle 62"/>
          <p:cNvSpPr/>
          <p:nvPr>
            <p:custDataLst>
              <p:tags r:id="rId38"/>
            </p:custDataLst>
          </p:nvPr>
        </p:nvSpPr>
        <p:spPr bwMode="auto">
          <a:xfrm>
            <a:off x="4178300" y="2863850"/>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F13E8F1D-F7CD-4355-BE38-8134BE404AA0}" type="datetime'''''''''''''''''1''''''.''''''3''''''''''6''''1'">
              <a:rPr lang="en-US" sz="800" b="1">
                <a:solidFill>
                  <a:srgbClr val="000000"/>
                </a:solidFill>
              </a:rPr>
              <a:pPr/>
              <a:t>1.361</a:t>
            </a:fld>
            <a:endParaRPr lang="lv-LV" sz="800" b="1">
              <a:solidFill>
                <a:srgbClr val="000000"/>
              </a:solidFill>
              <a:sym typeface="+mn-lt"/>
            </a:endParaRPr>
          </a:p>
        </p:txBody>
      </p:sp>
      <p:sp>
        <p:nvSpPr>
          <p:cNvPr id="64" name="Rectangle 63"/>
          <p:cNvSpPr/>
          <p:nvPr>
            <p:custDataLst>
              <p:tags r:id="rId39"/>
            </p:custDataLst>
          </p:nvPr>
        </p:nvSpPr>
        <p:spPr bwMode="auto">
          <a:xfrm>
            <a:off x="5010150" y="2886075"/>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E8715957-539B-45BC-93E9-5444DF1972CD}" type="datetime'''''''''''1''''.''''3''''''''''''''''0''5'''''''''''''''''''''">
              <a:rPr lang="en-US" sz="800" b="1">
                <a:solidFill>
                  <a:srgbClr val="000000"/>
                </a:solidFill>
              </a:rPr>
              <a:pPr/>
              <a:t>1.305</a:t>
            </a:fld>
            <a:endParaRPr lang="lv-LV" sz="800" b="1">
              <a:solidFill>
                <a:srgbClr val="000000"/>
              </a:solidFill>
              <a:sym typeface="+mn-lt"/>
            </a:endParaRPr>
          </a:p>
        </p:txBody>
      </p:sp>
      <p:sp>
        <p:nvSpPr>
          <p:cNvPr id="65" name="Rectangle 64"/>
          <p:cNvSpPr/>
          <p:nvPr>
            <p:custDataLst>
              <p:tags r:id="rId40"/>
            </p:custDataLst>
          </p:nvPr>
        </p:nvSpPr>
        <p:spPr bwMode="auto">
          <a:xfrm>
            <a:off x="4673600" y="2932113"/>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9AF7713F-1394-4198-9F08-EACD4FCBD3E0}" type="datetime'''''1.''''''''''''''''''''''''''1''''''''91'''''''''''''''''">
              <a:rPr lang="en-US" sz="800" b="1">
                <a:solidFill>
                  <a:srgbClr val="000000"/>
                </a:solidFill>
              </a:rPr>
              <a:pPr/>
              <a:t>1.191</a:t>
            </a:fld>
            <a:endParaRPr lang="lv-LV" sz="800" b="1">
              <a:solidFill>
                <a:srgbClr val="000000"/>
              </a:solidFill>
              <a:sym typeface="+mn-lt"/>
            </a:endParaRPr>
          </a:p>
        </p:txBody>
      </p:sp>
      <p:sp>
        <p:nvSpPr>
          <p:cNvPr id="66" name="Rectangle 65"/>
          <p:cNvSpPr/>
          <p:nvPr>
            <p:custDataLst>
              <p:tags r:id="rId41"/>
            </p:custDataLst>
          </p:nvPr>
        </p:nvSpPr>
        <p:spPr bwMode="auto">
          <a:xfrm>
            <a:off x="4514850" y="2819400"/>
            <a:ext cx="32067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b"/>
          <a:lstStyle/>
          <a:p>
            <a:pPr algn="ctr" defTabSz="914400">
              <a:defRPr/>
            </a:pPr>
            <a:fld id="{30167C7B-A2EA-43AC-9359-57D37FE3B1A8}" type="datetime'''1''''''''''''''''''.2''1''''1'''''">
              <a:rPr lang="en-US" sz="800" b="1">
                <a:solidFill>
                  <a:srgbClr val="000000"/>
                </a:solidFill>
              </a:rPr>
              <a:pPr/>
              <a:t>1.211</a:t>
            </a:fld>
            <a:endParaRPr lang="lv-LV" sz="800" b="1">
              <a:solidFill>
                <a:srgbClr val="000000"/>
              </a:solidFill>
              <a:sym typeface="+mn-lt"/>
            </a:endParaRPr>
          </a:p>
        </p:txBody>
      </p:sp>
      <p:sp>
        <p:nvSpPr>
          <p:cNvPr id="67" name="Rectangle 66"/>
          <p:cNvSpPr/>
          <p:nvPr>
            <p:custDataLst>
              <p:tags r:id="rId42"/>
            </p:custDataLst>
          </p:nvPr>
        </p:nvSpPr>
        <p:spPr bwMode="auto">
          <a:xfrm>
            <a:off x="3457575" y="3641725"/>
            <a:ext cx="681037"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960E85F2-C33F-42FB-AD60-EDFAE4166DA5}" type="datetime'V''''''a''''''''''''lm''''ie''r''''''a''''s R''T'''">
              <a:rPr lang="en-US" sz="800" b="1">
                <a:solidFill>
                  <a:srgbClr val="000000"/>
                </a:solidFill>
              </a:rPr>
              <a:pPr/>
              <a:t>Valmieras RT</a:t>
            </a:fld>
            <a:endParaRPr lang="lv-LV" sz="800" b="1">
              <a:solidFill>
                <a:srgbClr val="000000"/>
              </a:solidFill>
              <a:sym typeface="+mn-lt"/>
            </a:endParaRPr>
          </a:p>
        </p:txBody>
      </p:sp>
      <p:sp>
        <p:nvSpPr>
          <p:cNvPr id="68" name="Rectangle 67"/>
          <p:cNvSpPr/>
          <p:nvPr>
            <p:custDataLst>
              <p:tags r:id="rId43"/>
            </p:custDataLst>
          </p:nvPr>
        </p:nvSpPr>
        <p:spPr bwMode="auto">
          <a:xfrm>
            <a:off x="4659313" y="2436813"/>
            <a:ext cx="142875" cy="106363"/>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sz="2000">
              <a:solidFill>
                <a:srgbClr val="FFFFFF"/>
              </a:solidFill>
              <a:latin typeface="Calibri"/>
              <a:cs typeface="Calibri"/>
            </a:endParaRPr>
          </a:p>
        </p:txBody>
      </p:sp>
      <p:sp>
        <p:nvSpPr>
          <p:cNvPr id="69" name="Rectangle 68"/>
          <p:cNvSpPr/>
          <p:nvPr>
            <p:custDataLst>
              <p:tags r:id="rId44"/>
            </p:custDataLst>
          </p:nvPr>
        </p:nvSpPr>
        <p:spPr bwMode="auto">
          <a:xfrm>
            <a:off x="4659313" y="2273300"/>
            <a:ext cx="142875" cy="106362"/>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sz="2000">
              <a:solidFill>
                <a:srgbClr val="FFFFFF"/>
              </a:solidFill>
              <a:latin typeface="Calibri"/>
              <a:cs typeface="Calibri"/>
            </a:endParaRPr>
          </a:p>
        </p:txBody>
      </p:sp>
      <p:sp>
        <p:nvSpPr>
          <p:cNvPr id="70" name="Rectangle 69"/>
          <p:cNvSpPr/>
          <p:nvPr>
            <p:custDataLst>
              <p:tags r:id="rId45"/>
            </p:custDataLst>
          </p:nvPr>
        </p:nvSpPr>
        <p:spPr bwMode="auto">
          <a:xfrm>
            <a:off x="4659313" y="1946275"/>
            <a:ext cx="142875" cy="106362"/>
          </a:xfrm>
          <a:prstGeom prst="rect">
            <a:avLst/>
          </a:prstGeom>
          <a:solidFill>
            <a:srgbClr val="C30C3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a:solidFill>
                <a:srgbClr val="FFFFFF"/>
              </a:solidFill>
            </a:endParaRPr>
          </a:p>
        </p:txBody>
      </p:sp>
      <p:sp>
        <p:nvSpPr>
          <p:cNvPr id="71" name="Rectangle 70"/>
          <p:cNvSpPr/>
          <p:nvPr>
            <p:custDataLst>
              <p:tags r:id="rId46"/>
            </p:custDataLst>
          </p:nvPr>
        </p:nvSpPr>
        <p:spPr bwMode="auto">
          <a:xfrm>
            <a:off x="4659313" y="2109788"/>
            <a:ext cx="142875" cy="106363"/>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a:solidFill>
                <a:srgbClr val="FFFFFF"/>
              </a:solidFill>
            </a:endParaRPr>
          </a:p>
        </p:txBody>
      </p:sp>
      <p:sp>
        <p:nvSpPr>
          <p:cNvPr id="72" name="Rectangle 71"/>
          <p:cNvSpPr/>
          <p:nvPr>
            <p:custDataLst>
              <p:tags r:id="rId47"/>
            </p:custDataLst>
          </p:nvPr>
        </p:nvSpPr>
        <p:spPr bwMode="auto">
          <a:xfrm>
            <a:off x="4659313" y="1782763"/>
            <a:ext cx="142875" cy="106363"/>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a:solidFill>
                <a:srgbClr val="FFFFFF"/>
              </a:solidFill>
            </a:endParaRPr>
          </a:p>
        </p:txBody>
      </p:sp>
      <p:sp>
        <p:nvSpPr>
          <p:cNvPr id="73" name="Rectangle 72"/>
          <p:cNvSpPr/>
          <p:nvPr>
            <p:custDataLst>
              <p:tags r:id="rId48"/>
            </p:custDataLst>
          </p:nvPr>
        </p:nvSpPr>
        <p:spPr bwMode="auto">
          <a:xfrm>
            <a:off x="4852988" y="2270125"/>
            <a:ext cx="577850"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8F5AB7BE-DA9E-41D7-B6E5-6BA62343564D}" type="datetime'''''''''''''''''V''ie''''n''''o''šan''''''''ā''s'''">
              <a:rPr lang="en-US" sz="800" b="1">
                <a:solidFill>
                  <a:srgbClr val="000000"/>
                </a:solidFill>
              </a:rPr>
              <a:pPr/>
              <a:t>Vienošanās</a:t>
            </a:fld>
            <a:endParaRPr lang="lv-LV" sz="800" b="1">
              <a:solidFill>
                <a:srgbClr val="000000"/>
              </a:solidFill>
              <a:sym typeface="+mn-lt"/>
            </a:endParaRPr>
          </a:p>
        </p:txBody>
      </p:sp>
      <p:sp>
        <p:nvSpPr>
          <p:cNvPr id="74" name="Rectangle 73"/>
          <p:cNvSpPr/>
          <p:nvPr>
            <p:custDataLst>
              <p:tags r:id="rId49"/>
            </p:custDataLst>
          </p:nvPr>
        </p:nvSpPr>
        <p:spPr bwMode="auto">
          <a:xfrm>
            <a:off x="4852988" y="1943100"/>
            <a:ext cx="139382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D99509F6-D1AA-471E-B438-9551D236973A}" type="datetime'''Bez p''i''''erādīj''''''u''mu pār''b''au''des'''''''''''''''">
              <a:rPr lang="en-US" sz="800" b="1">
                <a:solidFill>
                  <a:srgbClr val="000000"/>
                </a:solidFill>
              </a:rPr>
              <a:pPr/>
              <a:t>Bez pierādījumu pārbaudes</a:t>
            </a:fld>
            <a:endParaRPr lang="lv-LV" sz="800" b="1">
              <a:solidFill>
                <a:srgbClr val="000000"/>
              </a:solidFill>
              <a:sym typeface="+mn-lt"/>
            </a:endParaRPr>
          </a:p>
        </p:txBody>
      </p:sp>
      <p:sp>
        <p:nvSpPr>
          <p:cNvPr id="75" name="Rectangle 74"/>
          <p:cNvSpPr/>
          <p:nvPr>
            <p:custDataLst>
              <p:tags r:id="rId50"/>
            </p:custDataLst>
          </p:nvPr>
        </p:nvSpPr>
        <p:spPr bwMode="auto">
          <a:xfrm>
            <a:off x="4852988" y="1779588"/>
            <a:ext cx="998538"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73081B61-305A-4158-B835-DD5C62870AB3}" type="datetime'''''Sl''e''''p''ka''''''''''''vīb''a'' (11''''6''''''.p.)'''''">
              <a:rPr lang="en-US" sz="800" b="1">
                <a:solidFill>
                  <a:srgbClr val="000000"/>
                </a:solidFill>
              </a:rPr>
              <a:pPr/>
              <a:t>Slepkavība (116.p.)</a:t>
            </a:fld>
            <a:endParaRPr lang="lv-LV" sz="800" b="1">
              <a:solidFill>
                <a:srgbClr val="000000"/>
              </a:solidFill>
              <a:sym typeface="+mn-lt"/>
            </a:endParaRPr>
          </a:p>
        </p:txBody>
      </p:sp>
      <p:sp>
        <p:nvSpPr>
          <p:cNvPr id="76" name="Rectangle 75"/>
          <p:cNvSpPr/>
          <p:nvPr>
            <p:custDataLst>
              <p:tags r:id="rId51"/>
            </p:custDataLst>
          </p:nvPr>
        </p:nvSpPr>
        <p:spPr bwMode="auto">
          <a:xfrm>
            <a:off x="4852988" y="2106613"/>
            <a:ext cx="1443038"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C5AD9A74-C87B-4CEC-A95E-4EE87D16F3B7}" type="datetime'''Med''''icīniskie'' ''p''i''es''pied''''l''īdze''''kļ''''i'''">
              <a:rPr lang="en-US" sz="800" b="1">
                <a:solidFill>
                  <a:srgbClr val="000000"/>
                </a:solidFill>
              </a:rPr>
              <a:pPr/>
              <a:t>Medicīniskie piespiedlīdzekļi</a:t>
            </a:fld>
            <a:endParaRPr lang="lv-LV" sz="800" b="1">
              <a:solidFill>
                <a:srgbClr val="000000"/>
              </a:solidFill>
              <a:sym typeface="+mn-lt"/>
            </a:endParaRPr>
          </a:p>
        </p:txBody>
      </p:sp>
      <p:sp>
        <p:nvSpPr>
          <p:cNvPr id="77" name="Rectangle 76"/>
          <p:cNvSpPr/>
          <p:nvPr>
            <p:custDataLst>
              <p:tags r:id="rId52"/>
            </p:custDataLst>
          </p:nvPr>
        </p:nvSpPr>
        <p:spPr bwMode="auto">
          <a:xfrm>
            <a:off x="4852988" y="2433638"/>
            <a:ext cx="395288"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80EED6BD-E818-4711-A3A0-0E309F4CF6A8}" type="datetime'''''''''Zā''''''''d''''''z''''''''''''īb''''''''''''''''''''a'">
              <a:rPr lang="en-US" sz="800" b="1">
                <a:solidFill>
                  <a:srgbClr val="000000"/>
                </a:solidFill>
              </a:rPr>
              <a:pPr/>
              <a:t>Zādzība</a:t>
            </a:fld>
            <a:endParaRPr lang="lv-LV" sz="800" b="1">
              <a:solidFill>
                <a:srgbClr val="000000"/>
              </a:solidFill>
              <a:sym typeface="+mn-lt"/>
            </a:endParaRPr>
          </a:p>
        </p:txBody>
      </p:sp>
      <p:graphicFrame>
        <p:nvGraphicFramePr>
          <p:cNvPr id="78" name="Object 10616"/>
          <p:cNvGraphicFramePr>
            <a:graphicFrameLocks/>
          </p:cNvGraphicFramePr>
          <p:nvPr>
            <p:custDataLst>
              <p:tags r:id="rId53"/>
            </p:custDataLst>
            <p:extLst>
              <p:ext uri="{D42A27DB-BD31-4B8C-83A1-F6EECF244321}">
                <p14:modId xmlns:p14="http://schemas.microsoft.com/office/powerpoint/2010/main" val="123342030"/>
              </p:ext>
            </p:extLst>
          </p:nvPr>
        </p:nvGraphicFramePr>
        <p:xfrm>
          <a:off x="2362200" y="4114800"/>
          <a:ext cx="5874950" cy="1028700"/>
        </p:xfrm>
        <a:graphic>
          <a:graphicData uri="http://schemas.openxmlformats.org/presentationml/2006/ole">
            <mc:AlternateContent xmlns:mc="http://schemas.openxmlformats.org/markup-compatibility/2006">
              <mc:Choice xmlns:v="urn:schemas-microsoft-com:vml" Requires="v">
                <p:oleObj spid="_x0000_s8256" name="Chart" r:id="rId78" imgW="5877012" imgH="1028700" progId="MSGraph.Chart.8">
                  <p:embed followColorScheme="full"/>
                </p:oleObj>
              </mc:Choice>
              <mc:Fallback>
                <p:oleObj name="Chart" r:id="rId78" imgW="5877012" imgH="1028700" progId="MSGraph.Chart.8">
                  <p:embed followColorScheme="full"/>
                  <p:pic>
                    <p:nvPicPr>
                      <p:cNvPr id="0" name=""/>
                      <p:cNvPicPr>
                        <a:picLocks noChangeArrowheads="1"/>
                      </p:cNvPicPr>
                      <p:nvPr/>
                    </p:nvPicPr>
                    <p:blipFill>
                      <a:blip r:embed="rId79"/>
                      <a:srcRect/>
                      <a:stretch>
                        <a:fillRect/>
                      </a:stretch>
                    </p:blipFill>
                    <p:spPr bwMode="auto">
                      <a:xfrm>
                        <a:off x="2362200" y="4114800"/>
                        <a:ext cx="58749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Rectangle 78"/>
          <p:cNvSpPr/>
          <p:nvPr>
            <p:custDataLst>
              <p:tags r:id="rId54"/>
            </p:custDataLst>
          </p:nvPr>
        </p:nvSpPr>
        <p:spPr bwMode="auto">
          <a:xfrm>
            <a:off x="6308725" y="5135563"/>
            <a:ext cx="814388" cy="4508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20D42664-DB63-4800-BC61-A93ACA1E253E}" type="datetime'C.2.7. Kas''ācijas sūdz''ības virzība'' ap. in''stances tiesā'">
              <a:rPr lang="en-US" sz="800" b="1">
                <a:solidFill>
                  <a:srgbClr val="000000"/>
                </a:solidFill>
                <a:ea typeface="MS PGothic"/>
              </a:rPr>
              <a:pPr/>
              <a:t>C.2.7. Kasācijas sūdzības virzība ap. instances tiesā</a:t>
            </a:fld>
            <a:endParaRPr lang="lv-LV" sz="800" b="1">
              <a:solidFill>
                <a:srgbClr val="000000"/>
              </a:solidFill>
              <a:ea typeface="MS PGothic"/>
              <a:sym typeface="Tahoma" pitchFamily="34" charset="0"/>
            </a:endParaRPr>
          </a:p>
        </p:txBody>
      </p:sp>
      <p:sp>
        <p:nvSpPr>
          <p:cNvPr id="80" name="Rectangle 79"/>
          <p:cNvSpPr/>
          <p:nvPr>
            <p:custDataLst>
              <p:tags r:id="rId55"/>
            </p:custDataLst>
          </p:nvPr>
        </p:nvSpPr>
        <p:spPr bwMode="auto">
          <a:xfrm>
            <a:off x="5332413" y="5135563"/>
            <a:ext cx="887412" cy="2254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DC311D2D-B7B8-42B2-8157-21A6AEAC8166}" type="datetime'''''''C''.2.6.'' N''o''''lē''muma ''''sa''ga''tav''''oša''na'">
              <a:rPr lang="en-US" sz="800" b="1">
                <a:solidFill>
                  <a:srgbClr val="000000"/>
                </a:solidFill>
                <a:ea typeface="MS PGothic"/>
              </a:rPr>
              <a:pPr/>
              <a:t>C.2.6. Nolēmuma sagatavošana</a:t>
            </a:fld>
            <a:endParaRPr lang="lv-LV" sz="800" b="1">
              <a:solidFill>
                <a:srgbClr val="000000"/>
              </a:solidFill>
              <a:ea typeface="MS PGothic"/>
              <a:sym typeface="Tahoma" pitchFamily="34" charset="0"/>
            </a:endParaRPr>
          </a:p>
        </p:txBody>
      </p:sp>
      <p:sp>
        <p:nvSpPr>
          <p:cNvPr id="81" name="Rectangle 80"/>
          <p:cNvSpPr/>
          <p:nvPr>
            <p:custDataLst>
              <p:tags r:id="rId56"/>
            </p:custDataLst>
          </p:nvPr>
        </p:nvSpPr>
        <p:spPr bwMode="auto">
          <a:xfrm>
            <a:off x="4516438" y="5135563"/>
            <a:ext cx="641350" cy="2254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FE9D6CCF-456D-492F-8938-A10B27A4D59E}" type="datetime'''''''C.''2.''''''''''3. Lietas i''''z''t''ie''sā''ša''''na'">
              <a:rPr lang="en-US" sz="800" b="1">
                <a:solidFill>
                  <a:srgbClr val="000000"/>
                </a:solidFill>
                <a:ea typeface="MS PGothic"/>
              </a:rPr>
              <a:pPr/>
              <a:t>C.2.3. Lietas iztiesāšana</a:t>
            </a:fld>
            <a:endParaRPr lang="lv-LV" sz="800" b="1">
              <a:solidFill>
                <a:srgbClr val="000000"/>
              </a:solidFill>
              <a:ea typeface="MS PGothic"/>
              <a:sym typeface="Tahoma" pitchFamily="34" charset="0"/>
            </a:endParaRPr>
          </a:p>
        </p:txBody>
      </p:sp>
      <p:sp>
        <p:nvSpPr>
          <p:cNvPr id="82" name="Rectangle 81"/>
          <p:cNvSpPr/>
          <p:nvPr>
            <p:custDataLst>
              <p:tags r:id="rId57"/>
            </p:custDataLst>
          </p:nvPr>
        </p:nvSpPr>
        <p:spPr bwMode="auto">
          <a:xfrm>
            <a:off x="7329488" y="5135563"/>
            <a:ext cx="65405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39064D69-1C38-4352-A8CC-7012CC08448F}" type="datetime'C.2''.''8. ''Tiesas sprie''d''''u''ma izpi''ldīš''''ana '''''">
              <a:rPr lang="en-US" sz="800" b="1">
                <a:solidFill>
                  <a:srgbClr val="000000"/>
                </a:solidFill>
                <a:ea typeface="MS PGothic"/>
              </a:rPr>
              <a:pPr/>
              <a:t>C.2.8. Tiesas sprieduma izpildīšana </a:t>
            </a:fld>
            <a:endParaRPr lang="lv-LV" sz="800" b="1">
              <a:solidFill>
                <a:srgbClr val="000000"/>
              </a:solidFill>
              <a:ea typeface="MS PGothic"/>
              <a:sym typeface="Tahoma" pitchFamily="34" charset="0"/>
            </a:endParaRPr>
          </a:p>
        </p:txBody>
      </p:sp>
      <p:sp>
        <p:nvSpPr>
          <p:cNvPr id="83" name="Rectangle 82"/>
          <p:cNvSpPr/>
          <p:nvPr>
            <p:custDataLst>
              <p:tags r:id="rId58"/>
            </p:custDataLst>
          </p:nvPr>
        </p:nvSpPr>
        <p:spPr bwMode="auto">
          <a:xfrm>
            <a:off x="2528888" y="5135563"/>
            <a:ext cx="854075" cy="4508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542429CE-133F-4F8A-981C-82E1A8A77884}" type="datetime'C.''2.1. Apelācijas tiesvedības ierosināšana ap. instances '">
              <a:rPr lang="en-US" sz="800" b="1">
                <a:solidFill>
                  <a:srgbClr val="000000"/>
                </a:solidFill>
                <a:ea typeface="MS PGothic"/>
              </a:rPr>
              <a:pPr/>
              <a:t>C.2.1. Apelācijas tiesvedības ierosināšana ap. instances </a:t>
            </a:fld>
            <a:endParaRPr lang="lv-LV" sz="800" b="1">
              <a:solidFill>
                <a:srgbClr val="000000"/>
              </a:solidFill>
              <a:ea typeface="MS PGothic"/>
              <a:sym typeface="Tahoma" pitchFamily="34" charset="0"/>
            </a:endParaRPr>
          </a:p>
        </p:txBody>
      </p:sp>
      <p:sp>
        <p:nvSpPr>
          <p:cNvPr id="84" name="Rectangle 83"/>
          <p:cNvSpPr/>
          <p:nvPr>
            <p:custDataLst>
              <p:tags r:id="rId59"/>
            </p:custDataLst>
          </p:nvPr>
        </p:nvSpPr>
        <p:spPr bwMode="auto">
          <a:xfrm>
            <a:off x="3540125" y="5135563"/>
            <a:ext cx="712788"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p>
            <a:pPr algn="ctr" defTabSz="914400">
              <a:defRPr/>
            </a:pPr>
            <a:fld id="{A9529D2E-861A-411E-8A45-C0F43B45E2C2}" type="datetime'C''.2''.2.'' Lie''tas ''sagatavošana iz''tiesāša''''n''a''''i'">
              <a:rPr lang="en-US" sz="800" b="1">
                <a:solidFill>
                  <a:srgbClr val="000000"/>
                </a:solidFill>
                <a:ea typeface="MS PGothic"/>
              </a:rPr>
              <a:pPr/>
              <a:t>C.2.2. Lietas sagatavošana iztiesāšanai</a:t>
            </a:fld>
            <a:endParaRPr lang="lv-LV" sz="800" b="1">
              <a:solidFill>
                <a:srgbClr val="000000"/>
              </a:solidFill>
              <a:ea typeface="MS PGothic"/>
              <a:sym typeface="Tahoma" pitchFamily="34" charset="0"/>
            </a:endParaRPr>
          </a:p>
        </p:txBody>
      </p:sp>
      <p:sp>
        <p:nvSpPr>
          <p:cNvPr id="85" name="Rectangle 84"/>
          <p:cNvSpPr/>
          <p:nvPr>
            <p:custDataLst>
              <p:tags r:id="rId60"/>
            </p:custDataLst>
          </p:nvPr>
        </p:nvSpPr>
        <p:spPr bwMode="auto">
          <a:xfrm>
            <a:off x="7416800" y="4406900"/>
            <a:ext cx="142875" cy="106362"/>
          </a:xfrm>
          <a:prstGeom prst="rect">
            <a:avLst/>
          </a:prstGeom>
          <a:solidFill>
            <a:srgbClr val="C30C3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a:solidFill>
                <a:srgbClr val="FFFFFF"/>
              </a:solidFill>
            </a:endParaRPr>
          </a:p>
        </p:txBody>
      </p:sp>
      <p:sp>
        <p:nvSpPr>
          <p:cNvPr id="86" name="Rectangle 85"/>
          <p:cNvSpPr/>
          <p:nvPr>
            <p:custDataLst>
              <p:tags r:id="rId61"/>
            </p:custDataLst>
          </p:nvPr>
        </p:nvSpPr>
        <p:spPr bwMode="auto">
          <a:xfrm>
            <a:off x="7416800" y="4243388"/>
            <a:ext cx="142875" cy="106363"/>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lv-LV">
              <a:solidFill>
                <a:srgbClr val="FFFFFF"/>
              </a:solidFill>
            </a:endParaRPr>
          </a:p>
        </p:txBody>
      </p:sp>
      <p:sp>
        <p:nvSpPr>
          <p:cNvPr id="87" name="Rectangle 86"/>
          <p:cNvSpPr/>
          <p:nvPr>
            <p:custDataLst>
              <p:tags r:id="rId62"/>
            </p:custDataLst>
          </p:nvPr>
        </p:nvSpPr>
        <p:spPr bwMode="auto">
          <a:xfrm>
            <a:off x="7610475" y="4240213"/>
            <a:ext cx="817562"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A33A50FD-0ED6-4781-9D14-D6A72190F593}" type="datetime'Parā''''''''''''d''''''u p''''''''i''e''''''d''ziņa'''''">
              <a:rPr lang="en-US" sz="800" b="1">
                <a:solidFill>
                  <a:srgbClr val="000000"/>
                </a:solidFill>
              </a:rPr>
              <a:pPr/>
              <a:t>Parādu piedziņa</a:t>
            </a:fld>
            <a:endParaRPr lang="lv-LV" sz="800" b="1">
              <a:solidFill>
                <a:srgbClr val="000000"/>
              </a:solidFill>
              <a:sym typeface="Tahoma"/>
            </a:endParaRPr>
          </a:p>
        </p:txBody>
      </p:sp>
      <p:sp>
        <p:nvSpPr>
          <p:cNvPr id="88" name="Rectangle 87"/>
          <p:cNvSpPr/>
          <p:nvPr>
            <p:custDataLst>
              <p:tags r:id="rId63"/>
            </p:custDataLst>
          </p:nvPr>
        </p:nvSpPr>
        <p:spPr bwMode="auto">
          <a:xfrm>
            <a:off x="7610475" y="4403725"/>
            <a:ext cx="877887"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B613983C-B0F3-44E0-B57E-35A429CD8485}" type="datetime'L''''a''u''''l''ī''ba''''''s ''šķ''i''''rša''''''n''a'">
              <a:rPr lang="en-US" sz="800" b="1">
                <a:solidFill>
                  <a:srgbClr val="000000"/>
                </a:solidFill>
              </a:rPr>
              <a:pPr/>
              <a:t>Laulības šķiršana</a:t>
            </a:fld>
            <a:endParaRPr lang="lv-LV" sz="800" b="1">
              <a:solidFill>
                <a:srgbClr val="000000"/>
              </a:solidFill>
              <a:sym typeface="Tahoma"/>
            </a:endParaRPr>
          </a:p>
        </p:txBody>
      </p:sp>
      <p:graphicFrame>
        <p:nvGraphicFramePr>
          <p:cNvPr id="89" name="Object 114"/>
          <p:cNvGraphicFramePr>
            <a:graphicFrameLocks/>
          </p:cNvGraphicFramePr>
          <p:nvPr>
            <p:custDataLst>
              <p:tags r:id="rId64"/>
            </p:custDataLst>
            <p:extLst>
              <p:ext uri="{D42A27DB-BD31-4B8C-83A1-F6EECF244321}">
                <p14:modId xmlns:p14="http://schemas.microsoft.com/office/powerpoint/2010/main" val="1534085689"/>
              </p:ext>
            </p:extLst>
          </p:nvPr>
        </p:nvGraphicFramePr>
        <p:xfrm>
          <a:off x="7200901" y="2209800"/>
          <a:ext cx="1379197" cy="1325817"/>
        </p:xfrm>
        <a:graphic>
          <a:graphicData uri="http://schemas.openxmlformats.org/presentationml/2006/ole">
            <mc:AlternateContent xmlns:mc="http://schemas.openxmlformats.org/markup-compatibility/2006">
              <mc:Choice xmlns:v="urn:schemas-microsoft-com:vml" Requires="v">
                <p:oleObj spid="_x0000_s8257" name="Chart" r:id="rId80" imgW="1381190" imgH="1324080" progId="MSGraph.Chart.8">
                  <p:embed followColorScheme="full"/>
                </p:oleObj>
              </mc:Choice>
              <mc:Fallback>
                <p:oleObj name="Chart" r:id="rId80" imgW="1381190" imgH="1324080" progId="MSGraph.Chart.8">
                  <p:embed followColorScheme="full"/>
                  <p:pic>
                    <p:nvPicPr>
                      <p:cNvPr id="0" name=""/>
                      <p:cNvPicPr>
                        <a:picLocks noChangeArrowheads="1"/>
                      </p:cNvPicPr>
                      <p:nvPr/>
                    </p:nvPicPr>
                    <p:blipFill>
                      <a:blip r:embed="rId81"/>
                      <a:srcRect/>
                      <a:stretch>
                        <a:fillRect/>
                      </a:stretch>
                    </p:blipFill>
                    <p:spPr bwMode="auto">
                      <a:xfrm>
                        <a:off x="7200901" y="2209800"/>
                        <a:ext cx="1379197" cy="132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 name="Rectangle 89"/>
          <p:cNvSpPr/>
          <p:nvPr>
            <p:custDataLst>
              <p:tags r:id="rId65"/>
            </p:custDataLst>
          </p:nvPr>
        </p:nvSpPr>
        <p:spPr bwMode="auto">
          <a:xfrm>
            <a:off x="8318500" y="3241675"/>
            <a:ext cx="773112"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0B0DA769-773F-47BA-9846-16C23C8FD694}" type="datetime'''''T''i''''''''''''''''e''''sn''e''ša'''' p''al''''ī''g''s'''">
              <a:rPr lang="en-US" sz="800" b="1">
                <a:solidFill>
                  <a:srgbClr val="000000"/>
                </a:solidFill>
              </a:rPr>
              <a:pPr/>
              <a:t>Tiesneša palīgs</a:t>
            </a:fld>
            <a:endParaRPr lang="lv-LV" sz="800" b="1">
              <a:solidFill>
                <a:srgbClr val="000000"/>
              </a:solidFill>
              <a:sym typeface="+mn-lt"/>
            </a:endParaRPr>
          </a:p>
        </p:txBody>
      </p:sp>
      <p:sp>
        <p:nvSpPr>
          <p:cNvPr id="91" name="Rectangle 90"/>
          <p:cNvSpPr/>
          <p:nvPr>
            <p:custDataLst>
              <p:tags r:id="rId66"/>
            </p:custDataLst>
          </p:nvPr>
        </p:nvSpPr>
        <p:spPr bwMode="gray">
          <a:xfrm>
            <a:off x="7354888" y="2963863"/>
            <a:ext cx="280988" cy="112713"/>
          </a:xfrm>
          <a:prstGeom prst="rect">
            <a:avLst/>
          </a:prstGeom>
          <a:noFill/>
          <a:ln w="25400" cap="flat" cmpd="sng" algn="ctr">
            <a:noFill/>
            <a:prstDash val="soli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ctr"/>
          <a:lstStyle/>
          <a:p>
            <a:pPr algn="ctr" defTabSz="914400">
              <a:defRPr/>
            </a:pPr>
            <a:fld id="{88CD0E17-78E7-4083-AD4A-A56D1DCD1AE3}" type="datetime'''''''''''''''''''5''''''''''4''''''''''''''''''''''''%'''''''">
              <a:rPr lang="en-US" sz="800" b="1">
                <a:solidFill>
                  <a:srgbClr val="FFFFFF"/>
                </a:solidFill>
              </a:rPr>
              <a:pPr/>
              <a:t>54%</a:t>
            </a:fld>
            <a:endParaRPr lang="lv-LV" sz="800" b="1">
              <a:solidFill>
                <a:srgbClr val="FFFFFF"/>
              </a:solidFill>
              <a:sym typeface="+mn-lt"/>
            </a:endParaRPr>
          </a:p>
        </p:txBody>
      </p:sp>
      <p:sp>
        <p:nvSpPr>
          <p:cNvPr id="92" name="Rectangle 91"/>
          <p:cNvSpPr/>
          <p:nvPr>
            <p:custDataLst>
              <p:tags r:id="rId67"/>
            </p:custDataLst>
          </p:nvPr>
        </p:nvSpPr>
        <p:spPr bwMode="auto">
          <a:xfrm>
            <a:off x="6989763" y="2184400"/>
            <a:ext cx="844550"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defTabSz="914400">
              <a:defRPr/>
            </a:pPr>
            <a:fld id="{A9C5597C-3462-4E83-9FAD-7B560172BBF7}" type="datetime'K''anc''''''''''e''''l''''''''ej''''a''s'' d''a''rb.'''''''">
              <a:rPr lang="en-US" sz="800" b="1">
                <a:solidFill>
                  <a:srgbClr val="000000"/>
                </a:solidFill>
              </a:rPr>
              <a:pPr/>
              <a:t>Kancelejas darb.</a:t>
            </a:fld>
            <a:endParaRPr lang="lv-LV" sz="800" b="1">
              <a:solidFill>
                <a:srgbClr val="000000"/>
              </a:solidFill>
              <a:sym typeface="+mn-lt"/>
            </a:endParaRPr>
          </a:p>
        </p:txBody>
      </p:sp>
      <p:sp>
        <p:nvSpPr>
          <p:cNvPr id="93" name="Rectangle 92"/>
          <p:cNvSpPr/>
          <p:nvPr>
            <p:custDataLst>
              <p:tags r:id="rId68"/>
            </p:custDataLst>
          </p:nvPr>
        </p:nvSpPr>
        <p:spPr bwMode="auto">
          <a:xfrm>
            <a:off x="7694613" y="2360613"/>
            <a:ext cx="215900" cy="112713"/>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ctr"/>
          <a:lstStyle/>
          <a:p>
            <a:pPr algn="ctr" defTabSz="914400">
              <a:defRPr/>
            </a:pPr>
            <a:fld id="{78477053-905A-40BE-8B10-1EE5B40E6C78}" type="datetime'''''''''''''4''''''''''''%'''''''''''''''''''''''''">
              <a:rPr lang="en-US" sz="800" b="1">
                <a:solidFill>
                  <a:srgbClr val="000000"/>
                </a:solidFill>
              </a:rPr>
              <a:pPr/>
              <a:t>4%</a:t>
            </a:fld>
            <a:endParaRPr lang="lv-LV" sz="800" b="1">
              <a:solidFill>
                <a:srgbClr val="000000"/>
              </a:solidFill>
              <a:sym typeface="+mn-lt"/>
            </a:endParaRPr>
          </a:p>
        </p:txBody>
      </p:sp>
      <p:sp>
        <p:nvSpPr>
          <p:cNvPr id="94" name="Rectangle 93"/>
          <p:cNvSpPr/>
          <p:nvPr>
            <p:custDataLst>
              <p:tags r:id="rId69"/>
            </p:custDataLst>
          </p:nvPr>
        </p:nvSpPr>
        <p:spPr bwMode="auto">
          <a:xfrm>
            <a:off x="6207125" y="3055938"/>
            <a:ext cx="1089025"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defTabSz="914400">
              <a:defRPr/>
            </a:pPr>
            <a:fld id="{0AEFD98F-787F-4867-9B9C-B62AC903AF3D}" type="datetime'''Tie''sas ''''''sē''''žu'''' se''k''''r''etā''''rs'''">
              <a:rPr lang="en-US" sz="800" b="1">
                <a:solidFill>
                  <a:srgbClr val="000000"/>
                </a:solidFill>
              </a:rPr>
              <a:pPr/>
              <a:t>Tiesas sēžu sekretārs</a:t>
            </a:fld>
            <a:endParaRPr lang="lv-LV" sz="800" b="1">
              <a:solidFill>
                <a:srgbClr val="000000"/>
              </a:solidFill>
              <a:sym typeface="+mn-lt"/>
            </a:endParaRPr>
          </a:p>
        </p:txBody>
      </p:sp>
      <p:sp>
        <p:nvSpPr>
          <p:cNvPr id="95" name="Rectangle 94"/>
          <p:cNvSpPr/>
          <p:nvPr>
            <p:custDataLst>
              <p:tags r:id="rId70"/>
            </p:custDataLst>
          </p:nvPr>
        </p:nvSpPr>
        <p:spPr bwMode="gray">
          <a:xfrm>
            <a:off x="8027988" y="3078163"/>
            <a:ext cx="280987"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ctr"/>
          <a:lstStyle/>
          <a:p>
            <a:pPr algn="ctr" defTabSz="914400">
              <a:defRPr/>
            </a:pPr>
            <a:fld id="{1338868E-1312-4C06-A495-E1443722000C}" type="datetime'''1''''''''''''''''''''''''''''''''1''''''''''''%'''''''''''">
              <a:rPr lang="en-US" sz="800" b="1">
                <a:solidFill>
                  <a:srgbClr val="FFFFFF"/>
                </a:solidFill>
              </a:rPr>
              <a:pPr/>
              <a:t>11%</a:t>
            </a:fld>
            <a:endParaRPr lang="lv-LV" sz="800" b="1">
              <a:solidFill>
                <a:srgbClr val="FFFFFF"/>
              </a:solidFill>
              <a:sym typeface="+mn-lt"/>
            </a:endParaRPr>
          </a:p>
        </p:txBody>
      </p:sp>
      <p:sp>
        <p:nvSpPr>
          <p:cNvPr id="96" name="Rectangle 95"/>
          <p:cNvSpPr/>
          <p:nvPr>
            <p:custDataLst>
              <p:tags r:id="rId71"/>
            </p:custDataLst>
          </p:nvPr>
        </p:nvSpPr>
        <p:spPr bwMode="gray">
          <a:xfrm>
            <a:off x="8050213" y="2587625"/>
            <a:ext cx="280988"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anchor="ctr"/>
          <a:lstStyle/>
          <a:p>
            <a:pPr algn="ctr" defTabSz="914400">
              <a:defRPr/>
            </a:pPr>
            <a:fld id="{1128CE3B-8203-43D2-99F5-2472A08AEE71}" type="datetime'''''''''''''''3''''''''''''''''''''''''1%'''''''''''''">
              <a:rPr lang="en-US" sz="800" b="1">
                <a:solidFill>
                  <a:srgbClr val="FFFFFF"/>
                </a:solidFill>
              </a:rPr>
              <a:pPr/>
              <a:t>31%</a:t>
            </a:fld>
            <a:endParaRPr lang="lv-LV" sz="800" b="1">
              <a:solidFill>
                <a:srgbClr val="FFFFFF"/>
              </a:solidFill>
              <a:sym typeface="+mn-lt"/>
            </a:endParaRPr>
          </a:p>
        </p:txBody>
      </p:sp>
      <p:sp>
        <p:nvSpPr>
          <p:cNvPr id="97" name="Rectangle 96"/>
          <p:cNvSpPr/>
          <p:nvPr>
            <p:custDataLst>
              <p:tags r:id="rId72"/>
            </p:custDataLst>
          </p:nvPr>
        </p:nvSpPr>
        <p:spPr bwMode="auto">
          <a:xfrm>
            <a:off x="8359775" y="2439988"/>
            <a:ext cx="465138" cy="112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defRPr/>
            </a:pPr>
            <a:fld id="{00347A57-F238-4A20-8CC3-24D7DC446868}" type="datetime'T''''''''''''''''''i''''''''''e''''''''''sn''es''is'''''''''">
              <a:rPr lang="en-US" sz="800" b="1">
                <a:solidFill>
                  <a:srgbClr val="000000"/>
                </a:solidFill>
              </a:rPr>
              <a:pPr/>
              <a:t>Tiesnesis</a:t>
            </a:fld>
            <a:endParaRPr lang="lv-LV" sz="800" b="1">
              <a:solidFill>
                <a:srgbClr val="000000"/>
              </a:solidFill>
              <a:sym typeface="+mn-lt"/>
            </a:endParaRPr>
          </a:p>
        </p:txBody>
      </p:sp>
      <p:sp>
        <p:nvSpPr>
          <p:cNvPr id="98" name="TextBox 25608"/>
          <p:cNvSpPr txBox="1">
            <a:spLocks noChangeArrowheads="1"/>
          </p:cNvSpPr>
          <p:nvPr/>
        </p:nvSpPr>
        <p:spPr bwMode="auto">
          <a:xfrm>
            <a:off x="2298700" y="1382713"/>
            <a:ext cx="3360737"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fontAlgn="base" hangingPunct="1">
              <a:spcBef>
                <a:spcPct val="0"/>
              </a:spcBef>
              <a:spcAft>
                <a:spcPct val="0"/>
              </a:spcAft>
            </a:pPr>
            <a:r>
              <a:rPr lang="lv-LV" sz="1200" b="1" smtClean="0">
                <a:solidFill>
                  <a:srgbClr val="0070C0"/>
                </a:solidFill>
              </a:rPr>
              <a:t>Kopsavilkumi par kategorijām</a:t>
            </a:r>
          </a:p>
        </p:txBody>
      </p:sp>
      <p:sp>
        <p:nvSpPr>
          <p:cNvPr id="99" name="TextBox 110"/>
          <p:cNvSpPr txBox="1">
            <a:spLocks noChangeArrowheads="1"/>
          </p:cNvSpPr>
          <p:nvPr/>
        </p:nvSpPr>
        <p:spPr bwMode="auto">
          <a:xfrm>
            <a:off x="7051675" y="1382713"/>
            <a:ext cx="3360737"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fontAlgn="base" hangingPunct="1">
              <a:spcBef>
                <a:spcPct val="0"/>
              </a:spcBef>
              <a:spcAft>
                <a:spcPct val="0"/>
              </a:spcAft>
            </a:pPr>
            <a:r>
              <a:rPr lang="lv-LV" sz="1200" b="1" smtClean="0">
                <a:solidFill>
                  <a:srgbClr val="0070C0"/>
                </a:solidFill>
              </a:rPr>
              <a:t>Noslodzes sadalījums</a:t>
            </a:r>
          </a:p>
        </p:txBody>
      </p:sp>
      <p:sp>
        <p:nvSpPr>
          <p:cNvPr id="100" name="TextBox 111"/>
          <p:cNvSpPr txBox="1">
            <a:spLocks noChangeArrowheads="1"/>
          </p:cNvSpPr>
          <p:nvPr/>
        </p:nvSpPr>
        <p:spPr bwMode="auto">
          <a:xfrm>
            <a:off x="3363913" y="3941763"/>
            <a:ext cx="3881438"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fontAlgn="base" hangingPunct="1">
              <a:spcBef>
                <a:spcPct val="0"/>
              </a:spcBef>
              <a:spcAft>
                <a:spcPct val="0"/>
              </a:spcAft>
            </a:pPr>
            <a:r>
              <a:rPr lang="lv-LV" sz="1200" b="1" smtClean="0">
                <a:solidFill>
                  <a:srgbClr val="0070C0"/>
                </a:solidFill>
              </a:rPr>
              <a:t>Izmaksu salīdzinājums pa procesa posmiem</a:t>
            </a:r>
          </a:p>
        </p:txBody>
      </p:sp>
      <p:sp>
        <p:nvSpPr>
          <p:cNvPr id="101" name="TextBox 112"/>
          <p:cNvSpPr txBox="1">
            <a:spLocks noChangeArrowheads="1"/>
          </p:cNvSpPr>
          <p:nvPr/>
        </p:nvSpPr>
        <p:spPr bwMode="auto">
          <a:xfrm>
            <a:off x="4122738" y="5668963"/>
            <a:ext cx="3881438"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fontAlgn="base" hangingPunct="1">
              <a:spcBef>
                <a:spcPct val="0"/>
              </a:spcBef>
              <a:spcAft>
                <a:spcPct val="0"/>
              </a:spcAft>
            </a:pPr>
            <a:r>
              <a:rPr lang="lv-LV" sz="1200" b="1" smtClean="0">
                <a:solidFill>
                  <a:srgbClr val="0070C0"/>
                </a:solidFill>
              </a:rPr>
              <a:t>Izmaksu šķērsgriezumi</a:t>
            </a:r>
          </a:p>
        </p:txBody>
      </p:sp>
    </p:spTree>
    <p:extLst>
      <p:ext uri="{BB962C8B-B14F-4D97-AF65-F5344CB8AC3E}">
        <p14:creationId xmlns:p14="http://schemas.microsoft.com/office/powerpoint/2010/main" val="1485136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lv-LV" sz="3600" dirty="0">
                <a:solidFill>
                  <a:schemeClr val="tx1">
                    <a:lumMod val="95000"/>
                    <a:lumOff val="5000"/>
                  </a:schemeClr>
                </a:solidFill>
              </a:rPr>
              <a:t>Tiesu administrācijas </a:t>
            </a:r>
            <a:r>
              <a:rPr lang="lv-LV" sz="3600" dirty="0" smtClean="0">
                <a:solidFill>
                  <a:schemeClr val="tx1">
                    <a:lumMod val="95000"/>
                    <a:lumOff val="5000"/>
                  </a:schemeClr>
                </a:solidFill>
              </a:rPr>
              <a:t>pieredze (4)</a:t>
            </a:r>
            <a:r>
              <a:rPr lang="lv-LV" sz="3600" dirty="0">
                <a:solidFill>
                  <a:schemeClr val="tx1">
                    <a:lumMod val="95000"/>
                    <a:lumOff val="5000"/>
                  </a:schemeClr>
                </a:solidFill>
              </a:rPr>
              <a:t/>
            </a:r>
            <a:br>
              <a:rPr lang="lv-LV" sz="3600" dirty="0">
                <a:solidFill>
                  <a:schemeClr val="tx1">
                    <a:lumMod val="95000"/>
                    <a:lumOff val="5000"/>
                  </a:schemeClr>
                </a:solidFill>
              </a:rPr>
            </a:br>
            <a:r>
              <a:rPr lang="lv-LV" sz="2800" dirty="0" smtClean="0">
                <a:solidFill>
                  <a:schemeClr val="tx1">
                    <a:lumMod val="50000"/>
                    <a:lumOff val="50000"/>
                  </a:schemeClr>
                </a:solidFill>
              </a:rPr>
              <a:t>Būtiskākie optimizācijas priekšlikumi</a:t>
            </a:r>
            <a:endParaRPr lang="lv-LV" sz="2800" dirty="0">
              <a:solidFill>
                <a:schemeClr val="tx1">
                  <a:lumMod val="50000"/>
                  <a:lumOff val="50000"/>
                </a:schemeClr>
              </a:solidFill>
            </a:endParaRPr>
          </a:p>
        </p:txBody>
      </p:sp>
      <p:sp>
        <p:nvSpPr>
          <p:cNvPr id="102" name="Rectangle 101"/>
          <p:cNvSpPr/>
          <p:nvPr/>
        </p:nvSpPr>
        <p:spPr>
          <a:xfrm>
            <a:off x="551649" y="4499917"/>
            <a:ext cx="6480720" cy="349968"/>
          </a:xfrm>
          <a:prstGeom prst="rect">
            <a:avLst/>
          </a:prstGeom>
        </p:spPr>
        <p:txBody>
          <a:bodyPr wrap="square">
            <a:spAutoFit/>
          </a:bodyPr>
          <a:lstStyle/>
          <a:p>
            <a:pPr marL="800100" lvl="1" indent="-342900">
              <a:buClr>
                <a:schemeClr val="tx1">
                  <a:lumMod val="75000"/>
                  <a:lumOff val="25000"/>
                </a:schemeClr>
              </a:buClr>
              <a:buFont typeface="+mj-lt"/>
              <a:buAutoNum type="arabicPeriod"/>
            </a:pPr>
            <a:r>
              <a:rPr lang="lv-LV" b="1" smtClean="0">
                <a:latin typeface="Calibri" pitchFamily="34" charset="0"/>
              </a:rPr>
              <a:t>Videokonferenču izmantošana</a:t>
            </a:r>
            <a:endParaRPr lang="lv-LV" b="1" dirty="0">
              <a:latin typeface="Calibri" pitchFamily="34" charset="0"/>
            </a:endParaRPr>
          </a:p>
        </p:txBody>
      </p:sp>
      <p:graphicFrame>
        <p:nvGraphicFramePr>
          <p:cNvPr id="103" name="Table 102"/>
          <p:cNvGraphicFramePr>
            <a:graphicFrameLocks noGrp="1"/>
          </p:cNvGraphicFramePr>
          <p:nvPr>
            <p:extLst>
              <p:ext uri="{D42A27DB-BD31-4B8C-83A1-F6EECF244321}">
                <p14:modId xmlns:p14="http://schemas.microsoft.com/office/powerpoint/2010/main" val="3683308869"/>
              </p:ext>
            </p:extLst>
          </p:nvPr>
        </p:nvGraphicFramePr>
        <p:xfrm>
          <a:off x="503808" y="1372625"/>
          <a:ext cx="9308814" cy="5821680"/>
        </p:xfrm>
        <a:graphic>
          <a:graphicData uri="http://schemas.openxmlformats.org/drawingml/2006/table">
            <a:tbl>
              <a:tblPr firstRow="1" bandRow="1">
                <a:tableStyleId>{793D81CF-94F2-401A-BA57-92F5A7B2D0C5}</a:tableStyleId>
              </a:tblPr>
              <a:tblGrid>
                <a:gridCol w="3102938"/>
                <a:gridCol w="2389453"/>
                <a:gridCol w="3816423"/>
              </a:tblGrid>
              <a:tr h="370840">
                <a:tc>
                  <a:txBody>
                    <a:bodyPr/>
                    <a:lstStyle/>
                    <a:p>
                      <a:r>
                        <a:rPr lang="lv-LV" sz="1600" dirty="0" smtClean="0"/>
                        <a:t>Optimizācijas metodes</a:t>
                      </a:r>
                      <a:endParaRPr lang="lv-LV" sz="1600" dirty="0">
                        <a:latin typeface="+mn-lt"/>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lv-LV" sz="1600" dirty="0" smtClean="0"/>
                        <a:t>Raksturojums</a:t>
                      </a:r>
                      <a:endParaRPr lang="lv-LV" sz="1600" dirty="0">
                        <a:latin typeface="+mn-lt"/>
                      </a:endParaRP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600" dirty="0" smtClean="0"/>
                        <a:t>Ekonomiskā </a:t>
                      </a:r>
                      <a:r>
                        <a:rPr lang="lv-LV" sz="1600" baseline="0" dirty="0" smtClean="0"/>
                        <a:t>ieguvuma piemēri</a:t>
                      </a:r>
                      <a:endParaRPr lang="lv-LV" sz="1600" dirty="0" smtClean="0"/>
                    </a:p>
                    <a:p>
                      <a:endParaRPr lang="lv-LV" sz="1600" dirty="0">
                        <a:latin typeface="+mn-lt"/>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sz="1600" b="1" dirty="0" smtClean="0"/>
                        <a:t>Elektroniskā dokumentu izplatīšana</a:t>
                      </a:r>
                    </a:p>
                    <a:p>
                      <a:endParaRPr lang="lv-LV" sz="1600" b="1" dirty="0">
                        <a:latin typeface="+mn-l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300" dirty="0" smtClean="0"/>
                        <a:t>Pasta</a:t>
                      </a:r>
                      <a:r>
                        <a:rPr lang="lv-LV" sz="1300" baseline="0" dirty="0" smtClean="0"/>
                        <a:t>  pakalpojumu vietā tiek izmantota elektroniska dokumentu sūtīšana.</a:t>
                      </a:r>
                      <a:endParaRPr lang="lv-LV" sz="1300" dirty="0">
                        <a:latin typeface="+mn-lt"/>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lv-LV" sz="1300" dirty="0" smtClean="0"/>
                        <a:t>Radītu 5%-7% pašizmaksas ietaupījumu. P</a:t>
                      </a:r>
                      <a:r>
                        <a:rPr lang="lv-LV" sz="1300" baseline="0" dirty="0" smtClean="0"/>
                        <a:t>iemēram,  Laulības šķiršanas lietās vien tiktu ietaupīti ap 210k EUR gadā.</a:t>
                      </a:r>
                      <a:endParaRPr lang="lv-LV" sz="1300" dirty="0">
                        <a:latin typeface="+mn-lt"/>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sz="1600" b="1" dirty="0" smtClean="0"/>
                        <a:t>Atvasināto dokumentu automatizācija un dok. elektronizācija</a:t>
                      </a:r>
                    </a:p>
                    <a:p>
                      <a:endParaRPr lang="lv-LV" sz="1600" b="1" dirty="0">
                        <a:latin typeface="+mn-l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300" dirty="0" smtClean="0"/>
                        <a:t>Papīra dokumentu aprites samazināšana, neradot papīra</a:t>
                      </a:r>
                      <a:r>
                        <a:rPr lang="lv-LV" sz="1300" baseline="0" dirty="0" smtClean="0"/>
                        <a:t> dokumentus (paziņojumiem, pavadraksti, noraksti utt.)</a:t>
                      </a:r>
                      <a:endParaRPr lang="lv-LV" sz="1300" dirty="0" smtClean="0"/>
                    </a:p>
                    <a:p>
                      <a:endParaRPr lang="lv-LV" sz="1300" dirty="0">
                        <a:latin typeface="+mn-lt"/>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300" dirty="0" smtClean="0"/>
                        <a:t>Radītu ap 2% pašizmaksas ietaupījumu. P</a:t>
                      </a:r>
                      <a:r>
                        <a:rPr lang="lv-LV" sz="1300" baseline="0" dirty="0" smtClean="0"/>
                        <a:t>iemēram,  Laulības šķiršanas lietās vien tiktu ietaupīti ap 60k EUR gadā.</a:t>
                      </a:r>
                      <a:endParaRPr lang="lv-LV" sz="1300" dirty="0" smtClean="0"/>
                    </a:p>
                    <a:p>
                      <a:endParaRPr lang="lv-LV" sz="1300" dirty="0">
                        <a:latin typeface="+mn-lt"/>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sz="1600" b="1" dirty="0" smtClean="0"/>
                        <a:t>Elektronisko lietu ieviešana</a:t>
                      </a:r>
                    </a:p>
                    <a:p>
                      <a:endParaRPr lang="lv-LV" sz="1600" b="1" dirty="0">
                        <a:latin typeface="+mn-l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300" dirty="0" smtClean="0"/>
                        <a:t>Papīra lietu dokumentu aprites , elektronizējot lietas un neradot papīra</a:t>
                      </a:r>
                      <a:r>
                        <a:rPr lang="lv-LV" sz="1300" baseline="0" dirty="0" smtClean="0"/>
                        <a:t> dokumentus.</a:t>
                      </a:r>
                      <a:endParaRPr lang="lv-LV" sz="1300" dirty="0" smtClean="0">
                        <a:latin typeface="+mn-lt"/>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300" dirty="0" smtClean="0"/>
                        <a:t>Radītu 3-5% pašizmaksas ietaupījumu. P</a:t>
                      </a:r>
                      <a:r>
                        <a:rPr lang="lv-LV" sz="1300" baseline="0" dirty="0" smtClean="0"/>
                        <a:t>iemēram,  Laulības šķiršanas lietās vien tiktu ietaupīti ap 150k EUR gadā.</a:t>
                      </a:r>
                      <a:endParaRPr lang="lv-LV" sz="1300" dirty="0" smtClean="0"/>
                    </a:p>
                    <a:p>
                      <a:endParaRPr lang="lv-LV" sz="1300" dirty="0">
                        <a:latin typeface="+mn-lt"/>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sz="1600" b="1" dirty="0" smtClean="0"/>
                        <a:t>Audioprotokolu izmantošana</a:t>
                      </a:r>
                      <a:endParaRPr lang="lv-LV" sz="1600" b="1" dirty="0" smtClean="0">
                        <a:latin typeface="+mn-l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300" dirty="0" smtClean="0"/>
                        <a:t>Netiek tērēts laiks rakstisko tiesas sēžu protokolu rakstīšanai,</a:t>
                      </a:r>
                      <a:r>
                        <a:rPr lang="lv-LV" sz="1300" baseline="0" dirty="0" smtClean="0"/>
                        <a:t> jo tiek izmantots audioieraksts ar aprakstošo informāciju.</a:t>
                      </a:r>
                      <a:endParaRPr lang="lv-LV" sz="1300" dirty="0">
                        <a:latin typeface="+mn-lt"/>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300" dirty="0" smtClean="0"/>
                        <a:t>Radītu 11-13% pašizmaksas ietaupījumu. P</a:t>
                      </a:r>
                      <a:r>
                        <a:rPr lang="lv-LV" sz="1300" baseline="0" dirty="0" smtClean="0"/>
                        <a:t>iemēram,  Laulības šķiršanas lietās vien tiktu ietaupīti ap 350k EUR gadā.</a:t>
                      </a:r>
                      <a:endParaRPr lang="lv-LV" sz="1300" dirty="0" smtClean="0">
                        <a:latin typeface="+mn-lt"/>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sz="1600" b="1" dirty="0" smtClean="0"/>
                        <a:t>Elektronisko lietu pieejamība lietu dalībniekiem</a:t>
                      </a:r>
                    </a:p>
                    <a:p>
                      <a:endParaRPr lang="lv-LV" sz="1600" b="1" dirty="0">
                        <a:latin typeface="+mn-lt"/>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lv-LV" sz="1300" dirty="0" smtClean="0"/>
                        <a:t>Netiek sniegti  apskatei uz vietas papīra lietas dokumenti, bet gan tiek sniegta piekļuve elektroniskajiem datiem.</a:t>
                      </a:r>
                      <a:endParaRPr lang="lv-LV" sz="1300" dirty="0">
                        <a:latin typeface="+mn-lt"/>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300" dirty="0" smtClean="0"/>
                        <a:t>Radītu ap 1% pašizmaksas ietaupījumu. P</a:t>
                      </a:r>
                      <a:r>
                        <a:rPr lang="lv-LV" sz="1300" baseline="0" dirty="0" smtClean="0"/>
                        <a:t>iemēram,  Laulības šķiršanas lietās vien tiktu ietaupīti ap 30k EUR gadā.</a:t>
                      </a:r>
                      <a:endParaRPr lang="lv-LV" sz="1300" dirty="0" smtClean="0"/>
                    </a:p>
                    <a:p>
                      <a:endParaRPr lang="lv-LV" sz="1300" dirty="0">
                        <a:latin typeface="+mn-lt"/>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lv-LV" sz="1600" b="1" kern="1200" dirty="0" smtClean="0"/>
                        <a:t>Nolēmumu sagatavošanas procesa standartizēšana</a:t>
                      </a:r>
                      <a:endParaRPr lang="lv-LV" sz="16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sz="1300" dirty="0" smtClean="0"/>
                        <a:t>Veidlapu</a:t>
                      </a:r>
                      <a:r>
                        <a:rPr lang="lv-LV" sz="1300" baseline="0" dirty="0" smtClean="0"/>
                        <a:t> sagatavošana, strukturēta ievade IS un izpildes daļēja deleģēšana</a:t>
                      </a:r>
                      <a:endParaRPr lang="lv-LV" sz="1300" dirty="0">
                        <a:latin typeface="+mn-lt"/>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sz="1300" dirty="0" smtClean="0"/>
                        <a:t>Radītu ap 50% pašizmaksas</a:t>
                      </a:r>
                      <a:r>
                        <a:rPr lang="lv-LV" sz="1300" baseline="0" dirty="0" smtClean="0"/>
                        <a:t> ietaupījumu uz vienu nolēmumu vienā tiesvedības procesā.</a:t>
                      </a:r>
                      <a:endParaRPr lang="lv-LV" sz="1300" dirty="0">
                        <a:latin typeface="+mn-lt"/>
                      </a:endParaRP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4" name="Rectangle 103"/>
          <p:cNvSpPr/>
          <p:nvPr/>
        </p:nvSpPr>
        <p:spPr>
          <a:xfrm>
            <a:off x="725650" y="5090525"/>
            <a:ext cx="2519363" cy="349968"/>
          </a:xfrm>
          <a:prstGeom prst="rect">
            <a:avLst/>
          </a:prstGeom>
        </p:spPr>
        <p:txBody>
          <a:bodyPr>
            <a:spAutoFit/>
          </a:bodyPr>
          <a:lstStyle/>
          <a:p>
            <a:pPr marL="800100" lvl="1" indent="-342900">
              <a:buClr>
                <a:srgbClr val="000000">
                  <a:lumMod val="75000"/>
                  <a:lumOff val="25000"/>
                </a:srgbClr>
              </a:buClr>
              <a:buFont typeface="+mj-lt"/>
              <a:buAutoNum type="arabicPeriod"/>
            </a:pPr>
            <a:endParaRPr lang="lv-LV" b="1" dirty="0">
              <a:solidFill>
                <a:srgbClr val="000000"/>
              </a:solidFill>
              <a:latin typeface="Calibri" pitchFamily="34" charset="0"/>
            </a:endParaRPr>
          </a:p>
        </p:txBody>
      </p:sp>
    </p:spTree>
    <p:extLst>
      <p:ext uri="{BB962C8B-B14F-4D97-AF65-F5344CB8AC3E}">
        <p14:creationId xmlns:p14="http://schemas.microsoft.com/office/powerpoint/2010/main" val="4191723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35421"/>
            <a:ext cx="9069387" cy="1260475"/>
          </a:xfrm>
        </p:spPr>
        <p:txBody>
          <a:bodyPr/>
          <a:lstStyle/>
          <a:p>
            <a:pPr algn="l"/>
            <a:r>
              <a:rPr lang="lv-LV" sz="3600" dirty="0">
                <a:solidFill>
                  <a:schemeClr val="tx1">
                    <a:lumMod val="95000"/>
                    <a:lumOff val="5000"/>
                  </a:schemeClr>
                </a:solidFill>
              </a:rPr>
              <a:t>Veselības un darbspēju ekspertīzes ārstu valsts </a:t>
            </a:r>
            <a:r>
              <a:rPr lang="lv-LV" sz="3600" dirty="0" smtClean="0">
                <a:solidFill>
                  <a:schemeClr val="tx1">
                    <a:lumMod val="95000"/>
                    <a:lumOff val="5000"/>
                  </a:schemeClr>
                </a:solidFill>
              </a:rPr>
              <a:t>komisijas pieredze (</a:t>
            </a:r>
            <a:r>
              <a:rPr lang="lv-LV" sz="3600" dirty="0">
                <a:solidFill>
                  <a:schemeClr val="tx1">
                    <a:lumMod val="95000"/>
                    <a:lumOff val="5000"/>
                  </a:schemeClr>
                </a:solidFill>
              </a:rPr>
              <a:t>1</a:t>
            </a:r>
            <a:r>
              <a:rPr lang="lv-LV" sz="3600" dirty="0" smtClean="0">
                <a:solidFill>
                  <a:schemeClr val="tx1">
                    <a:lumMod val="95000"/>
                    <a:lumOff val="5000"/>
                  </a:schemeClr>
                </a:solidFill>
              </a:rPr>
              <a:t>)</a:t>
            </a:r>
            <a:endParaRPr lang="lv-LV" sz="2800" dirty="0">
              <a:solidFill>
                <a:schemeClr val="tx1">
                  <a:lumMod val="50000"/>
                  <a:lumOff val="50000"/>
                </a:schemeClr>
              </a:solidFill>
            </a:endParaRPr>
          </a:p>
        </p:txBody>
      </p:sp>
      <p:sp>
        <p:nvSpPr>
          <p:cNvPr id="7"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nSpc>
                <a:spcPct val="100000"/>
              </a:lnSpc>
              <a:spcBef>
                <a:spcPts val="300"/>
              </a:spcBef>
              <a:spcAft>
                <a:spcPts val="300"/>
              </a:spcAft>
              <a:buClr>
                <a:schemeClr val="tx1">
                  <a:lumMod val="50000"/>
                  <a:lumOff val="50000"/>
                </a:schemeClr>
              </a:buClr>
              <a:defRPr/>
            </a:pPr>
            <a:r>
              <a:rPr lang="lv-LV" sz="2000" b="1" dirty="0">
                <a:solidFill>
                  <a:schemeClr val="tx1">
                    <a:lumMod val="95000"/>
                    <a:lumOff val="5000"/>
                  </a:schemeClr>
                </a:solidFill>
              </a:rPr>
              <a:t>Projekta </a:t>
            </a:r>
            <a:r>
              <a:rPr lang="lv-LV" sz="2000" b="1" dirty="0" smtClean="0">
                <a:solidFill>
                  <a:schemeClr val="tx1">
                    <a:lumMod val="95000"/>
                    <a:lumOff val="5000"/>
                  </a:schemeClr>
                </a:solidFill>
              </a:rPr>
              <a:t>mērķi:</a:t>
            </a:r>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2000" dirty="0" err="1" smtClean="0">
                <a:solidFill>
                  <a:schemeClr val="tx1">
                    <a:lumMod val="95000"/>
                    <a:lumOff val="5000"/>
                  </a:schemeClr>
                </a:solidFill>
              </a:rPr>
              <a:t>Aprēķināt</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esošo</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invaliditātes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noteikšanas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publiskais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pakalpojums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pašizmaksu</a:t>
            </a:r>
            <a:endParaRPr lang="en-US" sz="2000" dirty="0" smtClean="0">
              <a:solidFill>
                <a:schemeClr val="tx1">
                  <a:lumMod val="95000"/>
                  <a:lumOff val="5000"/>
                </a:schemeClr>
              </a:solidFill>
            </a:endParaRPr>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2000" dirty="0" err="1" smtClean="0">
                <a:solidFill>
                  <a:schemeClr val="tx1">
                    <a:lumMod val="95000"/>
                    <a:lumOff val="5000"/>
                  </a:schemeClr>
                </a:solidFill>
              </a:rPr>
              <a:t>Sniegt</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priekšlikumus</a:t>
            </a:r>
            <a:r>
              <a:rPr lang="lv-LV" sz="2000" dirty="0" smtClean="0">
                <a:solidFill>
                  <a:schemeClr val="tx1">
                    <a:lumMod val="95000"/>
                    <a:lumOff val="5000"/>
                  </a:schemeClr>
                </a:solidFill>
              </a:rPr>
              <a:t> </a:t>
            </a:r>
            <a:r>
              <a:rPr lang="lv-LV" sz="2000" dirty="0" smtClean="0"/>
              <a:t>invaliditātes noteikšanas pašizmaksas samazināšanai</a:t>
            </a:r>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2000" dirty="0" smtClean="0">
                <a:solidFill>
                  <a:schemeClr val="tx1">
                    <a:lumMod val="95000"/>
                    <a:lumOff val="5000"/>
                  </a:schemeClr>
                </a:solidFill>
              </a:rPr>
              <a:t>I</a:t>
            </a:r>
            <a:r>
              <a:rPr lang="lv-LV" sz="2000" dirty="0" smtClean="0">
                <a:solidFill>
                  <a:schemeClr val="tx1">
                    <a:lumMod val="95000"/>
                    <a:lumOff val="5000"/>
                  </a:schemeClr>
                </a:solidFill>
              </a:rPr>
              <a:t>zveidot </a:t>
            </a:r>
            <a:r>
              <a:rPr lang="lv-LV" sz="2000" dirty="0"/>
              <a:t>pamatu budžeta plānošanai sistēmas un VDEĀVK </a:t>
            </a:r>
            <a:r>
              <a:rPr lang="lv-LV" sz="2000" dirty="0" smtClean="0"/>
              <a:t> kontekstā</a:t>
            </a:r>
            <a:endParaRPr lang="lv-LV" sz="2000" dirty="0" smtClean="0">
              <a:solidFill>
                <a:schemeClr val="tx1">
                  <a:lumMod val="95000"/>
                  <a:lumOff val="5000"/>
                </a:schemeClr>
              </a:solidFill>
            </a:endParaRPr>
          </a:p>
          <a:p>
            <a:pPr marL="0" indent="0" eaLnBrk="1" hangingPunct="1">
              <a:lnSpc>
                <a:spcPct val="100000"/>
              </a:lnSpc>
              <a:spcBef>
                <a:spcPts val="300"/>
              </a:spcBef>
              <a:spcAft>
                <a:spcPts val="300"/>
              </a:spcAft>
            </a:pPr>
            <a:r>
              <a:rPr lang="lv-LV" sz="2000" b="1" dirty="0" smtClean="0">
                <a:solidFill>
                  <a:schemeClr val="tx1">
                    <a:lumMod val="95000"/>
                    <a:lumOff val="5000"/>
                  </a:schemeClr>
                </a:solidFill>
              </a:rPr>
              <a:t>Projekta tvērums:</a:t>
            </a:r>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2000" dirty="0" err="1" smtClean="0"/>
              <a:t>Pilnas</a:t>
            </a:r>
            <a:r>
              <a:rPr lang="en-US" sz="2000" dirty="0" smtClean="0"/>
              <a:t> </a:t>
            </a:r>
            <a:r>
              <a:rPr lang="en-US" sz="2000" dirty="0" err="1" smtClean="0"/>
              <a:t>pašizmaksas</a:t>
            </a:r>
            <a:r>
              <a:rPr lang="en-US" sz="2000" dirty="0" smtClean="0"/>
              <a:t> </a:t>
            </a:r>
            <a:r>
              <a:rPr lang="en-US" sz="2000" dirty="0" err="1" smtClean="0"/>
              <a:t>aprēķins</a:t>
            </a:r>
            <a:r>
              <a:rPr lang="en-US" sz="2000" dirty="0" smtClean="0"/>
              <a:t> (</a:t>
            </a:r>
            <a:r>
              <a:rPr lang="en-US" sz="2000" dirty="0" err="1" smtClean="0"/>
              <a:t>ieskaitot</a:t>
            </a:r>
            <a:r>
              <a:rPr lang="en-US" sz="2000" dirty="0" smtClean="0"/>
              <a:t> </a:t>
            </a:r>
            <a:r>
              <a:rPr lang="en-US" sz="2000" dirty="0" err="1" smtClean="0"/>
              <a:t>netiešās</a:t>
            </a:r>
            <a:r>
              <a:rPr lang="en-US" sz="2000" dirty="0" smtClean="0"/>
              <a:t> </a:t>
            </a:r>
            <a:r>
              <a:rPr lang="en-US" sz="2000" dirty="0" err="1" smtClean="0"/>
              <a:t>izmaksas</a:t>
            </a:r>
            <a:r>
              <a:rPr lang="en-US" sz="2000" dirty="0" smtClean="0"/>
              <a:t>)</a:t>
            </a:r>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2000" dirty="0" err="1" smtClean="0"/>
              <a:t>Pirmsekspertīzes</a:t>
            </a:r>
            <a:r>
              <a:rPr lang="en-US" sz="2000" dirty="0" smtClean="0"/>
              <a:t> un </a:t>
            </a:r>
            <a:r>
              <a:rPr lang="en-US" sz="2000" dirty="0" err="1" smtClean="0"/>
              <a:t>ekspertīzes</a:t>
            </a:r>
            <a:r>
              <a:rPr lang="en-US" sz="2000" dirty="0" smtClean="0"/>
              <a:t> </a:t>
            </a:r>
            <a:r>
              <a:rPr lang="en-US" sz="2000" dirty="0" err="1" smtClean="0"/>
              <a:t>procesi</a:t>
            </a:r>
            <a:r>
              <a:rPr lang="en-US" sz="2000" dirty="0" smtClean="0"/>
              <a:t>, </a:t>
            </a:r>
            <a:r>
              <a:rPr lang="en-US" sz="2000" dirty="0" err="1" smtClean="0"/>
              <a:t>Latvijā</a:t>
            </a:r>
            <a:r>
              <a:rPr lang="en-US" sz="2000" dirty="0" smtClean="0"/>
              <a:t> un </a:t>
            </a:r>
            <a:r>
              <a:rPr lang="en-US" sz="2000" dirty="0" err="1" smtClean="0"/>
              <a:t>ārzemēs</a:t>
            </a:r>
            <a:r>
              <a:rPr lang="en-US" sz="2000" dirty="0" smtClean="0"/>
              <a:t> </a:t>
            </a:r>
            <a:r>
              <a:rPr lang="en-US" sz="2000" dirty="0" err="1" smtClean="0"/>
              <a:t>dzīvojošo</a:t>
            </a:r>
            <a:r>
              <a:rPr lang="en-US" sz="2000" dirty="0" smtClean="0"/>
              <a:t> </a:t>
            </a:r>
            <a:r>
              <a:rPr lang="en-US" sz="2000" dirty="0" err="1" smtClean="0"/>
              <a:t>personu</a:t>
            </a:r>
            <a:r>
              <a:rPr lang="en-US" sz="2000" dirty="0" smtClean="0"/>
              <a:t> </a:t>
            </a:r>
            <a:r>
              <a:rPr lang="en-US" sz="2000" dirty="0" err="1" smtClean="0"/>
              <a:t>invaliditātes</a:t>
            </a:r>
            <a:r>
              <a:rPr lang="en-US" sz="2000" dirty="0" smtClean="0"/>
              <a:t> </a:t>
            </a:r>
            <a:r>
              <a:rPr lang="en-US" sz="2000" dirty="0" err="1" smtClean="0"/>
              <a:t>noteikšana</a:t>
            </a:r>
            <a:r>
              <a:rPr lang="en-US" sz="2000" dirty="0" smtClean="0"/>
              <a:t>, </a:t>
            </a:r>
            <a:r>
              <a:rPr lang="en-US" sz="2000" dirty="0" err="1" smtClean="0"/>
              <a:t>somātiskie</a:t>
            </a:r>
            <a:r>
              <a:rPr lang="en-US" sz="2000" dirty="0" smtClean="0"/>
              <a:t> un </a:t>
            </a:r>
            <a:r>
              <a:rPr lang="en-US" sz="2000" dirty="0" err="1" smtClean="0"/>
              <a:t>psihiatrijas</a:t>
            </a:r>
            <a:r>
              <a:rPr lang="en-US" sz="2000" dirty="0" smtClean="0"/>
              <a:t> </a:t>
            </a:r>
            <a:r>
              <a:rPr lang="en-US" sz="2000" dirty="0" err="1" smtClean="0"/>
              <a:t>gadījumi</a:t>
            </a:r>
            <a:r>
              <a:rPr lang="en-US" sz="2000" dirty="0" smtClean="0"/>
              <a:t>, </a:t>
            </a:r>
            <a:r>
              <a:rPr lang="en-US" sz="2000" dirty="0" err="1"/>
              <a:t>p</a:t>
            </a:r>
            <a:r>
              <a:rPr lang="en-US" sz="2000" dirty="0" err="1" smtClean="0"/>
              <a:t>irmreizējā</a:t>
            </a:r>
            <a:r>
              <a:rPr lang="en-US" sz="2000" dirty="0" smtClean="0"/>
              <a:t> un </a:t>
            </a:r>
            <a:r>
              <a:rPr lang="en-US" sz="2000" dirty="0" err="1" smtClean="0"/>
              <a:t>atkrārtotā</a:t>
            </a:r>
            <a:r>
              <a:rPr lang="en-US" sz="2000" dirty="0" smtClean="0"/>
              <a:t> </a:t>
            </a:r>
            <a:r>
              <a:rPr lang="en-US" sz="2000" dirty="0" err="1" smtClean="0"/>
              <a:t>invaliditātes</a:t>
            </a:r>
            <a:r>
              <a:rPr lang="en-US" sz="2000" dirty="0" smtClean="0"/>
              <a:t> </a:t>
            </a:r>
            <a:r>
              <a:rPr lang="en-US" sz="2000" dirty="0" err="1" smtClean="0"/>
              <a:t>noteikšana</a:t>
            </a:r>
            <a:endParaRPr lang="en-US" sz="2000" dirty="0" smtClean="0"/>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2000" dirty="0" err="1" smtClean="0"/>
              <a:t>Visu</a:t>
            </a:r>
            <a:r>
              <a:rPr lang="en-US" sz="2000" dirty="0" smtClean="0"/>
              <a:t> </a:t>
            </a:r>
            <a:r>
              <a:rPr lang="en-US" sz="2000" dirty="0" err="1"/>
              <a:t>procesa</a:t>
            </a:r>
            <a:r>
              <a:rPr lang="en-US" sz="2000" dirty="0"/>
              <a:t> </a:t>
            </a:r>
            <a:r>
              <a:rPr lang="en-US" sz="2000" dirty="0" err="1"/>
              <a:t>dalībnieku</a:t>
            </a:r>
            <a:r>
              <a:rPr lang="en-US" sz="2000" dirty="0"/>
              <a:t> </a:t>
            </a:r>
            <a:r>
              <a:rPr lang="en-US" sz="2000" dirty="0" err="1"/>
              <a:t>izmaksas</a:t>
            </a:r>
            <a:r>
              <a:rPr lang="en-US" sz="2000" dirty="0"/>
              <a:t>: VDEĀVK, </a:t>
            </a:r>
            <a:r>
              <a:rPr lang="en-US" sz="2000" dirty="0" err="1"/>
              <a:t>pašvaldība</a:t>
            </a:r>
            <a:r>
              <a:rPr lang="en-US" sz="2000" dirty="0"/>
              <a:t>, </a:t>
            </a:r>
            <a:r>
              <a:rPr lang="en-US" sz="2000" dirty="0" err="1"/>
              <a:t>ārstniecības</a:t>
            </a:r>
            <a:r>
              <a:rPr lang="en-US" sz="2000" dirty="0"/>
              <a:t> personas, </a:t>
            </a:r>
            <a:r>
              <a:rPr lang="en-US" sz="2000" dirty="0" err="1"/>
              <a:t>speciālisti</a:t>
            </a:r>
            <a:r>
              <a:rPr lang="en-US" sz="2000" dirty="0"/>
              <a:t>, </a:t>
            </a:r>
            <a:r>
              <a:rPr lang="en-US" sz="2000" dirty="0" err="1" smtClean="0"/>
              <a:t>klients</a:t>
            </a:r>
            <a:endParaRPr lang="en-US" sz="2000" dirty="0" smtClean="0"/>
          </a:p>
          <a:p>
            <a:pPr marL="533400" indent="-177800">
              <a:lnSpc>
                <a:spcPct val="100000"/>
              </a:lnSpc>
              <a:spcBef>
                <a:spcPts val="300"/>
              </a:spcBef>
              <a:spcAft>
                <a:spcPts val="1200"/>
              </a:spcAft>
              <a:buClr>
                <a:schemeClr val="tx1">
                  <a:lumMod val="50000"/>
                  <a:lumOff val="50000"/>
                </a:schemeClr>
              </a:buClr>
              <a:buFont typeface="Wingdings" panose="05000000000000000000" pitchFamily="2" charset="2"/>
              <a:buChar char="§"/>
              <a:defRPr/>
            </a:pPr>
            <a:endParaRPr lang="lv-LV" sz="2000" dirty="0">
              <a:solidFill>
                <a:schemeClr val="tx1">
                  <a:lumMod val="95000"/>
                  <a:lumOff val="5000"/>
                </a:schemeClr>
              </a:solidFill>
            </a:endParaRPr>
          </a:p>
        </p:txBody>
      </p:sp>
    </p:spTree>
    <p:extLst>
      <p:ext uri="{BB962C8B-B14F-4D97-AF65-F5344CB8AC3E}">
        <p14:creationId xmlns:p14="http://schemas.microsoft.com/office/powerpoint/2010/main" val="3214360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itle 1"/>
          <p:cNvSpPr>
            <a:spLocks noGrp="1"/>
          </p:cNvSpPr>
          <p:nvPr>
            <p:ph type="title"/>
          </p:nvPr>
        </p:nvSpPr>
        <p:spPr>
          <a:xfrm>
            <a:off x="503238" y="35421"/>
            <a:ext cx="9069387" cy="1260475"/>
          </a:xfrm>
        </p:spPr>
        <p:txBody>
          <a:bodyPr/>
          <a:lstStyle/>
          <a:p>
            <a:pPr algn="l"/>
            <a:r>
              <a:rPr lang="en-US" sz="3600" dirty="0" err="1"/>
              <a:t>Invaliditātes</a:t>
            </a:r>
            <a:r>
              <a:rPr lang="en-US" sz="3600" dirty="0"/>
              <a:t> </a:t>
            </a:r>
            <a:r>
              <a:rPr lang="en-US" sz="3600" dirty="0" err="1"/>
              <a:t>noteikšanas</a:t>
            </a:r>
            <a:r>
              <a:rPr lang="en-US" sz="3600" dirty="0"/>
              <a:t> </a:t>
            </a:r>
            <a:r>
              <a:rPr lang="en-US" sz="3600" dirty="0" err="1"/>
              <a:t>pašizmaksas</a:t>
            </a:r>
            <a:r>
              <a:rPr lang="en-US" sz="3600" dirty="0"/>
              <a:t> </a:t>
            </a:r>
            <a:r>
              <a:rPr lang="en-US" sz="3600" dirty="0" err="1"/>
              <a:t>aprēķina</a:t>
            </a:r>
            <a:r>
              <a:rPr lang="en-US" sz="3600" dirty="0"/>
              <a:t> </a:t>
            </a:r>
            <a:r>
              <a:rPr lang="en-US" sz="3600" dirty="0" err="1"/>
              <a:t>pieeja</a:t>
            </a:r>
            <a:endParaRPr lang="lv-LV" sz="2400" dirty="0">
              <a:solidFill>
                <a:schemeClr val="tx1">
                  <a:lumMod val="50000"/>
                  <a:lumOff val="50000"/>
                </a:schemeClr>
              </a:solidFill>
            </a:endParaRPr>
          </a:p>
        </p:txBody>
      </p:sp>
      <p:grpSp>
        <p:nvGrpSpPr>
          <p:cNvPr id="36" name="Group 35"/>
          <p:cNvGrpSpPr/>
          <p:nvPr/>
        </p:nvGrpSpPr>
        <p:grpSpPr>
          <a:xfrm>
            <a:off x="1550533" y="1576855"/>
            <a:ext cx="8261104" cy="1984386"/>
            <a:chOff x="1406467" y="1645421"/>
            <a:chExt cx="7493537" cy="2287729"/>
          </a:xfrm>
        </p:grpSpPr>
        <p:sp>
          <p:nvSpPr>
            <p:cNvPr id="37" name="Freeform 36"/>
            <p:cNvSpPr/>
            <p:nvPr/>
          </p:nvSpPr>
          <p:spPr>
            <a:xfrm>
              <a:off x="1406467" y="1645421"/>
              <a:ext cx="1695370" cy="678148"/>
            </a:xfrm>
            <a:custGeom>
              <a:avLst/>
              <a:gdLst>
                <a:gd name="connsiteX0" fmla="*/ 0 w 1695370"/>
                <a:gd name="connsiteY0" fmla="*/ 0 h 678148"/>
                <a:gd name="connsiteX1" fmla="*/ 1695370 w 1695370"/>
                <a:gd name="connsiteY1" fmla="*/ 0 h 678148"/>
                <a:gd name="connsiteX2" fmla="*/ 1695370 w 1695370"/>
                <a:gd name="connsiteY2" fmla="*/ 678148 h 678148"/>
                <a:gd name="connsiteX3" fmla="*/ 0 w 1695370"/>
                <a:gd name="connsiteY3" fmla="*/ 678148 h 678148"/>
                <a:gd name="connsiteX4" fmla="*/ 0 w 1695370"/>
                <a:gd name="connsiteY4" fmla="*/ 0 h 67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678148">
                  <a:moveTo>
                    <a:pt x="0" y="0"/>
                  </a:moveTo>
                  <a:lnTo>
                    <a:pt x="1695370" y="0"/>
                  </a:lnTo>
                  <a:lnTo>
                    <a:pt x="1695370" y="678148"/>
                  </a:lnTo>
                  <a:lnTo>
                    <a:pt x="0" y="678148"/>
                  </a:lnTo>
                  <a:lnTo>
                    <a:pt x="0" y="0"/>
                  </a:lnTo>
                  <a:close/>
                </a:path>
              </a:pathLst>
            </a:custGeom>
            <a:solidFill>
              <a:schemeClr val="bg1">
                <a:lumMod val="75000"/>
              </a:schemeClr>
            </a:solidFill>
            <a:ln>
              <a:solidFill>
                <a:schemeClr val="bg1">
                  <a:lumMod val="75000"/>
                </a:schemeClr>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83956">
                <a:lnSpc>
                  <a:spcPct val="90000"/>
                </a:lnSpc>
                <a:spcAft>
                  <a:spcPct val="35000"/>
                </a:spcAft>
              </a:pPr>
              <a:r>
                <a:rPr lang="en-US" dirty="0">
                  <a:solidFill>
                    <a:srgbClr val="000000"/>
                  </a:solidFill>
                </a:rPr>
                <a:t>VDEĀVK</a:t>
              </a:r>
            </a:p>
          </p:txBody>
        </p:sp>
        <p:sp>
          <p:nvSpPr>
            <p:cNvPr id="38" name="Freeform 37"/>
            <p:cNvSpPr/>
            <p:nvPr/>
          </p:nvSpPr>
          <p:spPr>
            <a:xfrm>
              <a:off x="1406467" y="2323569"/>
              <a:ext cx="1695370" cy="1609581"/>
            </a:xfrm>
            <a:custGeom>
              <a:avLst/>
              <a:gdLst>
                <a:gd name="connsiteX0" fmla="*/ 0 w 1695370"/>
                <a:gd name="connsiteY0" fmla="*/ 0 h 1405440"/>
                <a:gd name="connsiteX1" fmla="*/ 1695370 w 1695370"/>
                <a:gd name="connsiteY1" fmla="*/ 0 h 1405440"/>
                <a:gd name="connsiteX2" fmla="*/ 1695370 w 1695370"/>
                <a:gd name="connsiteY2" fmla="*/ 1405440 h 1405440"/>
                <a:gd name="connsiteX3" fmla="*/ 0 w 1695370"/>
                <a:gd name="connsiteY3" fmla="*/ 1405440 h 1405440"/>
                <a:gd name="connsiteX4" fmla="*/ 0 w 1695370"/>
                <a:gd name="connsiteY4" fmla="*/ 0 h 140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1405440">
                  <a:moveTo>
                    <a:pt x="0" y="0"/>
                  </a:moveTo>
                  <a:lnTo>
                    <a:pt x="1695370" y="0"/>
                  </a:lnTo>
                  <a:lnTo>
                    <a:pt x="1695370" y="1405440"/>
                  </a:lnTo>
                  <a:lnTo>
                    <a:pt x="0" y="140544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8989" lvl="1" indent="-188989" defTabSz="783956">
                <a:lnSpc>
                  <a:spcPct val="90000"/>
                </a:lnSpc>
                <a:spcAft>
                  <a:spcPct val="15000"/>
                </a:spcAft>
                <a:buChar char="••"/>
              </a:pPr>
              <a:r>
                <a:rPr lang="en-US" dirty="0" err="1"/>
                <a:t>Darbinieki</a:t>
              </a:r>
              <a:endParaRPr lang="en-US" dirty="0"/>
            </a:p>
            <a:p>
              <a:pPr marL="188989" lvl="1" indent="-188989" defTabSz="783956">
                <a:lnSpc>
                  <a:spcPct val="90000"/>
                </a:lnSpc>
                <a:spcAft>
                  <a:spcPct val="15000"/>
                </a:spcAft>
                <a:buChar char="••"/>
              </a:pPr>
              <a:r>
                <a:rPr lang="en-US" dirty="0"/>
                <a:t>IT </a:t>
              </a:r>
              <a:r>
                <a:rPr lang="en-US" dirty="0" err="1"/>
                <a:t>resursi</a:t>
              </a:r>
              <a:endParaRPr lang="en-US" dirty="0"/>
            </a:p>
            <a:p>
              <a:pPr marL="188989" lvl="1" indent="-188989" defTabSz="783956">
                <a:lnSpc>
                  <a:spcPct val="90000"/>
                </a:lnSpc>
                <a:spcAft>
                  <a:spcPct val="15000"/>
                </a:spcAft>
                <a:buChar char="••"/>
              </a:pPr>
              <a:r>
                <a:rPr lang="en-US" dirty="0" err="1"/>
                <a:t>Infrastruktūra</a:t>
              </a:r>
              <a:endParaRPr lang="en-US" dirty="0"/>
            </a:p>
            <a:p>
              <a:pPr marL="188989" lvl="1" indent="-188989" defTabSz="783956">
                <a:lnSpc>
                  <a:spcPct val="90000"/>
                </a:lnSpc>
                <a:spcAft>
                  <a:spcPct val="15000"/>
                </a:spcAft>
                <a:buChar char="••"/>
              </a:pPr>
              <a:r>
                <a:rPr lang="en-US" dirty="0"/>
                <a:t>Citi </a:t>
              </a:r>
              <a:r>
                <a:rPr lang="en-US" dirty="0" err="1"/>
                <a:t>resursi</a:t>
              </a:r>
              <a:endParaRPr lang="en-US" dirty="0"/>
            </a:p>
          </p:txBody>
        </p:sp>
        <p:sp>
          <p:nvSpPr>
            <p:cNvPr id="39" name="Freeform 38"/>
            <p:cNvSpPr/>
            <p:nvPr/>
          </p:nvSpPr>
          <p:spPr>
            <a:xfrm>
              <a:off x="3339189" y="1645421"/>
              <a:ext cx="1695370" cy="678148"/>
            </a:xfrm>
            <a:custGeom>
              <a:avLst/>
              <a:gdLst>
                <a:gd name="connsiteX0" fmla="*/ 0 w 1695370"/>
                <a:gd name="connsiteY0" fmla="*/ 0 h 678148"/>
                <a:gd name="connsiteX1" fmla="*/ 1695370 w 1695370"/>
                <a:gd name="connsiteY1" fmla="*/ 0 h 678148"/>
                <a:gd name="connsiteX2" fmla="*/ 1695370 w 1695370"/>
                <a:gd name="connsiteY2" fmla="*/ 678148 h 678148"/>
                <a:gd name="connsiteX3" fmla="*/ 0 w 1695370"/>
                <a:gd name="connsiteY3" fmla="*/ 678148 h 678148"/>
                <a:gd name="connsiteX4" fmla="*/ 0 w 1695370"/>
                <a:gd name="connsiteY4" fmla="*/ 0 h 67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678148">
                  <a:moveTo>
                    <a:pt x="0" y="0"/>
                  </a:moveTo>
                  <a:lnTo>
                    <a:pt x="1695370" y="0"/>
                  </a:lnTo>
                  <a:lnTo>
                    <a:pt x="1695370" y="678148"/>
                  </a:lnTo>
                  <a:lnTo>
                    <a:pt x="0" y="678148"/>
                  </a:lnTo>
                  <a:lnTo>
                    <a:pt x="0" y="0"/>
                  </a:lnTo>
                  <a:close/>
                </a:path>
              </a:pathLst>
            </a:custGeom>
            <a:solidFill>
              <a:schemeClr val="bg1">
                <a:lumMod val="75000"/>
              </a:schemeClr>
            </a:solidFill>
            <a:ln>
              <a:solidFill>
                <a:schemeClr val="bg1">
                  <a:lumMod val="75000"/>
                </a:schemeClr>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83956">
                <a:lnSpc>
                  <a:spcPct val="90000"/>
                </a:lnSpc>
                <a:spcAft>
                  <a:spcPct val="35000"/>
                </a:spcAft>
              </a:pPr>
              <a:r>
                <a:rPr lang="en-US" dirty="0" err="1">
                  <a:solidFill>
                    <a:srgbClr val="000000"/>
                  </a:solidFill>
                </a:rPr>
                <a:t>Pašvaldība</a:t>
              </a:r>
              <a:endParaRPr lang="en-US" dirty="0">
                <a:solidFill>
                  <a:srgbClr val="000000"/>
                </a:solidFill>
              </a:endParaRPr>
            </a:p>
          </p:txBody>
        </p:sp>
        <p:sp>
          <p:nvSpPr>
            <p:cNvPr id="40" name="Freeform 39"/>
            <p:cNvSpPr/>
            <p:nvPr/>
          </p:nvSpPr>
          <p:spPr>
            <a:xfrm>
              <a:off x="3339189" y="2323569"/>
              <a:ext cx="1695370" cy="1609581"/>
            </a:xfrm>
            <a:custGeom>
              <a:avLst/>
              <a:gdLst>
                <a:gd name="connsiteX0" fmla="*/ 0 w 1695370"/>
                <a:gd name="connsiteY0" fmla="*/ 0 h 1405440"/>
                <a:gd name="connsiteX1" fmla="*/ 1695370 w 1695370"/>
                <a:gd name="connsiteY1" fmla="*/ 0 h 1405440"/>
                <a:gd name="connsiteX2" fmla="*/ 1695370 w 1695370"/>
                <a:gd name="connsiteY2" fmla="*/ 1405440 h 1405440"/>
                <a:gd name="connsiteX3" fmla="*/ 0 w 1695370"/>
                <a:gd name="connsiteY3" fmla="*/ 1405440 h 1405440"/>
                <a:gd name="connsiteX4" fmla="*/ 0 w 1695370"/>
                <a:gd name="connsiteY4" fmla="*/ 0 h 140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1405440">
                  <a:moveTo>
                    <a:pt x="0" y="0"/>
                  </a:moveTo>
                  <a:lnTo>
                    <a:pt x="1695370" y="0"/>
                  </a:lnTo>
                  <a:lnTo>
                    <a:pt x="1695370" y="1405440"/>
                  </a:lnTo>
                  <a:lnTo>
                    <a:pt x="0" y="140544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8989" lvl="1" indent="-188989" defTabSz="783956">
                <a:lnSpc>
                  <a:spcPct val="90000"/>
                </a:lnSpc>
                <a:spcAft>
                  <a:spcPct val="15000"/>
                </a:spcAft>
                <a:buChar char="••"/>
              </a:pPr>
              <a:r>
                <a:rPr lang="en-US" dirty="0" err="1"/>
                <a:t>Darbinieki</a:t>
              </a:r>
              <a:endParaRPr lang="en-US" dirty="0"/>
            </a:p>
            <a:p>
              <a:pPr marL="188989" lvl="1" indent="-188989" defTabSz="783956">
                <a:lnSpc>
                  <a:spcPct val="90000"/>
                </a:lnSpc>
                <a:spcAft>
                  <a:spcPct val="15000"/>
                </a:spcAft>
                <a:buChar char="••"/>
              </a:pPr>
              <a:r>
                <a:rPr lang="en-US" dirty="0"/>
                <a:t>IT </a:t>
              </a:r>
              <a:r>
                <a:rPr lang="en-US" dirty="0" err="1"/>
                <a:t>resursi</a:t>
              </a:r>
              <a:endParaRPr lang="en-US" dirty="0"/>
            </a:p>
            <a:p>
              <a:pPr marL="188989" lvl="1" indent="-188989" defTabSz="783956">
                <a:lnSpc>
                  <a:spcPct val="90000"/>
                </a:lnSpc>
                <a:spcAft>
                  <a:spcPct val="15000"/>
                </a:spcAft>
                <a:buChar char="••"/>
              </a:pPr>
              <a:r>
                <a:rPr lang="en-US" dirty="0" err="1"/>
                <a:t>Infrastruktūra</a:t>
              </a:r>
              <a:endParaRPr lang="en-US" dirty="0"/>
            </a:p>
            <a:p>
              <a:pPr marL="188989" lvl="1" indent="-188989" defTabSz="783956">
                <a:lnSpc>
                  <a:spcPct val="90000"/>
                </a:lnSpc>
                <a:spcAft>
                  <a:spcPct val="15000"/>
                </a:spcAft>
                <a:buChar char="••"/>
              </a:pPr>
              <a:r>
                <a:rPr lang="en-US" dirty="0"/>
                <a:t>Citi </a:t>
              </a:r>
              <a:r>
                <a:rPr lang="en-US" dirty="0" err="1"/>
                <a:t>resursi</a:t>
              </a:r>
              <a:endParaRPr lang="en-US" dirty="0"/>
            </a:p>
          </p:txBody>
        </p:sp>
        <p:sp>
          <p:nvSpPr>
            <p:cNvPr id="41" name="Freeform 40"/>
            <p:cNvSpPr/>
            <p:nvPr/>
          </p:nvSpPr>
          <p:spPr>
            <a:xfrm>
              <a:off x="5271910" y="1645421"/>
              <a:ext cx="2540450" cy="678148"/>
            </a:xfrm>
            <a:custGeom>
              <a:avLst/>
              <a:gdLst>
                <a:gd name="connsiteX0" fmla="*/ 0 w 1695370"/>
                <a:gd name="connsiteY0" fmla="*/ 0 h 678148"/>
                <a:gd name="connsiteX1" fmla="*/ 1695370 w 1695370"/>
                <a:gd name="connsiteY1" fmla="*/ 0 h 678148"/>
                <a:gd name="connsiteX2" fmla="*/ 1695370 w 1695370"/>
                <a:gd name="connsiteY2" fmla="*/ 678148 h 678148"/>
                <a:gd name="connsiteX3" fmla="*/ 0 w 1695370"/>
                <a:gd name="connsiteY3" fmla="*/ 678148 h 678148"/>
                <a:gd name="connsiteX4" fmla="*/ 0 w 1695370"/>
                <a:gd name="connsiteY4" fmla="*/ 0 h 67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678148">
                  <a:moveTo>
                    <a:pt x="0" y="0"/>
                  </a:moveTo>
                  <a:lnTo>
                    <a:pt x="1695370" y="0"/>
                  </a:lnTo>
                  <a:lnTo>
                    <a:pt x="1695370" y="678148"/>
                  </a:lnTo>
                  <a:lnTo>
                    <a:pt x="0" y="678148"/>
                  </a:lnTo>
                  <a:lnTo>
                    <a:pt x="0" y="0"/>
                  </a:lnTo>
                  <a:close/>
                </a:path>
              </a:pathLst>
            </a:custGeom>
            <a:solidFill>
              <a:schemeClr val="bg1">
                <a:lumMod val="75000"/>
              </a:schemeClr>
            </a:solidFill>
            <a:ln>
              <a:solidFill>
                <a:schemeClr val="bg1">
                  <a:lumMod val="75000"/>
                </a:schemeClr>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83956">
                <a:lnSpc>
                  <a:spcPct val="90000"/>
                </a:lnSpc>
                <a:spcAft>
                  <a:spcPct val="35000"/>
                </a:spcAft>
              </a:pPr>
              <a:r>
                <a:rPr lang="en-US" dirty="0" err="1">
                  <a:solidFill>
                    <a:srgbClr val="000000"/>
                  </a:solidFill>
                </a:rPr>
                <a:t>Speciālists</a:t>
              </a:r>
              <a:r>
                <a:rPr lang="en-US" dirty="0">
                  <a:solidFill>
                    <a:srgbClr val="000000"/>
                  </a:solidFill>
                </a:rPr>
                <a:t> A</a:t>
              </a:r>
            </a:p>
          </p:txBody>
        </p:sp>
        <p:sp>
          <p:nvSpPr>
            <p:cNvPr id="42" name="Freeform 41"/>
            <p:cNvSpPr/>
            <p:nvPr/>
          </p:nvSpPr>
          <p:spPr>
            <a:xfrm>
              <a:off x="5271910" y="2323569"/>
              <a:ext cx="2540450" cy="1609581"/>
            </a:xfrm>
            <a:custGeom>
              <a:avLst/>
              <a:gdLst>
                <a:gd name="connsiteX0" fmla="*/ 0 w 1695370"/>
                <a:gd name="connsiteY0" fmla="*/ 0 h 1405440"/>
                <a:gd name="connsiteX1" fmla="*/ 1695370 w 1695370"/>
                <a:gd name="connsiteY1" fmla="*/ 0 h 1405440"/>
                <a:gd name="connsiteX2" fmla="*/ 1695370 w 1695370"/>
                <a:gd name="connsiteY2" fmla="*/ 1405440 h 1405440"/>
                <a:gd name="connsiteX3" fmla="*/ 0 w 1695370"/>
                <a:gd name="connsiteY3" fmla="*/ 1405440 h 1405440"/>
                <a:gd name="connsiteX4" fmla="*/ 0 w 1695370"/>
                <a:gd name="connsiteY4" fmla="*/ 0 h 140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1405440">
                  <a:moveTo>
                    <a:pt x="0" y="0"/>
                  </a:moveTo>
                  <a:lnTo>
                    <a:pt x="1695370" y="0"/>
                  </a:lnTo>
                  <a:lnTo>
                    <a:pt x="1695370" y="1405440"/>
                  </a:lnTo>
                  <a:lnTo>
                    <a:pt x="0" y="140544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8989" lvl="1" indent="-188989" defTabSz="783956">
                <a:lnSpc>
                  <a:spcPct val="90000"/>
                </a:lnSpc>
                <a:spcAft>
                  <a:spcPct val="15000"/>
                </a:spcAft>
                <a:buChar char="••"/>
              </a:pPr>
              <a:r>
                <a:rPr lang="en-US" sz="1500" dirty="0" err="1"/>
                <a:t>Darbinieki</a:t>
              </a:r>
              <a:endParaRPr lang="en-US" sz="1500" dirty="0"/>
            </a:p>
            <a:p>
              <a:pPr marL="0" lvl="1" defTabSz="783956">
                <a:lnSpc>
                  <a:spcPct val="90000"/>
                </a:lnSpc>
                <a:spcAft>
                  <a:spcPct val="15000"/>
                </a:spcAft>
              </a:pPr>
              <a:r>
                <a:rPr lang="en-US" sz="1500" b="1" u="sng" dirty="0">
                  <a:solidFill>
                    <a:schemeClr val="tx1">
                      <a:lumMod val="50000"/>
                      <a:lumOff val="50000"/>
                    </a:schemeClr>
                  </a:solidFill>
                </a:rPr>
                <a:t>NEATTIECINĀMĀS IZMAKSAS</a:t>
              </a:r>
            </a:p>
            <a:p>
              <a:pPr marL="188989" lvl="1" indent="-188989" defTabSz="783956">
                <a:lnSpc>
                  <a:spcPct val="90000"/>
                </a:lnSpc>
                <a:spcAft>
                  <a:spcPct val="15000"/>
                </a:spcAft>
                <a:buChar char="••"/>
              </a:pPr>
              <a:r>
                <a:rPr lang="en-US" sz="1500" dirty="0">
                  <a:solidFill>
                    <a:schemeClr val="tx1">
                      <a:lumMod val="50000"/>
                      <a:lumOff val="50000"/>
                    </a:schemeClr>
                  </a:solidFill>
                </a:rPr>
                <a:t>IT </a:t>
              </a:r>
              <a:r>
                <a:rPr lang="en-US" sz="1500" dirty="0" err="1">
                  <a:solidFill>
                    <a:schemeClr val="tx1">
                      <a:lumMod val="50000"/>
                      <a:lumOff val="50000"/>
                    </a:schemeClr>
                  </a:solidFill>
                </a:rPr>
                <a:t>resursi</a:t>
              </a:r>
              <a:endParaRPr lang="en-US" sz="1500" dirty="0">
                <a:solidFill>
                  <a:schemeClr val="tx1">
                    <a:lumMod val="50000"/>
                    <a:lumOff val="50000"/>
                  </a:schemeClr>
                </a:solidFill>
              </a:endParaRPr>
            </a:p>
            <a:p>
              <a:pPr marL="188989" lvl="1" indent="-188989" defTabSz="783956">
                <a:lnSpc>
                  <a:spcPct val="90000"/>
                </a:lnSpc>
                <a:spcAft>
                  <a:spcPct val="15000"/>
                </a:spcAft>
                <a:buChar char="••"/>
              </a:pPr>
              <a:r>
                <a:rPr lang="en-US" sz="1500" dirty="0" err="1">
                  <a:solidFill>
                    <a:schemeClr val="tx1">
                      <a:lumMod val="50000"/>
                      <a:lumOff val="50000"/>
                    </a:schemeClr>
                  </a:solidFill>
                </a:rPr>
                <a:t>Infrastruktūra</a:t>
              </a:r>
              <a:endParaRPr lang="en-US" sz="1500" dirty="0">
                <a:solidFill>
                  <a:schemeClr val="tx1">
                    <a:lumMod val="50000"/>
                    <a:lumOff val="50000"/>
                  </a:schemeClr>
                </a:solidFill>
              </a:endParaRPr>
            </a:p>
            <a:p>
              <a:pPr marL="188989" lvl="1" indent="-188989" defTabSz="783956">
                <a:lnSpc>
                  <a:spcPct val="90000"/>
                </a:lnSpc>
                <a:spcAft>
                  <a:spcPct val="15000"/>
                </a:spcAft>
                <a:buChar char="••"/>
              </a:pPr>
              <a:r>
                <a:rPr lang="en-US" sz="1500" dirty="0">
                  <a:solidFill>
                    <a:schemeClr val="tx1">
                      <a:lumMod val="50000"/>
                      <a:lumOff val="50000"/>
                    </a:schemeClr>
                  </a:solidFill>
                </a:rPr>
                <a:t>Citi </a:t>
              </a:r>
              <a:r>
                <a:rPr lang="en-US" sz="1500" dirty="0" err="1">
                  <a:solidFill>
                    <a:schemeClr val="tx1">
                      <a:lumMod val="50000"/>
                      <a:lumOff val="50000"/>
                    </a:schemeClr>
                  </a:solidFill>
                </a:rPr>
                <a:t>resursi</a:t>
              </a:r>
              <a:endParaRPr lang="en-US" sz="1500" dirty="0">
                <a:solidFill>
                  <a:schemeClr val="tx1">
                    <a:lumMod val="50000"/>
                    <a:lumOff val="50000"/>
                  </a:schemeClr>
                </a:solidFill>
              </a:endParaRPr>
            </a:p>
          </p:txBody>
        </p:sp>
        <p:sp>
          <p:nvSpPr>
            <p:cNvPr id="43" name="Freeform 42"/>
            <p:cNvSpPr/>
            <p:nvPr/>
          </p:nvSpPr>
          <p:spPr>
            <a:xfrm>
              <a:off x="7884368" y="1645421"/>
              <a:ext cx="1015636" cy="678148"/>
            </a:xfrm>
            <a:custGeom>
              <a:avLst/>
              <a:gdLst>
                <a:gd name="connsiteX0" fmla="*/ 0 w 1695370"/>
                <a:gd name="connsiteY0" fmla="*/ 0 h 678148"/>
                <a:gd name="connsiteX1" fmla="*/ 1695370 w 1695370"/>
                <a:gd name="connsiteY1" fmla="*/ 0 h 678148"/>
                <a:gd name="connsiteX2" fmla="*/ 1695370 w 1695370"/>
                <a:gd name="connsiteY2" fmla="*/ 678148 h 678148"/>
                <a:gd name="connsiteX3" fmla="*/ 0 w 1695370"/>
                <a:gd name="connsiteY3" fmla="*/ 678148 h 678148"/>
                <a:gd name="connsiteX4" fmla="*/ 0 w 1695370"/>
                <a:gd name="connsiteY4" fmla="*/ 0 h 678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70" h="678148">
                  <a:moveTo>
                    <a:pt x="0" y="0"/>
                  </a:moveTo>
                  <a:lnTo>
                    <a:pt x="1695370" y="0"/>
                  </a:lnTo>
                  <a:lnTo>
                    <a:pt x="1695370" y="678148"/>
                  </a:lnTo>
                  <a:lnTo>
                    <a:pt x="0" y="678148"/>
                  </a:lnTo>
                  <a:lnTo>
                    <a:pt x="0" y="0"/>
                  </a:lnTo>
                  <a:close/>
                </a:path>
              </a:pathLst>
            </a:custGeom>
            <a:solidFill>
              <a:schemeClr val="bg1">
                <a:lumMod val="75000"/>
              </a:schemeClr>
            </a:solidFill>
            <a:ln>
              <a:solidFill>
                <a:schemeClr val="bg1">
                  <a:lumMod val="75000"/>
                </a:schemeClr>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83956">
                <a:lnSpc>
                  <a:spcPct val="90000"/>
                </a:lnSpc>
                <a:spcAft>
                  <a:spcPct val="35000"/>
                </a:spcAft>
              </a:pPr>
              <a:r>
                <a:rPr lang="en-US" dirty="0" err="1">
                  <a:solidFill>
                    <a:srgbClr val="000000"/>
                  </a:solidFill>
                </a:rPr>
                <a:t>Klients</a:t>
              </a:r>
              <a:endParaRPr lang="en-US" dirty="0">
                <a:solidFill>
                  <a:srgbClr val="000000"/>
                </a:solidFill>
              </a:endParaRPr>
            </a:p>
          </p:txBody>
        </p:sp>
        <p:sp>
          <p:nvSpPr>
            <p:cNvPr id="44" name="Rectangle 43"/>
            <p:cNvSpPr/>
            <p:nvPr/>
          </p:nvSpPr>
          <p:spPr>
            <a:xfrm>
              <a:off x="7884368" y="2323569"/>
              <a:ext cx="1015636" cy="1609581"/>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7" name="TextBox 26"/>
          <p:cNvSpPr txBox="1"/>
          <p:nvPr/>
        </p:nvSpPr>
        <p:spPr>
          <a:xfrm>
            <a:off x="197900" y="1497480"/>
            <a:ext cx="1587676" cy="620228"/>
          </a:xfrm>
          <a:prstGeom prst="rect">
            <a:avLst/>
          </a:prstGeom>
          <a:noFill/>
        </p:spPr>
        <p:txBody>
          <a:bodyPr wrap="square" lIns="100794" tIns="50397" rIns="100794" bIns="50397" rtlCol="0">
            <a:spAutoFit/>
          </a:bodyPr>
          <a:lstStyle/>
          <a:p>
            <a:r>
              <a:rPr lang="en-US" b="1" dirty="0" err="1" smtClean="0"/>
              <a:t>Izmaksu</a:t>
            </a:r>
            <a:r>
              <a:rPr lang="en-US" b="1" dirty="0" smtClean="0"/>
              <a:t> </a:t>
            </a:r>
            <a:r>
              <a:rPr lang="en-US" b="1" dirty="0" err="1" smtClean="0"/>
              <a:t>centri</a:t>
            </a:r>
            <a:endParaRPr lang="en-US" b="1" dirty="0"/>
          </a:p>
        </p:txBody>
      </p:sp>
      <p:sp>
        <p:nvSpPr>
          <p:cNvPr id="28" name="TextBox 27"/>
          <p:cNvSpPr txBox="1"/>
          <p:nvPr/>
        </p:nvSpPr>
        <p:spPr>
          <a:xfrm>
            <a:off x="197900" y="2926238"/>
            <a:ext cx="1587676" cy="362619"/>
          </a:xfrm>
          <a:prstGeom prst="rect">
            <a:avLst/>
          </a:prstGeom>
          <a:noFill/>
        </p:spPr>
        <p:txBody>
          <a:bodyPr wrap="square" lIns="100794" tIns="50397" rIns="100794" bIns="50397" rtlCol="0">
            <a:spAutoFit/>
          </a:bodyPr>
          <a:lstStyle/>
          <a:p>
            <a:r>
              <a:rPr lang="en-US" b="1" dirty="0" err="1" smtClean="0"/>
              <a:t>Resursi</a:t>
            </a:r>
            <a:endParaRPr lang="en-US" b="1" dirty="0"/>
          </a:p>
        </p:txBody>
      </p:sp>
      <p:graphicFrame>
        <p:nvGraphicFramePr>
          <p:cNvPr id="29" name="Diagram 28"/>
          <p:cNvGraphicFramePr/>
          <p:nvPr>
            <p:extLst>
              <p:ext uri="{D42A27DB-BD31-4B8C-83A1-F6EECF244321}">
                <p14:modId xmlns:p14="http://schemas.microsoft.com/office/powerpoint/2010/main" val="3976833364"/>
              </p:ext>
            </p:extLst>
          </p:nvPr>
        </p:nvGraphicFramePr>
        <p:xfrm>
          <a:off x="1547425" y="3799368"/>
          <a:ext cx="8282005" cy="79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p:cNvSpPr txBox="1"/>
          <p:nvPr/>
        </p:nvSpPr>
        <p:spPr>
          <a:xfrm>
            <a:off x="197900" y="4037495"/>
            <a:ext cx="1587676" cy="362619"/>
          </a:xfrm>
          <a:prstGeom prst="rect">
            <a:avLst/>
          </a:prstGeom>
          <a:noFill/>
        </p:spPr>
        <p:txBody>
          <a:bodyPr wrap="square" lIns="100794" tIns="50397" rIns="100794" bIns="50397" rtlCol="0">
            <a:spAutoFit/>
          </a:bodyPr>
          <a:lstStyle/>
          <a:p>
            <a:r>
              <a:rPr lang="en-US" b="1" dirty="0" err="1" smtClean="0"/>
              <a:t>Procesi</a:t>
            </a:r>
            <a:endParaRPr lang="en-US" b="1" dirty="0"/>
          </a:p>
        </p:txBody>
      </p:sp>
      <p:graphicFrame>
        <p:nvGraphicFramePr>
          <p:cNvPr id="31" name="Diagram 30"/>
          <p:cNvGraphicFramePr/>
          <p:nvPr>
            <p:extLst>
              <p:ext uri="{D42A27DB-BD31-4B8C-83A1-F6EECF244321}">
                <p14:modId xmlns:p14="http://schemas.microsoft.com/office/powerpoint/2010/main" val="1962577834"/>
              </p:ext>
            </p:extLst>
          </p:nvPr>
        </p:nvGraphicFramePr>
        <p:xfrm>
          <a:off x="594819" y="4751874"/>
          <a:ext cx="4709733" cy="1604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 name="TextBox 31"/>
          <p:cNvSpPr txBox="1"/>
          <p:nvPr/>
        </p:nvSpPr>
        <p:spPr>
          <a:xfrm>
            <a:off x="197900" y="4910626"/>
            <a:ext cx="1587676" cy="620228"/>
          </a:xfrm>
          <a:prstGeom prst="rect">
            <a:avLst/>
          </a:prstGeom>
          <a:noFill/>
        </p:spPr>
        <p:txBody>
          <a:bodyPr wrap="square" lIns="100794" tIns="50397" rIns="100794" bIns="50397" rtlCol="0">
            <a:spAutoFit/>
          </a:bodyPr>
          <a:lstStyle/>
          <a:p>
            <a:r>
              <a:rPr lang="en-US" b="1" dirty="0" err="1" smtClean="0"/>
              <a:t>Soļi</a:t>
            </a:r>
            <a:r>
              <a:rPr lang="en-US" b="1" dirty="0" smtClean="0"/>
              <a:t>, </a:t>
            </a:r>
          </a:p>
          <a:p>
            <a:r>
              <a:rPr lang="en-US" b="1" dirty="0" err="1" smtClean="0"/>
              <a:t>scenāriji</a:t>
            </a:r>
            <a:endParaRPr lang="en-US" b="1" dirty="0"/>
          </a:p>
        </p:txBody>
      </p:sp>
      <p:graphicFrame>
        <p:nvGraphicFramePr>
          <p:cNvPr id="33" name="Diagram 32"/>
          <p:cNvGraphicFramePr/>
          <p:nvPr>
            <p:extLst>
              <p:ext uri="{D42A27DB-BD31-4B8C-83A1-F6EECF244321}">
                <p14:modId xmlns:p14="http://schemas.microsoft.com/office/powerpoint/2010/main" val="797115948"/>
              </p:ext>
            </p:extLst>
          </p:nvPr>
        </p:nvGraphicFramePr>
        <p:xfrm>
          <a:off x="3029629" y="4751874"/>
          <a:ext cx="4709733" cy="16049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4" name="Diagram 33"/>
          <p:cNvGraphicFramePr/>
          <p:nvPr>
            <p:extLst>
              <p:ext uri="{D42A27DB-BD31-4B8C-83A1-F6EECF244321}">
                <p14:modId xmlns:p14="http://schemas.microsoft.com/office/powerpoint/2010/main" val="3910202432"/>
              </p:ext>
            </p:extLst>
          </p:nvPr>
        </p:nvGraphicFramePr>
        <p:xfrm>
          <a:off x="5887447" y="4751874"/>
          <a:ext cx="4709733" cy="16049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5" name="TextBox 34"/>
          <p:cNvSpPr txBox="1"/>
          <p:nvPr/>
        </p:nvSpPr>
        <p:spPr>
          <a:xfrm>
            <a:off x="197900" y="6815637"/>
            <a:ext cx="1587676" cy="362619"/>
          </a:xfrm>
          <a:prstGeom prst="rect">
            <a:avLst/>
          </a:prstGeom>
          <a:noFill/>
        </p:spPr>
        <p:txBody>
          <a:bodyPr wrap="square" lIns="100794" tIns="50397" rIns="100794" bIns="50397" rtlCol="0">
            <a:spAutoFit/>
          </a:bodyPr>
          <a:lstStyle/>
          <a:p>
            <a:r>
              <a:rPr lang="en-US" b="1" dirty="0" err="1" smtClean="0"/>
              <a:t>Pašizmaksa</a:t>
            </a:r>
            <a:endParaRPr lang="en-US" b="1" dirty="0"/>
          </a:p>
        </p:txBody>
      </p:sp>
      <p:cxnSp>
        <p:nvCxnSpPr>
          <p:cNvPr id="46" name="Straight Arrow Connector 45"/>
          <p:cNvCxnSpPr/>
          <p:nvPr/>
        </p:nvCxnSpPr>
        <p:spPr>
          <a:xfrm>
            <a:off x="5992918" y="5069376"/>
            <a:ext cx="396919" cy="1666885"/>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992918" y="6101258"/>
            <a:ext cx="317535" cy="63500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1626808" y="4672499"/>
            <a:ext cx="2381515" cy="1905012"/>
          </a:xfrm>
          <a:prstGeom prst="roundRect">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cxnSp>
        <p:nvCxnSpPr>
          <p:cNvPr id="53" name="Straight Arrow Connector 52"/>
          <p:cNvCxnSpPr/>
          <p:nvPr/>
        </p:nvCxnSpPr>
        <p:spPr>
          <a:xfrm>
            <a:off x="4802161" y="5625005"/>
            <a:ext cx="1428909" cy="111125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2" idx="2"/>
            <a:endCxn id="59" idx="0"/>
          </p:cNvCxnSpPr>
          <p:nvPr/>
        </p:nvCxnSpPr>
        <p:spPr>
          <a:xfrm flipH="1">
            <a:off x="2777874" y="6577511"/>
            <a:ext cx="39692" cy="23812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420647" y="6815637"/>
            <a:ext cx="714454" cy="420584"/>
          </a:xfrm>
          <a:prstGeom prst="rect">
            <a:avLst/>
          </a:prstGeom>
          <a:noFill/>
        </p:spPr>
        <p:txBody>
          <a:bodyPr wrap="square" lIns="100794" tIns="50397" rIns="100794" bIns="50397" rtlCol="0">
            <a:spAutoFit/>
          </a:bodyPr>
          <a:lstStyle/>
          <a:p>
            <a:r>
              <a:rPr lang="en-US" sz="2200" b="1" dirty="0"/>
              <a:t>LVL</a:t>
            </a:r>
          </a:p>
        </p:txBody>
      </p:sp>
      <p:sp>
        <p:nvSpPr>
          <p:cNvPr id="63" name="TextBox 62"/>
          <p:cNvSpPr txBox="1"/>
          <p:nvPr/>
        </p:nvSpPr>
        <p:spPr>
          <a:xfrm>
            <a:off x="6072302" y="6736262"/>
            <a:ext cx="714454" cy="420584"/>
          </a:xfrm>
          <a:prstGeom prst="rect">
            <a:avLst/>
          </a:prstGeom>
          <a:noFill/>
        </p:spPr>
        <p:txBody>
          <a:bodyPr wrap="square" lIns="100794" tIns="50397" rIns="100794" bIns="50397" rtlCol="0">
            <a:spAutoFit/>
          </a:bodyPr>
          <a:lstStyle/>
          <a:p>
            <a:r>
              <a:rPr lang="en-US" sz="2200" b="1" dirty="0"/>
              <a:t>LVL</a:t>
            </a:r>
          </a:p>
        </p:txBody>
      </p:sp>
    </p:spTree>
    <p:extLst>
      <p:ext uri="{BB962C8B-B14F-4D97-AF65-F5344CB8AC3E}">
        <p14:creationId xmlns:p14="http://schemas.microsoft.com/office/powerpoint/2010/main" val="813841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504030" y="174312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496"/>
              </a:spcBef>
              <a:spcAft>
                <a:spcPts val="496"/>
              </a:spcAft>
              <a:buClr>
                <a:schemeClr val="tx1">
                  <a:lumMod val="50000"/>
                  <a:lumOff val="50000"/>
                </a:schemeClr>
              </a:buClr>
              <a:defRPr/>
            </a:pPr>
            <a:endParaRPr lang="lv-LV" sz="2400" dirty="0" smtClean="0">
              <a:solidFill>
                <a:schemeClr val="tx1">
                  <a:lumMod val="95000"/>
                  <a:lumOff val="5000"/>
                </a:schemeClr>
              </a:solidFill>
            </a:endParaRPr>
          </a:p>
          <a:p>
            <a:pPr marL="0" indent="0">
              <a:spcBef>
                <a:spcPts val="496"/>
              </a:spcBef>
              <a:spcAft>
                <a:spcPts val="496"/>
              </a:spcAft>
              <a:buClr>
                <a:schemeClr val="tx1">
                  <a:lumMod val="50000"/>
                  <a:lumOff val="50000"/>
                </a:schemeClr>
              </a:buClr>
              <a:defRPr/>
            </a:pPr>
            <a:endParaRPr lang="lv-LV" sz="2400" dirty="0">
              <a:solidFill>
                <a:schemeClr val="tx1">
                  <a:lumMod val="95000"/>
                  <a:lumOff val="5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979637"/>
            <a:ext cx="6192688" cy="560099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392487" y="-36587"/>
            <a:ext cx="5760393" cy="3816424"/>
          </a:xfrm>
          <a:prstGeom prst="rect">
            <a:avLst/>
          </a:prstGeom>
          <a:noFill/>
          <a:ln>
            <a:noFill/>
          </a:ln>
        </p:spPr>
      </p:pic>
      <p:sp>
        <p:nvSpPr>
          <p:cNvPr id="11" name="Title 1"/>
          <p:cNvSpPr>
            <a:spLocks noGrp="1"/>
          </p:cNvSpPr>
          <p:nvPr>
            <p:ph type="title"/>
          </p:nvPr>
        </p:nvSpPr>
        <p:spPr>
          <a:xfrm>
            <a:off x="503238" y="-918"/>
            <a:ext cx="9069387" cy="1260475"/>
          </a:xfrm>
        </p:spPr>
        <p:txBody>
          <a:bodyPr/>
          <a:lstStyle/>
          <a:p>
            <a:pPr algn="l"/>
            <a:r>
              <a:rPr lang="lv-LV" sz="3600" dirty="0">
                <a:solidFill>
                  <a:schemeClr val="tx1">
                    <a:lumMod val="95000"/>
                    <a:lumOff val="5000"/>
                  </a:schemeClr>
                </a:solidFill>
              </a:rPr>
              <a:t>VDEĀVK pieredze (3)</a:t>
            </a:r>
            <a:br>
              <a:rPr lang="lv-LV" sz="3600" dirty="0">
                <a:solidFill>
                  <a:schemeClr val="tx1">
                    <a:lumMod val="95000"/>
                    <a:lumOff val="5000"/>
                  </a:schemeClr>
                </a:solidFill>
              </a:rPr>
            </a:br>
            <a:r>
              <a:rPr lang="lv-LV" sz="2800" dirty="0">
                <a:solidFill>
                  <a:schemeClr val="tx1">
                    <a:lumMod val="50000"/>
                    <a:lumOff val="50000"/>
                  </a:schemeClr>
                </a:solidFill>
              </a:rPr>
              <a:t>Pašizmaksa</a:t>
            </a:r>
          </a:p>
        </p:txBody>
      </p:sp>
    </p:spTree>
    <p:extLst>
      <p:ext uri="{BB962C8B-B14F-4D97-AF65-F5344CB8AC3E}">
        <p14:creationId xmlns:p14="http://schemas.microsoft.com/office/powerpoint/2010/main" val="40278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it-IT" altLang="lv-LV" sz="3600" dirty="0" smtClean="0">
                <a:ea typeface="ＭＳ Ｐゴシック" pitchFamily="34" charset="-128"/>
              </a:rPr>
              <a:t>Corporate Consulting SIA</a:t>
            </a:r>
            <a:r>
              <a:rPr lang="lv-LV" sz="2800" dirty="0" smtClean="0">
                <a:solidFill>
                  <a:schemeClr val="tx1">
                    <a:lumMod val="50000"/>
                    <a:lumOff val="50000"/>
                  </a:schemeClr>
                </a:solidFill>
              </a:rPr>
              <a:t/>
            </a:r>
            <a:br>
              <a:rPr lang="lv-LV" sz="2800" dirty="0" smtClean="0">
                <a:solidFill>
                  <a:schemeClr val="tx1">
                    <a:lumMod val="50000"/>
                    <a:lumOff val="50000"/>
                  </a:schemeClr>
                </a:solidFill>
              </a:rPr>
            </a:br>
            <a:r>
              <a:rPr lang="lv-LV" sz="2800" dirty="0" smtClean="0">
                <a:solidFill>
                  <a:schemeClr val="tx1">
                    <a:lumMod val="50000"/>
                    <a:lumOff val="50000"/>
                  </a:schemeClr>
                </a:solidFill>
              </a:rPr>
              <a:t> </a:t>
            </a:r>
            <a:r>
              <a:rPr lang="pl-PL" sz="2800" dirty="0" smtClean="0">
                <a:solidFill>
                  <a:schemeClr val="tx1">
                    <a:lumMod val="50000"/>
                    <a:lumOff val="50000"/>
                  </a:schemeClr>
                </a:solidFill>
              </a:rPr>
              <a:t>Pieredze </a:t>
            </a:r>
            <a:r>
              <a:rPr lang="pl-PL" sz="2800" dirty="0">
                <a:solidFill>
                  <a:schemeClr val="tx1">
                    <a:lumMod val="50000"/>
                    <a:lumOff val="50000"/>
                  </a:schemeClr>
                </a:solidFill>
              </a:rPr>
              <a:t>publisko pakalpojumu </a:t>
            </a:r>
            <a:r>
              <a:rPr lang="pl-PL" sz="2800" dirty="0" smtClean="0">
                <a:solidFill>
                  <a:schemeClr val="tx1">
                    <a:lumMod val="50000"/>
                    <a:lumOff val="50000"/>
                  </a:schemeClr>
                </a:solidFill>
              </a:rPr>
              <a:t>jomā</a:t>
            </a:r>
            <a:endParaRPr lang="pl-PL" sz="2800" dirty="0">
              <a:solidFill>
                <a:schemeClr val="tx1">
                  <a:lumMod val="50000"/>
                  <a:lumOff val="50000"/>
                </a:schemeClr>
              </a:solidFill>
            </a:endParaRPr>
          </a:p>
        </p:txBody>
      </p:sp>
      <p:sp>
        <p:nvSpPr>
          <p:cNvPr id="5" name="Content Placeholder 2"/>
          <p:cNvSpPr txBox="1">
            <a:spLocks/>
          </p:cNvSpPr>
          <p:nvPr/>
        </p:nvSpPr>
        <p:spPr bwMode="auto">
          <a:xfrm>
            <a:off x="504030" y="154758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spcBef>
                <a:spcPts val="661"/>
              </a:spcBef>
              <a:spcAft>
                <a:spcPts val="661"/>
              </a:spcAft>
              <a:buClr>
                <a:schemeClr val="tx1">
                  <a:lumMod val="50000"/>
                  <a:lumOff val="50000"/>
                </a:schemeClr>
              </a:buClr>
              <a:buFont typeface="Wingdings" panose="05000000000000000000" pitchFamily="2" charset="2"/>
              <a:buChar char="§"/>
              <a:defRPr/>
            </a:pPr>
            <a:r>
              <a:rPr lang="lv-LV" sz="2100" dirty="0" smtClean="0">
                <a:solidFill>
                  <a:schemeClr val="tx1">
                    <a:lumMod val="95000"/>
                    <a:lumOff val="5000"/>
                  </a:schemeClr>
                </a:solidFill>
              </a:rPr>
              <a:t>Tiesvedības </a:t>
            </a:r>
            <a:r>
              <a:rPr lang="lv-LV" sz="2100" dirty="0">
                <a:solidFill>
                  <a:schemeClr val="tx1">
                    <a:lumMod val="95000"/>
                    <a:lumOff val="5000"/>
                  </a:schemeClr>
                </a:solidFill>
              </a:rPr>
              <a:t>procesu pašizmaksas noteikšana, izvērtēšana un </a:t>
            </a:r>
            <a:r>
              <a:rPr lang="lv-LV" sz="2100" dirty="0" smtClean="0">
                <a:solidFill>
                  <a:schemeClr val="tx1">
                    <a:lumMod val="95000"/>
                    <a:lumOff val="5000"/>
                  </a:schemeClr>
                </a:solidFill>
              </a:rPr>
              <a:t>optimizācija</a:t>
            </a:r>
            <a:br>
              <a:rPr lang="lv-LV" sz="2100" dirty="0" smtClean="0">
                <a:solidFill>
                  <a:schemeClr val="tx1">
                    <a:lumMod val="95000"/>
                    <a:lumOff val="5000"/>
                  </a:schemeClr>
                </a:solidFill>
              </a:rPr>
            </a:br>
            <a:r>
              <a:rPr lang="lv-LV" sz="2100" dirty="0" smtClean="0">
                <a:solidFill>
                  <a:schemeClr val="tx1">
                    <a:lumMod val="50000"/>
                    <a:lumOff val="50000"/>
                  </a:schemeClr>
                </a:solidFill>
              </a:rPr>
              <a:t>Tiesu </a:t>
            </a:r>
            <a:r>
              <a:rPr lang="lv-LV" sz="2100" dirty="0">
                <a:solidFill>
                  <a:schemeClr val="tx1">
                    <a:lumMod val="50000"/>
                    <a:lumOff val="50000"/>
                  </a:schemeClr>
                </a:solidFill>
              </a:rPr>
              <a:t>Administrācija, 20 mēneši, </a:t>
            </a:r>
            <a:r>
              <a:rPr lang="lv-LV" sz="2100" dirty="0" smtClean="0">
                <a:solidFill>
                  <a:schemeClr val="tx1">
                    <a:lumMod val="50000"/>
                    <a:lumOff val="50000"/>
                  </a:schemeClr>
                </a:solidFill>
              </a:rPr>
              <a:t>2012-</a:t>
            </a:r>
            <a:r>
              <a:rPr lang="lv-LV" sz="2100" dirty="0">
                <a:solidFill>
                  <a:schemeClr val="tx1">
                    <a:lumMod val="50000"/>
                    <a:lumOff val="50000"/>
                  </a:schemeClr>
                </a:solidFill>
              </a:rPr>
              <a:t>2013.g.</a:t>
            </a:r>
          </a:p>
          <a:p>
            <a:pPr>
              <a:spcBef>
                <a:spcPts val="661"/>
              </a:spcBef>
              <a:spcAft>
                <a:spcPts val="661"/>
              </a:spcAft>
              <a:buClr>
                <a:schemeClr val="tx1">
                  <a:lumMod val="50000"/>
                  <a:lumOff val="50000"/>
                </a:schemeClr>
              </a:buClr>
              <a:buFont typeface="Wingdings" panose="05000000000000000000" pitchFamily="2" charset="2"/>
              <a:buChar char="§"/>
              <a:defRPr/>
            </a:pPr>
            <a:r>
              <a:rPr lang="lv-LV" sz="2100" dirty="0" smtClean="0">
                <a:solidFill>
                  <a:schemeClr val="tx1">
                    <a:lumMod val="95000"/>
                    <a:lumOff val="5000"/>
                  </a:schemeClr>
                </a:solidFill>
              </a:rPr>
              <a:t>Nodarbinātības </a:t>
            </a:r>
            <a:r>
              <a:rPr lang="lv-LV" sz="2100" dirty="0">
                <a:solidFill>
                  <a:schemeClr val="tx1">
                    <a:lumMod val="95000"/>
                    <a:lumOff val="5000"/>
                  </a:schemeClr>
                </a:solidFill>
              </a:rPr>
              <a:t>valsts aģentūras Rīgas reģiona klientu apkalpošanas darba organizācijas pilnveidošanas </a:t>
            </a:r>
            <a:r>
              <a:rPr lang="lv-LV" sz="2100" dirty="0" smtClean="0">
                <a:solidFill>
                  <a:schemeClr val="tx1">
                    <a:lumMod val="95000"/>
                    <a:lumOff val="5000"/>
                  </a:schemeClr>
                </a:solidFill>
              </a:rPr>
              <a:t>izvērtējums</a:t>
            </a:r>
            <a:r>
              <a:rPr lang="lv-LV" sz="2100" dirty="0">
                <a:solidFill>
                  <a:schemeClr val="tx1">
                    <a:lumMod val="95000"/>
                    <a:lumOff val="5000"/>
                  </a:schemeClr>
                </a:solidFill>
              </a:rPr>
              <a:t/>
            </a:r>
            <a:br>
              <a:rPr lang="lv-LV" sz="2100" dirty="0">
                <a:solidFill>
                  <a:schemeClr val="tx1">
                    <a:lumMod val="95000"/>
                    <a:lumOff val="5000"/>
                  </a:schemeClr>
                </a:solidFill>
              </a:rPr>
            </a:br>
            <a:r>
              <a:rPr lang="lv-LV" sz="2100" dirty="0">
                <a:solidFill>
                  <a:schemeClr val="tx1">
                    <a:lumMod val="50000"/>
                    <a:lumOff val="50000"/>
                  </a:schemeClr>
                </a:solidFill>
              </a:rPr>
              <a:t>Nodarbinātības valsts aģentūra, 2013. g.</a:t>
            </a:r>
          </a:p>
          <a:p>
            <a:pPr>
              <a:spcBef>
                <a:spcPts val="661"/>
              </a:spcBef>
              <a:spcAft>
                <a:spcPts val="661"/>
              </a:spcAft>
              <a:buClr>
                <a:schemeClr val="tx1">
                  <a:lumMod val="50000"/>
                  <a:lumOff val="50000"/>
                </a:schemeClr>
              </a:buClr>
              <a:buFont typeface="Wingdings" panose="05000000000000000000" pitchFamily="2" charset="2"/>
              <a:buChar char="§"/>
              <a:defRPr/>
            </a:pPr>
            <a:r>
              <a:rPr lang="lv-LV" sz="2100" dirty="0" smtClean="0">
                <a:solidFill>
                  <a:schemeClr val="tx1">
                    <a:lumMod val="95000"/>
                    <a:lumOff val="5000"/>
                  </a:schemeClr>
                </a:solidFill>
              </a:rPr>
              <a:t>Administratīvā </a:t>
            </a:r>
            <a:r>
              <a:rPr lang="lv-LV" sz="2100" dirty="0">
                <a:solidFill>
                  <a:schemeClr val="tx1">
                    <a:lumMod val="95000"/>
                    <a:lumOff val="5000"/>
                  </a:schemeClr>
                </a:solidFill>
              </a:rPr>
              <a:t>sloga jautājumu pārskatīšana intelektuālā īpašuma aizsardzības </a:t>
            </a:r>
            <a:r>
              <a:rPr lang="lv-LV" sz="2100" dirty="0" smtClean="0">
                <a:solidFill>
                  <a:schemeClr val="tx1">
                    <a:lumMod val="95000"/>
                    <a:lumOff val="5000"/>
                  </a:schemeClr>
                </a:solidFill>
              </a:rPr>
              <a:t>nodrošināšanai</a:t>
            </a:r>
            <a:r>
              <a:rPr lang="lv-LV" sz="2100" dirty="0">
                <a:solidFill>
                  <a:schemeClr val="tx1">
                    <a:lumMod val="95000"/>
                    <a:lumOff val="5000"/>
                  </a:schemeClr>
                </a:solidFill>
              </a:rPr>
              <a:t/>
            </a:r>
            <a:br>
              <a:rPr lang="lv-LV" sz="2100" dirty="0">
                <a:solidFill>
                  <a:schemeClr val="tx1">
                    <a:lumMod val="95000"/>
                    <a:lumOff val="5000"/>
                  </a:schemeClr>
                </a:solidFill>
              </a:rPr>
            </a:br>
            <a:r>
              <a:rPr lang="lv-LV" sz="2100" dirty="0">
                <a:solidFill>
                  <a:schemeClr val="tx1">
                    <a:lumMod val="50000"/>
                    <a:lumOff val="50000"/>
                  </a:schemeClr>
                </a:solidFill>
              </a:rPr>
              <a:t>Valsts Kanceleja, 11 mēneši, </a:t>
            </a:r>
            <a:r>
              <a:rPr lang="lv-LV" sz="2100" dirty="0" smtClean="0">
                <a:solidFill>
                  <a:schemeClr val="tx1">
                    <a:lumMod val="50000"/>
                    <a:lumOff val="50000"/>
                  </a:schemeClr>
                </a:solidFill>
              </a:rPr>
              <a:t>2013-2014</a:t>
            </a:r>
            <a:r>
              <a:rPr lang="lv-LV" sz="2100" dirty="0">
                <a:solidFill>
                  <a:schemeClr val="tx1">
                    <a:lumMod val="50000"/>
                    <a:lumOff val="50000"/>
                  </a:schemeClr>
                </a:solidFill>
              </a:rPr>
              <a:t>.g</a:t>
            </a:r>
            <a:r>
              <a:rPr lang="lv-LV" sz="2100" dirty="0">
                <a:solidFill>
                  <a:schemeClr val="tx1">
                    <a:lumMod val="95000"/>
                    <a:lumOff val="5000"/>
                  </a:schemeClr>
                </a:solidFill>
              </a:rPr>
              <a:t>.</a:t>
            </a:r>
          </a:p>
          <a:p>
            <a:pPr>
              <a:spcBef>
                <a:spcPts val="661"/>
              </a:spcBef>
              <a:spcAft>
                <a:spcPts val="661"/>
              </a:spcAft>
              <a:buClr>
                <a:schemeClr val="tx1">
                  <a:lumMod val="50000"/>
                  <a:lumOff val="50000"/>
                </a:schemeClr>
              </a:buClr>
              <a:buFont typeface="Wingdings" panose="05000000000000000000" pitchFamily="2" charset="2"/>
              <a:buChar char="§"/>
              <a:defRPr/>
            </a:pPr>
            <a:r>
              <a:rPr lang="lv-LV" sz="2100" dirty="0" smtClean="0">
                <a:solidFill>
                  <a:schemeClr val="tx1">
                    <a:lumMod val="95000"/>
                    <a:lumOff val="5000"/>
                  </a:schemeClr>
                </a:solidFill>
              </a:rPr>
              <a:t>Priekšizpēte e-LIAA platformas izveidošanai un priekšlikumi </a:t>
            </a:r>
            <a:br>
              <a:rPr lang="lv-LV" sz="2100" dirty="0" smtClean="0">
                <a:solidFill>
                  <a:schemeClr val="tx1">
                    <a:lumMod val="95000"/>
                    <a:lumOff val="5000"/>
                  </a:schemeClr>
                </a:solidFill>
              </a:rPr>
            </a:br>
            <a:r>
              <a:rPr lang="lv-LV" sz="2100" dirty="0" smtClean="0">
                <a:solidFill>
                  <a:schemeClr val="tx1">
                    <a:lumMod val="95000"/>
                    <a:lumOff val="5000"/>
                  </a:schemeClr>
                </a:solidFill>
              </a:rPr>
              <a:t>e-pakalpojumu ieviešanai</a:t>
            </a:r>
            <a:r>
              <a:rPr lang="lv-LV" sz="2100" dirty="0">
                <a:solidFill>
                  <a:schemeClr val="tx1">
                    <a:lumMod val="95000"/>
                    <a:lumOff val="5000"/>
                  </a:schemeClr>
                </a:solidFill>
              </a:rPr>
              <a:t/>
            </a:r>
            <a:br>
              <a:rPr lang="lv-LV" sz="2100" dirty="0">
                <a:solidFill>
                  <a:schemeClr val="tx1">
                    <a:lumMod val="95000"/>
                    <a:lumOff val="5000"/>
                  </a:schemeClr>
                </a:solidFill>
              </a:rPr>
            </a:br>
            <a:r>
              <a:rPr lang="lv-LV" sz="2100" dirty="0">
                <a:solidFill>
                  <a:schemeClr val="tx1">
                    <a:lumMod val="50000"/>
                    <a:lumOff val="50000"/>
                  </a:schemeClr>
                </a:solidFill>
              </a:rPr>
              <a:t>Latvijas investīciju un attīstības aģentūra, 2013.g.</a:t>
            </a:r>
          </a:p>
          <a:p>
            <a:pPr marL="0" indent="0">
              <a:spcBef>
                <a:spcPts val="661"/>
              </a:spcBef>
              <a:spcAft>
                <a:spcPts val="661"/>
              </a:spcAft>
              <a:defRPr/>
            </a:pPr>
            <a:endParaRPr lang="lv-LV" sz="2400" dirty="0">
              <a:solidFill>
                <a:schemeClr val="tx1">
                  <a:lumMod val="65000"/>
                  <a:lumOff val="35000"/>
                </a:schemeClr>
              </a:solidFill>
            </a:endParaRPr>
          </a:p>
          <a:p>
            <a:pPr marL="0" indent="0">
              <a:spcBef>
                <a:spcPts val="661"/>
              </a:spcBef>
              <a:spcAft>
                <a:spcPts val="661"/>
              </a:spcAft>
              <a:defRPr/>
            </a:pPr>
            <a:endParaRPr lang="lv-LV" sz="2400" dirty="0">
              <a:solidFill>
                <a:schemeClr val="tx1">
                  <a:lumMod val="65000"/>
                  <a:lumOff val="3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503" y="5471277"/>
            <a:ext cx="2952328" cy="198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661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3767" y="2051367"/>
            <a:ext cx="9936857" cy="4608790"/>
          </a:xfrm>
          <a:prstGeom prst="rect">
            <a:avLst/>
          </a:prstGeom>
          <a:noFill/>
          <a:ln>
            <a:noFill/>
          </a:ln>
        </p:spPr>
      </p:pic>
      <p:sp>
        <p:nvSpPr>
          <p:cNvPr id="5"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a:solidFill>
                  <a:schemeClr val="tx1">
                    <a:lumMod val="95000"/>
                    <a:lumOff val="5000"/>
                  </a:schemeClr>
                </a:solidFill>
              </a:rPr>
              <a:t>VDEĀVK pieredze (4)</a:t>
            </a:r>
            <a:br>
              <a:rPr lang="lv-LV" sz="3600" dirty="0">
                <a:solidFill>
                  <a:schemeClr val="tx1">
                    <a:lumMod val="95000"/>
                    <a:lumOff val="5000"/>
                  </a:schemeClr>
                </a:solidFill>
              </a:rPr>
            </a:br>
            <a:r>
              <a:rPr lang="lv-LV" sz="2800" dirty="0">
                <a:solidFill>
                  <a:schemeClr val="tx1">
                    <a:lumMod val="50000"/>
                    <a:lumOff val="50000"/>
                  </a:schemeClr>
                </a:solidFill>
              </a:rPr>
              <a:t>Pašizmaksa vs. </a:t>
            </a:r>
            <a:r>
              <a:rPr lang="en-US" sz="2800" dirty="0">
                <a:solidFill>
                  <a:schemeClr val="tx1">
                    <a:lumMod val="50000"/>
                    <a:lumOff val="50000"/>
                  </a:schemeClr>
                </a:solidFill>
              </a:rPr>
              <a:t>A</a:t>
            </a:r>
            <a:r>
              <a:rPr lang="lv-LV" sz="2800" dirty="0">
                <a:solidFill>
                  <a:schemeClr val="tx1">
                    <a:lumMod val="50000"/>
                    <a:lumOff val="50000"/>
                  </a:schemeClr>
                </a:solidFill>
              </a:rPr>
              <a:t>dministratīvais slogs</a:t>
            </a:r>
            <a:endParaRPr lang="lv-LV" sz="2800" kern="0" dirty="0">
              <a:solidFill>
                <a:schemeClr val="tx1">
                  <a:lumMod val="50000"/>
                  <a:lumOff val="50000"/>
                </a:schemeClr>
              </a:solidFill>
            </a:endParaRPr>
          </a:p>
        </p:txBody>
      </p:sp>
    </p:spTree>
    <p:extLst>
      <p:ext uri="{BB962C8B-B14F-4D97-AF65-F5344CB8AC3E}">
        <p14:creationId xmlns:p14="http://schemas.microsoft.com/office/powerpoint/2010/main" val="3757622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504030" y="1743129"/>
            <a:ext cx="9216801"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496"/>
              </a:spcBef>
              <a:spcAft>
                <a:spcPts val="496"/>
              </a:spcAft>
              <a:buClr>
                <a:schemeClr val="tx1">
                  <a:lumMod val="50000"/>
                  <a:lumOff val="50000"/>
                </a:schemeClr>
              </a:buClr>
              <a:defRPr/>
            </a:pPr>
            <a:endParaRPr lang="lv-LV" sz="2400" dirty="0" smtClean="0">
              <a:solidFill>
                <a:schemeClr val="tx1">
                  <a:lumMod val="95000"/>
                  <a:lumOff val="5000"/>
                </a:schemeClr>
              </a:solidFill>
            </a:endParaRPr>
          </a:p>
          <a:p>
            <a:pPr marL="0" indent="0">
              <a:spcBef>
                <a:spcPts val="496"/>
              </a:spcBef>
              <a:spcAft>
                <a:spcPts val="496"/>
              </a:spcAft>
              <a:buClr>
                <a:schemeClr val="tx1">
                  <a:lumMod val="50000"/>
                  <a:lumOff val="50000"/>
                </a:schemeClr>
              </a:buClr>
              <a:defRPr/>
            </a:pPr>
            <a:endParaRPr lang="lv-LV" sz="2400" dirty="0">
              <a:solidFill>
                <a:schemeClr val="tx1">
                  <a:lumMod val="95000"/>
                  <a:lumOff val="5000"/>
                </a:scheme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0882425"/>
              </p:ext>
            </p:extLst>
          </p:nvPr>
        </p:nvGraphicFramePr>
        <p:xfrm>
          <a:off x="431801" y="1331565"/>
          <a:ext cx="9649071" cy="5274547"/>
        </p:xfrm>
        <a:graphic>
          <a:graphicData uri="http://schemas.openxmlformats.org/presentationml/2006/ole">
            <mc:AlternateContent xmlns:mc="http://schemas.openxmlformats.org/markup-compatibility/2006">
              <mc:Choice xmlns:v="urn:schemas-microsoft-com:vml" Requires="v">
                <p:oleObj spid="_x0000_s1170" name="Document" r:id="rId4" imgW="5854700" imgH="3200400" progId="Word.Document.12">
                  <p:embed/>
                </p:oleObj>
              </mc:Choice>
              <mc:Fallback>
                <p:oleObj name="Document" r:id="rId4" imgW="5854700" imgH="3200400" progId="Word.Document.12">
                  <p:embed/>
                  <p:pic>
                    <p:nvPicPr>
                      <p:cNvPr id="0" name=""/>
                      <p:cNvPicPr/>
                      <p:nvPr/>
                    </p:nvPicPr>
                    <p:blipFill>
                      <a:blip r:embed="rId5"/>
                      <a:stretch>
                        <a:fillRect/>
                      </a:stretch>
                    </p:blipFill>
                    <p:spPr>
                      <a:xfrm>
                        <a:off x="431801" y="1331565"/>
                        <a:ext cx="9649071" cy="5274547"/>
                      </a:xfrm>
                      <a:prstGeom prst="rect">
                        <a:avLst/>
                      </a:prstGeom>
                    </p:spPr>
                  </p:pic>
                </p:oleObj>
              </mc:Fallback>
            </mc:AlternateContent>
          </a:graphicData>
        </a:graphic>
      </p:graphicFrame>
      <p:sp>
        <p:nvSpPr>
          <p:cNvPr id="5" name="Title 1"/>
          <p:cNvSpPr>
            <a:spLocks noGrp="1"/>
          </p:cNvSpPr>
          <p:nvPr>
            <p:ph type="title"/>
          </p:nvPr>
        </p:nvSpPr>
        <p:spPr>
          <a:xfrm>
            <a:off x="503238" y="-918"/>
            <a:ext cx="9069387" cy="1260475"/>
          </a:xfrm>
        </p:spPr>
        <p:txBody>
          <a:bodyPr/>
          <a:lstStyle/>
          <a:p>
            <a:pPr algn="l"/>
            <a:r>
              <a:rPr lang="lv-LV" sz="3600" dirty="0">
                <a:solidFill>
                  <a:schemeClr val="tx1">
                    <a:lumMod val="95000"/>
                    <a:lumOff val="5000"/>
                  </a:schemeClr>
                </a:solidFill>
              </a:rPr>
              <a:t>VDEĀVK pieredze (4)</a:t>
            </a:r>
            <a:br>
              <a:rPr lang="lv-LV" sz="3600" dirty="0">
                <a:solidFill>
                  <a:schemeClr val="tx1">
                    <a:lumMod val="95000"/>
                    <a:lumOff val="5000"/>
                  </a:schemeClr>
                </a:solidFill>
              </a:rPr>
            </a:br>
            <a:r>
              <a:rPr lang="lv-LV" sz="2800" dirty="0">
                <a:solidFill>
                  <a:schemeClr val="tx1">
                    <a:lumMod val="50000"/>
                    <a:lumOff val="50000"/>
                  </a:schemeClr>
                </a:solidFill>
              </a:rPr>
              <a:t>Būtiskākie optimizācijas priekšlikumi (1)</a:t>
            </a:r>
          </a:p>
        </p:txBody>
      </p:sp>
    </p:spTree>
    <p:extLst>
      <p:ext uri="{BB962C8B-B14F-4D97-AF65-F5344CB8AC3E}">
        <p14:creationId xmlns:p14="http://schemas.microsoft.com/office/powerpoint/2010/main" val="3173458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4571925"/>
            <a:ext cx="3600152" cy="2987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pic>
        <p:nvPicPr>
          <p:cNvPr id="7" name="Picture 6"/>
          <p:cNvPicPr>
            <a:picLocks noChangeAspect="1"/>
          </p:cNvPicPr>
          <p:nvPr/>
        </p:nvPicPr>
        <p:blipFill>
          <a:blip r:embed="rId2"/>
          <a:stretch>
            <a:fillRect/>
          </a:stretch>
        </p:blipFill>
        <p:spPr>
          <a:xfrm>
            <a:off x="503808" y="1254149"/>
            <a:ext cx="7603108" cy="6316682"/>
          </a:xfrm>
          <a:prstGeom prst="rect">
            <a:avLst/>
          </a:prstGeom>
        </p:spPr>
      </p:pic>
      <p:sp>
        <p:nvSpPr>
          <p:cNvPr id="5" name="Title 1"/>
          <p:cNvSpPr>
            <a:spLocks noGrp="1"/>
          </p:cNvSpPr>
          <p:nvPr>
            <p:ph type="title"/>
          </p:nvPr>
        </p:nvSpPr>
        <p:spPr>
          <a:xfrm>
            <a:off x="503238" y="-918"/>
            <a:ext cx="9069387" cy="1260475"/>
          </a:xfrm>
        </p:spPr>
        <p:txBody>
          <a:bodyPr/>
          <a:lstStyle/>
          <a:p>
            <a:pPr algn="l"/>
            <a:r>
              <a:rPr lang="lv-LV" sz="3600" dirty="0">
                <a:solidFill>
                  <a:schemeClr val="tx1">
                    <a:lumMod val="95000"/>
                    <a:lumOff val="5000"/>
                  </a:schemeClr>
                </a:solidFill>
              </a:rPr>
              <a:t>VDEĀVK pieredze (5)</a:t>
            </a:r>
            <a:br>
              <a:rPr lang="lv-LV" sz="3600" dirty="0">
                <a:solidFill>
                  <a:schemeClr val="tx1">
                    <a:lumMod val="95000"/>
                    <a:lumOff val="5000"/>
                  </a:schemeClr>
                </a:solidFill>
              </a:rPr>
            </a:br>
            <a:r>
              <a:rPr lang="lv-LV" sz="2800" dirty="0">
                <a:solidFill>
                  <a:schemeClr val="tx1">
                    <a:lumMod val="50000"/>
                    <a:lumOff val="50000"/>
                  </a:schemeClr>
                </a:solidFill>
              </a:rPr>
              <a:t>Būtiskākie optimizācijas priekšlikumi (2)</a:t>
            </a:r>
          </a:p>
        </p:txBody>
      </p:sp>
    </p:spTree>
    <p:extLst>
      <p:ext uri="{BB962C8B-B14F-4D97-AF65-F5344CB8AC3E}">
        <p14:creationId xmlns:p14="http://schemas.microsoft.com/office/powerpoint/2010/main" val="2209743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1096169"/>
            <a:ext cx="9069387" cy="443980"/>
          </a:xfrm>
        </p:spPr>
        <p:txBody>
          <a:bodyPr/>
          <a:lstStyle/>
          <a:p>
            <a:r>
              <a:rPr lang="en-US" sz="2400" dirty="0" err="1" smtClean="0"/>
              <a:t>Rindu</a:t>
            </a:r>
            <a:r>
              <a:rPr lang="en-US" sz="2400" dirty="0" smtClean="0"/>
              <a:t> </a:t>
            </a:r>
            <a:r>
              <a:rPr lang="en-US" sz="2400" dirty="0" err="1" smtClean="0"/>
              <a:t>vadības</a:t>
            </a:r>
            <a:r>
              <a:rPr lang="en-US" sz="2400" dirty="0" smtClean="0"/>
              <a:t> </a:t>
            </a:r>
            <a:r>
              <a:rPr lang="en-US" sz="2400" dirty="0" err="1" smtClean="0"/>
              <a:t>sistēmas</a:t>
            </a:r>
            <a:r>
              <a:rPr lang="en-US" sz="2400" dirty="0" smtClean="0"/>
              <a:t> </a:t>
            </a:r>
            <a:r>
              <a:rPr lang="en-US" sz="2400" dirty="0" err="1" smtClean="0"/>
              <a:t>uzlabošana</a:t>
            </a:r>
            <a:endParaRPr lang="en-US" sz="2400" dirty="0"/>
          </a:p>
        </p:txBody>
      </p:sp>
      <p:pic>
        <p:nvPicPr>
          <p:cNvPr id="5" name="Picture 4"/>
          <p:cNvPicPr>
            <a:picLocks noChangeAspect="1"/>
          </p:cNvPicPr>
          <p:nvPr/>
        </p:nvPicPr>
        <p:blipFill>
          <a:blip r:embed="rId2"/>
          <a:stretch>
            <a:fillRect/>
          </a:stretch>
        </p:blipFill>
        <p:spPr>
          <a:xfrm>
            <a:off x="431800" y="1540148"/>
            <a:ext cx="8080059" cy="2383705"/>
          </a:xfrm>
          <a:prstGeom prst="rect">
            <a:avLst/>
          </a:prstGeom>
        </p:spPr>
      </p:pic>
      <p:sp>
        <p:nvSpPr>
          <p:cNvPr id="8" name="Rectangle 7"/>
          <p:cNvSpPr/>
          <p:nvPr/>
        </p:nvSpPr>
        <p:spPr bwMode="auto">
          <a:xfrm>
            <a:off x="0" y="4571925"/>
            <a:ext cx="3600152" cy="2987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pic>
        <p:nvPicPr>
          <p:cNvPr id="7" name="Picture 6"/>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31800" y="4067869"/>
            <a:ext cx="7704856" cy="3672408"/>
          </a:xfrm>
          <a:prstGeom prst="rect">
            <a:avLst/>
          </a:prstGeom>
          <a:noFill/>
          <a:ln>
            <a:noFill/>
          </a:ln>
        </p:spPr>
      </p:pic>
      <p:sp>
        <p:nvSpPr>
          <p:cNvPr id="9"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a:solidFill>
                  <a:schemeClr val="tx1">
                    <a:lumMod val="95000"/>
                    <a:lumOff val="5000"/>
                  </a:schemeClr>
                </a:solidFill>
              </a:rPr>
              <a:t>VDEĀVK pieredze (6)</a:t>
            </a:r>
            <a:br>
              <a:rPr lang="lv-LV" sz="3600" dirty="0">
                <a:solidFill>
                  <a:schemeClr val="tx1">
                    <a:lumMod val="95000"/>
                    <a:lumOff val="5000"/>
                  </a:schemeClr>
                </a:solidFill>
              </a:rPr>
            </a:br>
            <a:r>
              <a:rPr lang="lv-LV" sz="2800" dirty="0">
                <a:solidFill>
                  <a:schemeClr val="tx1">
                    <a:lumMod val="50000"/>
                    <a:lumOff val="50000"/>
                  </a:schemeClr>
                </a:solidFill>
              </a:rPr>
              <a:t>Būtiskākie optimizācijas priekšlikumi (3</a:t>
            </a:r>
            <a:r>
              <a:rPr lang="lv-LV" sz="2800" dirty="0" smtClean="0">
                <a:solidFill>
                  <a:schemeClr val="tx1">
                    <a:lumMod val="50000"/>
                    <a:lumOff val="50000"/>
                  </a:schemeClr>
                </a:solidFill>
              </a:rPr>
              <a:t>)</a:t>
            </a:r>
            <a:endParaRPr lang="lv-LV" sz="2800" kern="0" dirty="0">
              <a:solidFill>
                <a:schemeClr val="tx1">
                  <a:lumMod val="50000"/>
                  <a:lumOff val="50000"/>
                </a:schemeClr>
              </a:solidFill>
            </a:endParaRPr>
          </a:p>
        </p:txBody>
      </p:sp>
      <p:sp>
        <p:nvSpPr>
          <p:cNvPr id="10" name="TextBox 9"/>
          <p:cNvSpPr txBox="1"/>
          <p:nvPr/>
        </p:nvSpPr>
        <p:spPr>
          <a:xfrm>
            <a:off x="503238" y="3705940"/>
            <a:ext cx="5400600" cy="435825"/>
          </a:xfrm>
          <a:prstGeom prst="rect">
            <a:avLst/>
          </a:prstGeom>
          <a:noFill/>
        </p:spPr>
        <p:txBody>
          <a:bodyPr wrap="square" rtlCol="0">
            <a:spAutoFit/>
          </a:bodyPr>
          <a:lstStyle/>
          <a:p>
            <a:r>
              <a:rPr lang="en-US" sz="2400" dirty="0" err="1">
                <a:latin typeface="+mn-lt"/>
              </a:rPr>
              <a:t>Veidlapu</a:t>
            </a:r>
            <a:r>
              <a:rPr lang="en-US" sz="2400" dirty="0">
                <a:latin typeface="+mn-lt"/>
              </a:rPr>
              <a:t> </a:t>
            </a:r>
            <a:r>
              <a:rPr lang="en-US" sz="2400" dirty="0" err="1" smtClean="0">
                <a:latin typeface="+mn-lt"/>
              </a:rPr>
              <a:t>pilnveidošana</a:t>
            </a:r>
            <a:endParaRPr lang="lv-LV" sz="2400" dirty="0">
              <a:latin typeface="+mn-lt"/>
            </a:endParaRPr>
          </a:p>
        </p:txBody>
      </p:sp>
    </p:spTree>
    <p:extLst>
      <p:ext uri="{BB962C8B-B14F-4D97-AF65-F5344CB8AC3E}">
        <p14:creationId xmlns:p14="http://schemas.microsoft.com/office/powerpoint/2010/main" val="12053257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03238" y="-918"/>
            <a:ext cx="9069387" cy="1260475"/>
          </a:xfrm>
        </p:spPr>
        <p:txBody>
          <a:bodyPr/>
          <a:lstStyle/>
          <a:p>
            <a:pPr algn="l"/>
            <a:r>
              <a:rPr lang="lv-LV" sz="3200" dirty="0" smtClean="0">
                <a:solidFill>
                  <a:schemeClr val="tx1">
                    <a:lumMod val="95000"/>
                    <a:lumOff val="5000"/>
                  </a:schemeClr>
                </a:solidFill>
              </a:rPr>
              <a:t>Mūsu secinājumi par pašizmaksas aprēķinu valsts pārvaldē</a:t>
            </a:r>
            <a:endParaRPr lang="lv-LV" sz="2400" dirty="0">
              <a:solidFill>
                <a:schemeClr val="tx1">
                  <a:lumMod val="50000"/>
                  <a:lumOff val="50000"/>
                </a:schemeClr>
              </a:solidFill>
            </a:endParaRPr>
          </a:p>
        </p:txBody>
      </p:sp>
      <p:sp>
        <p:nvSpPr>
          <p:cNvPr id="32" name="Content Placeholder 2"/>
          <p:cNvSpPr txBox="1">
            <a:spLocks/>
          </p:cNvSpPr>
          <p:nvPr/>
        </p:nvSpPr>
        <p:spPr bwMode="auto">
          <a:xfrm>
            <a:off x="504030" y="1331565"/>
            <a:ext cx="9216801" cy="590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lgn="just">
              <a:lnSpc>
                <a:spcPct val="114000"/>
              </a:lnSpc>
              <a:spcBef>
                <a:spcPts val="300"/>
              </a:spcBef>
              <a:spcAft>
                <a:spcPts val="300"/>
              </a:spcAft>
            </a:pPr>
            <a:r>
              <a:rPr lang="lv-LV" sz="2000" b="1" dirty="0" smtClean="0"/>
              <a:t>Vispārīgie secinājumi</a:t>
            </a:r>
            <a:r>
              <a:rPr lang="lv-LV" sz="2000" b="1" dirty="0"/>
              <a:t>:</a:t>
            </a:r>
          </a:p>
          <a:p>
            <a:pPr marL="285750" indent="-285750"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lv-LV" sz="2000" dirty="0"/>
              <a:t>Pietiekami detalizēti analizējot procesu pašizmaksu, salīdzinot pieredzi dažādās līdzīgās organizācijās, ir iespējams identificēt neskaitāmus veidus, kā optimizēt </a:t>
            </a:r>
            <a:r>
              <a:rPr lang="lv-LV" sz="2000" dirty="0" smtClean="0"/>
              <a:t>pašizmaksu</a:t>
            </a:r>
            <a:endParaRPr lang="lv-LV" sz="2000" dirty="0"/>
          </a:p>
          <a:p>
            <a:pPr marL="285750" indent="-285750"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lv-LV" sz="2000" dirty="0"/>
              <a:t>Parasti praksē nav tiešas saistības starp pakalpojumu cenrādi un darbības faktisko </a:t>
            </a:r>
            <a:r>
              <a:rPr lang="lv-LV" sz="2000" dirty="0" smtClean="0"/>
              <a:t>pašizmaksu</a:t>
            </a:r>
            <a:endParaRPr lang="lv-LV" sz="2000" dirty="0"/>
          </a:p>
          <a:p>
            <a:pPr marL="285750" indent="-285750" algn="just">
              <a:lnSpc>
                <a:spcPct val="114000"/>
              </a:lnSpc>
              <a:spcBef>
                <a:spcPts val="300"/>
              </a:spcBef>
              <a:spcAft>
                <a:spcPts val="600"/>
              </a:spcAft>
              <a:buClr>
                <a:schemeClr val="tx1">
                  <a:lumMod val="50000"/>
                  <a:lumOff val="50000"/>
                </a:schemeClr>
              </a:buClr>
              <a:buFont typeface="Wingdings" panose="05000000000000000000" pitchFamily="2" charset="2"/>
              <a:buChar char="§"/>
            </a:pPr>
            <a:r>
              <a:rPr lang="lv-LV" sz="2000" dirty="0"/>
              <a:t>Nav tiešas saistības starp valsts noteikto nodevu un procesu </a:t>
            </a:r>
            <a:r>
              <a:rPr lang="lv-LV" sz="2000" dirty="0" smtClean="0"/>
              <a:t>pašizmaksas</a:t>
            </a:r>
            <a:endParaRPr lang="lv-LV" sz="2000" dirty="0"/>
          </a:p>
          <a:p>
            <a:pPr algn="just">
              <a:lnSpc>
                <a:spcPct val="114000"/>
              </a:lnSpc>
              <a:spcBef>
                <a:spcPts val="300"/>
              </a:spcBef>
              <a:spcAft>
                <a:spcPts val="300"/>
              </a:spcAft>
            </a:pPr>
            <a:r>
              <a:rPr lang="lv-LV" sz="2000" b="1" dirty="0" smtClean="0"/>
              <a:t>Pašizmaksas </a:t>
            </a:r>
            <a:r>
              <a:rPr lang="lv-LV" sz="2000" b="1" dirty="0"/>
              <a:t>modeļa izstrādes secinājumi:</a:t>
            </a:r>
          </a:p>
          <a:p>
            <a:pPr marL="285750" indent="-285750"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lv-LV" sz="2000" dirty="0"/>
              <a:t>Ieguldījumam pašizmaksas analīzē ir jāattaisno potenciālos ieguvumus no optimizācijas, no kā izriet:</a:t>
            </a:r>
          </a:p>
          <a:p>
            <a:pPr marL="1028700" lvl="1"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lv-LV" sz="2000" dirty="0"/>
              <a:t>analīzes mērķiem un dimensijām ir jābūt skaidrām vēl pirms modeļa </a:t>
            </a:r>
            <a:r>
              <a:rPr lang="lv-LV" sz="2000" dirty="0" smtClean="0"/>
              <a:t>izstrādes</a:t>
            </a:r>
            <a:endParaRPr lang="lv-LV" sz="2000" dirty="0"/>
          </a:p>
          <a:p>
            <a:pPr marL="1028700" lvl="1"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lv-LV" sz="2000" dirty="0"/>
              <a:t>pašizmaksas vadības modelim ir jābūt pēc iespējas </a:t>
            </a:r>
            <a:r>
              <a:rPr lang="lv-LV" sz="2000" dirty="0" smtClean="0"/>
              <a:t>vienkāršākam</a:t>
            </a:r>
            <a:endParaRPr lang="lv-LV" sz="2000" dirty="0"/>
          </a:p>
          <a:p>
            <a:pPr marL="1028700" lvl="1"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lv-LV" sz="2000" dirty="0"/>
              <a:t>iespēju robežās ir maksimāli jāizmanto informācijas sistēmu </a:t>
            </a:r>
            <a:r>
              <a:rPr lang="lv-LV" sz="2000" dirty="0" smtClean="0"/>
              <a:t>dati</a:t>
            </a:r>
          </a:p>
          <a:p>
            <a:pPr marL="1028700" lvl="1" algn="just">
              <a:lnSpc>
                <a:spcPct val="114000"/>
              </a:lnSpc>
              <a:spcBef>
                <a:spcPts val="300"/>
              </a:spcBef>
              <a:spcAft>
                <a:spcPts val="300"/>
              </a:spcAft>
              <a:buClr>
                <a:schemeClr val="tx1">
                  <a:lumMod val="50000"/>
                  <a:lumOff val="50000"/>
                </a:schemeClr>
              </a:buClr>
              <a:buFont typeface="Wingdings" panose="05000000000000000000" pitchFamily="2" charset="2"/>
              <a:buChar char="§"/>
            </a:pPr>
            <a:r>
              <a:rPr lang="en-US" sz="2000" dirty="0" smtClean="0"/>
              <a:t>I</a:t>
            </a:r>
            <a:r>
              <a:rPr lang="lv-LV" sz="2000" dirty="0" smtClean="0"/>
              <a:t>nformācijas sistēmu integrācija sniedz iespēju veikt ne tikai vienreizēju  aprēķinu, bet nepārtraukti mērīt un uzskaitīt faktisko pašizmaksu</a:t>
            </a:r>
            <a:endParaRPr lang="lv-LV" sz="2000" dirty="0"/>
          </a:p>
        </p:txBody>
      </p:sp>
    </p:spTree>
    <p:extLst>
      <p:ext uri="{BB962C8B-B14F-4D97-AF65-F5344CB8AC3E}">
        <p14:creationId xmlns:p14="http://schemas.microsoft.com/office/powerpoint/2010/main" val="2464467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5550" y="2123653"/>
            <a:ext cx="5091066" cy="983458"/>
          </a:xfrm>
        </p:spPr>
        <p:txBody>
          <a:bodyPr/>
          <a:lstStyle/>
          <a:p>
            <a:pPr marL="0" indent="0"/>
            <a:r>
              <a:rPr lang="lv-LV" altLang="lv-LV" sz="3600" dirty="0" smtClean="0">
                <a:ea typeface="ＭＳ Ｐゴシック" pitchFamily="34" charset="-128"/>
              </a:rPr>
              <a:t>Paldies par uzmanību!</a:t>
            </a:r>
            <a:endParaRPr lang="en-US" altLang="lv-LV" sz="3600" dirty="0" smtClean="0">
              <a:ea typeface="ＭＳ Ｐゴシック" pitchFamily="34" charset="-128"/>
            </a:endParaRPr>
          </a:p>
        </p:txBody>
      </p:sp>
      <p:sp>
        <p:nvSpPr>
          <p:cNvPr id="2" name="TextBox 1"/>
          <p:cNvSpPr txBox="1"/>
          <p:nvPr/>
        </p:nvSpPr>
        <p:spPr>
          <a:xfrm>
            <a:off x="2605260" y="2915741"/>
            <a:ext cx="6552728" cy="2976199"/>
          </a:xfrm>
          <a:prstGeom prst="rect">
            <a:avLst/>
          </a:prstGeom>
          <a:noFill/>
        </p:spPr>
        <p:txBody>
          <a:bodyPr wrap="square" rtlCol="0">
            <a:spAutoFit/>
          </a:bodyPr>
          <a:lstStyle/>
          <a:p>
            <a:r>
              <a:rPr lang="lv-LV" sz="2000" b="1" dirty="0" smtClean="0">
                <a:latin typeface="+mn-lt"/>
              </a:rPr>
              <a:t>Nākamā</a:t>
            </a:r>
            <a:r>
              <a:rPr lang="lv-LV" sz="2000" dirty="0" smtClean="0">
                <a:latin typeface="+mn-lt"/>
              </a:rPr>
              <a:t> </a:t>
            </a:r>
            <a:r>
              <a:rPr lang="lv-LV" sz="2000" b="1" dirty="0" smtClean="0">
                <a:latin typeface="+mn-lt"/>
              </a:rPr>
              <a:t>nodarība</a:t>
            </a:r>
            <a:r>
              <a:rPr lang="lv-LV" sz="2000" dirty="0" smtClean="0">
                <a:latin typeface="+mn-lt"/>
              </a:rPr>
              <a:t>: 	</a:t>
            </a:r>
          </a:p>
          <a:p>
            <a:r>
              <a:rPr lang="lv-LV" sz="2000" dirty="0" smtClean="0">
                <a:latin typeface="+mn-lt"/>
              </a:rPr>
              <a:t>17. jūlijā, plkst. 13:00</a:t>
            </a:r>
          </a:p>
          <a:p>
            <a:r>
              <a:rPr lang="lv-LV" sz="2000" dirty="0" smtClean="0">
                <a:latin typeface="+mn-lt"/>
              </a:rPr>
              <a:t>Peldu ielā 25, 101. telpa</a:t>
            </a:r>
            <a:br>
              <a:rPr lang="lv-LV" sz="2000" dirty="0" smtClean="0">
                <a:latin typeface="+mn-lt"/>
              </a:rPr>
            </a:br>
            <a:endParaRPr lang="lv-LV" sz="2000" dirty="0" smtClean="0">
              <a:latin typeface="+mn-lt"/>
            </a:endParaRPr>
          </a:p>
          <a:p>
            <a:pPr>
              <a:spcAft>
                <a:spcPts val="600"/>
              </a:spcAft>
            </a:pPr>
            <a:endParaRPr lang="lv-LV" sz="2000" b="1" dirty="0" smtClean="0">
              <a:latin typeface="+mn-lt"/>
            </a:endParaRPr>
          </a:p>
          <a:p>
            <a:pPr>
              <a:spcAft>
                <a:spcPts val="600"/>
              </a:spcAft>
            </a:pPr>
            <a:r>
              <a:rPr lang="lv-LV" sz="2000" b="1" dirty="0" smtClean="0">
                <a:latin typeface="+mn-lt"/>
              </a:rPr>
              <a:t>Kontakti</a:t>
            </a:r>
            <a:r>
              <a:rPr lang="lv-LV" sz="2000" dirty="0" smtClean="0">
                <a:latin typeface="+mn-lt"/>
              </a:rPr>
              <a:t>: 	</a:t>
            </a:r>
          </a:p>
          <a:p>
            <a:pPr>
              <a:spcAft>
                <a:spcPts val="1200"/>
              </a:spcAft>
            </a:pPr>
            <a:r>
              <a:rPr lang="lv-LV" sz="2000" dirty="0" smtClean="0">
                <a:latin typeface="+mn-lt"/>
              </a:rPr>
              <a:t>Anastasija Kirņičanska – 2 831 3377</a:t>
            </a:r>
          </a:p>
          <a:p>
            <a:pPr>
              <a:spcAft>
                <a:spcPts val="600"/>
              </a:spcAft>
            </a:pPr>
            <a:r>
              <a:rPr lang="lv-LV" sz="2000" dirty="0" smtClean="0">
                <a:latin typeface="+mn-lt"/>
              </a:rPr>
              <a:t>Corporate Consulting – 6 784 7762</a:t>
            </a:r>
            <a:br>
              <a:rPr lang="lv-LV" sz="2000" dirty="0" smtClean="0">
                <a:latin typeface="+mn-lt"/>
              </a:rPr>
            </a:br>
            <a:r>
              <a:rPr lang="lv-LV" sz="2000" dirty="0" smtClean="0">
                <a:latin typeface="+mn-lt"/>
              </a:rPr>
              <a:t>Rīga, Mūkusalas 101 </a:t>
            </a:r>
            <a:endParaRPr lang="lv-LV" sz="2000" dirty="0">
              <a:latin typeface="+mn-lt"/>
            </a:endParaRPr>
          </a:p>
        </p:txBody>
      </p:sp>
    </p:spTree>
    <p:extLst>
      <p:ext uri="{BB962C8B-B14F-4D97-AF65-F5344CB8AC3E}">
        <p14:creationId xmlns:p14="http://schemas.microsoft.com/office/powerpoint/2010/main" val="271438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03238" y="71090"/>
            <a:ext cx="9069387" cy="1260475"/>
          </a:xfrm>
        </p:spPr>
        <p:txBody>
          <a:bodyPr/>
          <a:lstStyle/>
          <a:p>
            <a:pPr algn="l"/>
            <a:r>
              <a:rPr lang="lv-LV" altLang="lv-LV" sz="3600" dirty="0" smtClean="0">
                <a:solidFill>
                  <a:schemeClr val="tx1">
                    <a:lumMod val="95000"/>
                    <a:lumOff val="5000"/>
                  </a:schemeClr>
                </a:solidFill>
                <a:ea typeface="ＭＳ Ｐゴシック" pitchFamily="34" charset="-128"/>
              </a:rPr>
              <a:t>Dalībnieku iepriekšējā pieredze un gaidas</a:t>
            </a:r>
            <a:endParaRPr lang="lv-LV" sz="2800" dirty="0">
              <a:solidFill>
                <a:schemeClr val="tx1">
                  <a:lumMod val="95000"/>
                  <a:lumOff val="5000"/>
                </a:schemeClr>
              </a:solidFill>
            </a:endParaRPr>
          </a:p>
        </p:txBody>
      </p:sp>
      <p:sp>
        <p:nvSpPr>
          <p:cNvPr id="2" name="Content Placeholder 2"/>
          <p:cNvSpPr>
            <a:spLocks noGrp="1"/>
          </p:cNvSpPr>
          <p:nvPr>
            <p:ph idx="1"/>
          </p:nvPr>
        </p:nvSpPr>
        <p:spPr>
          <a:xfrm>
            <a:off x="504030" y="1691605"/>
            <a:ext cx="8928769" cy="4845020"/>
          </a:xfrm>
        </p:spPr>
        <p:txBody>
          <a:bodyPr/>
          <a:lstStyle/>
          <a:p>
            <a:pPr>
              <a:spcBef>
                <a:spcPts val="661"/>
              </a:spcBef>
              <a:spcAft>
                <a:spcPts val="1323"/>
              </a:spcAft>
              <a:buClr>
                <a:schemeClr val="tx1">
                  <a:lumMod val="50000"/>
                  <a:lumOff val="50000"/>
                </a:schemeClr>
              </a:buClr>
              <a:buFont typeface="Wingdings" panose="05000000000000000000" pitchFamily="2" charset="2"/>
              <a:buChar char="§"/>
              <a:defRPr/>
            </a:pPr>
            <a:r>
              <a:rPr lang="lv-LV" sz="2400" dirty="0" smtClean="0"/>
              <a:t>Kādu </a:t>
            </a:r>
            <a:r>
              <a:rPr lang="lv-LV" sz="2400" dirty="0"/>
              <a:t>institūciju pārstāvat, </a:t>
            </a:r>
            <a:r>
              <a:rPr lang="lv-LV" sz="2400" dirty="0" smtClean="0"/>
              <a:t>Jūsu loma iestādē? </a:t>
            </a:r>
          </a:p>
          <a:p>
            <a:pPr>
              <a:spcBef>
                <a:spcPts val="661"/>
              </a:spcBef>
              <a:spcAft>
                <a:spcPts val="1323"/>
              </a:spcAft>
              <a:buClr>
                <a:schemeClr val="tx1">
                  <a:lumMod val="50000"/>
                  <a:lumOff val="50000"/>
                </a:schemeClr>
              </a:buClr>
              <a:buFont typeface="Wingdings" panose="05000000000000000000" pitchFamily="2" charset="2"/>
              <a:buChar char="§"/>
              <a:defRPr/>
            </a:pPr>
            <a:r>
              <a:rPr lang="lv-LV" sz="2400" dirty="0" smtClean="0"/>
              <a:t>Jūsu un Jūsu </a:t>
            </a:r>
            <a:r>
              <a:rPr lang="lv-LV" sz="2400" dirty="0"/>
              <a:t>institūcijas pieredze (sasniegumi, izaicinājumi) saistībā ar </a:t>
            </a:r>
            <a:r>
              <a:rPr lang="lv-LV" sz="2400" dirty="0" smtClean="0"/>
              <a:t>publiskajiem pakalpojumiem un vadības grāmatvedību?</a:t>
            </a:r>
          </a:p>
          <a:p>
            <a:pPr>
              <a:spcBef>
                <a:spcPts val="661"/>
              </a:spcBef>
              <a:spcAft>
                <a:spcPts val="1323"/>
              </a:spcAft>
              <a:buClr>
                <a:schemeClr val="tx1">
                  <a:lumMod val="50000"/>
                  <a:lumOff val="50000"/>
                </a:schemeClr>
              </a:buClr>
              <a:buFont typeface="Wingdings" panose="05000000000000000000" pitchFamily="2" charset="2"/>
              <a:buChar char="§"/>
              <a:defRPr/>
            </a:pPr>
            <a:r>
              <a:rPr lang="lv-LV" sz="2400" dirty="0" smtClean="0"/>
              <a:t>Ko </a:t>
            </a:r>
            <a:r>
              <a:rPr lang="lv-LV" sz="2400" dirty="0"/>
              <a:t>Jūs sagaidāt no </a:t>
            </a:r>
            <a:r>
              <a:rPr lang="lv-LV" sz="2400" dirty="0" smtClean="0"/>
              <a:t>šīm apmācībām</a:t>
            </a:r>
            <a:r>
              <a:rPr lang="lv-LV" sz="2400" dirty="0"/>
              <a:t>?</a:t>
            </a:r>
          </a:p>
        </p:txBody>
      </p:sp>
      <p:pic>
        <p:nvPicPr>
          <p:cNvPr id="6" name="Picture 5" descr="http://www.chworkspace.co.uk/blog/wp-content/uploads/2008/12/stand-up-m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464" y="4571925"/>
            <a:ext cx="3443657" cy="261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03238" y="-180603"/>
            <a:ext cx="9069387" cy="1260475"/>
          </a:xfrm>
        </p:spPr>
        <p:txBody>
          <a:bodyPr/>
          <a:lstStyle/>
          <a:p>
            <a:pPr algn="l"/>
            <a:r>
              <a:rPr lang="lv-LV" altLang="lv-LV" sz="3600" dirty="0" smtClean="0">
                <a:solidFill>
                  <a:schemeClr val="tx1">
                    <a:lumMod val="95000"/>
                    <a:lumOff val="5000"/>
                  </a:schemeClr>
                </a:solidFill>
                <a:ea typeface="ＭＳ Ｐゴシック" pitchFamily="34" charset="-128"/>
              </a:rPr>
              <a:t>Kursa saturs</a:t>
            </a:r>
            <a:endParaRPr lang="lv-LV" sz="2800" dirty="0">
              <a:solidFill>
                <a:schemeClr val="tx1">
                  <a:lumMod val="95000"/>
                  <a:lumOff val="5000"/>
                </a:schemeClr>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454136740"/>
              </p:ext>
            </p:extLst>
          </p:nvPr>
        </p:nvGraphicFramePr>
        <p:xfrm>
          <a:off x="575817" y="1022564"/>
          <a:ext cx="9289031" cy="5805399"/>
        </p:xfrm>
        <a:graphic>
          <a:graphicData uri="http://schemas.openxmlformats.org/drawingml/2006/table">
            <a:tbl>
              <a:tblPr firstRow="1" bandRow="1">
                <a:tableStyleId>{793D81CF-94F2-401A-BA57-92F5A7B2D0C5}</a:tableStyleId>
              </a:tblPr>
              <a:tblGrid>
                <a:gridCol w="774086"/>
                <a:gridCol w="1266686"/>
                <a:gridCol w="7248259"/>
              </a:tblGrid>
              <a:tr h="383724">
                <a:tc>
                  <a:txBody>
                    <a:bodyPr/>
                    <a:lstStyle/>
                    <a:p>
                      <a:pPr algn="ctr"/>
                      <a:r>
                        <a:rPr lang="lv-LV" sz="1800" dirty="0" smtClean="0"/>
                        <a:t>#</a:t>
                      </a:r>
                      <a:endParaRPr lang="lv-LV" sz="18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lv-LV" sz="1800" dirty="0" smtClean="0"/>
                        <a:t>Datums</a:t>
                      </a:r>
                      <a:endParaRPr lang="lv-LV" sz="1800"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lv-LV" sz="1800" dirty="0" smtClean="0"/>
                        <a:t>Tēma</a:t>
                      </a:r>
                      <a:endParaRPr lang="lv-LV" sz="18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383724">
                <a:tc>
                  <a:txBody>
                    <a:bodyPr/>
                    <a:lstStyle/>
                    <a:p>
                      <a:pPr algn="ctr"/>
                      <a:r>
                        <a:rPr lang="lv-LV" sz="1800" b="0" dirty="0" smtClean="0">
                          <a:solidFill>
                            <a:schemeClr val="tx1">
                              <a:lumMod val="85000"/>
                              <a:lumOff val="15000"/>
                            </a:schemeClr>
                          </a:solidFill>
                        </a:rPr>
                        <a:t>1. </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10.07.2014</a:t>
                      </a:r>
                      <a:endParaRPr lang="lv-LV" sz="1800" b="0" dirty="0">
                        <a:solidFill>
                          <a:schemeClr val="tx1">
                            <a:lumMod val="85000"/>
                            <a:lumOff val="15000"/>
                          </a:schemeClr>
                        </a:solidFill>
                      </a:endParaRPr>
                    </a:p>
                  </a:txBody>
                  <a:tcPr>
                    <a:lnL>
                      <a:noFill/>
                    </a:lnL>
                    <a:lnR>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buClr>
                          <a:schemeClr val="tx1">
                            <a:lumMod val="50000"/>
                            <a:lumOff val="50000"/>
                          </a:schemeClr>
                        </a:buClr>
                        <a:buFont typeface="Wingdings" panose="05000000000000000000" pitchFamily="2" charset="2"/>
                        <a:buChar char="§"/>
                      </a:pPr>
                      <a:r>
                        <a:rPr lang="lv-LV" sz="1800" b="0" dirty="0" smtClean="0">
                          <a:solidFill>
                            <a:schemeClr val="tx1">
                              <a:lumMod val="85000"/>
                              <a:lumOff val="15000"/>
                            </a:schemeClr>
                          </a:solidFill>
                        </a:rPr>
                        <a:t>Publisko</a:t>
                      </a:r>
                      <a:r>
                        <a:rPr lang="lv-LV" sz="1800" b="0" baseline="0" dirty="0" smtClean="0">
                          <a:solidFill>
                            <a:schemeClr val="tx1">
                              <a:lumMod val="85000"/>
                              <a:lumOff val="15000"/>
                            </a:schemeClr>
                          </a:solidFill>
                        </a:rPr>
                        <a:t> pakalpojumu sistēmas attīstības pārskats</a:t>
                      </a:r>
                    </a:p>
                    <a:p>
                      <a:pPr marL="285750" indent="-193675">
                        <a:buClr>
                          <a:schemeClr val="tx1">
                            <a:lumMod val="50000"/>
                            <a:lumOff val="50000"/>
                          </a:schemeClr>
                        </a:buClr>
                        <a:buFont typeface="Wingdings" panose="05000000000000000000" pitchFamily="2" charset="2"/>
                        <a:buChar char="§"/>
                      </a:pPr>
                      <a:r>
                        <a:rPr lang="lv-LV" sz="1800" b="0" baseline="0" smtClean="0">
                          <a:solidFill>
                            <a:schemeClr val="tx1">
                              <a:lumMod val="85000"/>
                              <a:lumOff val="15000"/>
                            </a:schemeClr>
                          </a:solidFill>
                        </a:rPr>
                        <a:t>Ievads vadības grāmatvedībā</a:t>
                      </a:r>
                      <a:endParaRPr lang="lv-LV" sz="1800" b="0" dirty="0">
                        <a:solidFill>
                          <a:schemeClr val="tx1">
                            <a:lumMod val="85000"/>
                            <a:lumOff val="15000"/>
                          </a:schemeClr>
                        </a:solidFill>
                      </a:endParaRP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2332">
                <a:tc>
                  <a:txBody>
                    <a:bodyPr/>
                    <a:lstStyle/>
                    <a:p>
                      <a:pPr algn="ctr"/>
                      <a:r>
                        <a:rPr lang="lv-LV" sz="1800" b="0" dirty="0" smtClean="0">
                          <a:solidFill>
                            <a:schemeClr val="tx1">
                              <a:lumMod val="85000"/>
                              <a:lumOff val="15000"/>
                            </a:schemeClr>
                          </a:solidFill>
                        </a:rPr>
                        <a:t>2.</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17.07.2014</a:t>
                      </a:r>
                      <a:endParaRPr lang="lv-LV" sz="1800" b="0" dirty="0">
                        <a:solidFill>
                          <a:schemeClr val="tx1">
                            <a:lumMod val="85000"/>
                            <a:lumOff val="1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altLang="lv-LV" sz="1800" dirty="0" smtClean="0">
                          <a:ea typeface="ＭＳ Ｐゴシック" pitchFamily="34" charset="-128"/>
                        </a:rPr>
                        <a:t>Pašizmaksa. </a:t>
                      </a:r>
                      <a:r>
                        <a:rPr lang="lv-LV" sz="1800" b="0" i="1" kern="1200" dirty="0" smtClean="0">
                          <a:solidFill>
                            <a:schemeClr val="tx1">
                              <a:lumMod val="85000"/>
                              <a:lumOff val="15000"/>
                            </a:schemeClr>
                          </a:solidFill>
                          <a:latin typeface="+mn-lt"/>
                          <a:ea typeface="+mn-ea"/>
                          <a:cs typeface="+mn-cs"/>
                        </a:rPr>
                        <a:t>Activity Based Costing </a:t>
                      </a:r>
                      <a:r>
                        <a:rPr lang="lv-LV" sz="1800" b="0" kern="1200" dirty="0" smtClean="0">
                          <a:solidFill>
                            <a:schemeClr val="tx1">
                              <a:lumMod val="85000"/>
                              <a:lumOff val="15000"/>
                            </a:schemeClr>
                          </a:solidFill>
                          <a:latin typeface="+mn-lt"/>
                          <a:ea typeface="+mn-ea"/>
                          <a:cs typeface="+mn-cs"/>
                        </a:rPr>
                        <a:t>(ABC)</a:t>
                      </a:r>
                      <a:r>
                        <a:rPr lang="lv-LV" altLang="lv-LV" sz="1800" dirty="0" smtClean="0">
                          <a:ea typeface="ＭＳ Ｐゴシック" pitchFamily="34" charset="-128"/>
                        </a:rPr>
                        <a:t> un tradicionālā </a:t>
                      </a:r>
                      <a:br>
                        <a:rPr lang="lv-LV" altLang="lv-LV" sz="1800" dirty="0" smtClean="0">
                          <a:ea typeface="ＭＳ Ｐゴシック" pitchFamily="34" charset="-128"/>
                        </a:rPr>
                      </a:br>
                      <a:r>
                        <a:rPr lang="lv-LV" altLang="lv-LV" sz="1800" dirty="0" smtClean="0">
                          <a:ea typeface="ＭＳ Ｐゴシック" pitchFamily="34" charset="-128"/>
                        </a:rPr>
                        <a:t>izmaksu sadalīšanas metode</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2332">
                <a:tc>
                  <a:txBody>
                    <a:bodyPr/>
                    <a:lstStyle/>
                    <a:p>
                      <a:pPr algn="ctr"/>
                      <a:r>
                        <a:rPr lang="lv-LV" sz="1800" b="0" dirty="0" smtClean="0">
                          <a:solidFill>
                            <a:schemeClr val="tx1">
                              <a:lumMod val="85000"/>
                              <a:lumOff val="15000"/>
                            </a:schemeClr>
                          </a:solidFill>
                        </a:rPr>
                        <a:t>3.</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24.07.2014</a:t>
                      </a:r>
                      <a:endParaRPr lang="lv-LV" sz="1800" b="0" dirty="0">
                        <a:solidFill>
                          <a:schemeClr val="tx1">
                            <a:lumMod val="85000"/>
                            <a:lumOff val="1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altLang="lv-LV" sz="1800" dirty="0" smtClean="0">
                          <a:ea typeface="ＭＳ Ｐゴシック" pitchFamily="34" charset="-128"/>
                        </a:rPr>
                        <a:t>Izmaksu grupēšana un attiecināšana</a:t>
                      </a:r>
                      <a:br>
                        <a:rPr lang="lv-LV" altLang="lv-LV" sz="1800" dirty="0" smtClean="0">
                          <a:ea typeface="ＭＳ Ｐゴシック" pitchFamily="34" charset="-128"/>
                        </a:rPr>
                      </a:br>
                      <a:r>
                        <a:rPr lang="lv-LV" altLang="lv-LV" sz="1800" dirty="0" smtClean="0">
                          <a:ea typeface="ＭＳ Ｐゴシック" pitchFamily="34" charset="-128"/>
                        </a:rPr>
                        <a:t> uz resursiem</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7129">
                <a:tc>
                  <a:txBody>
                    <a:bodyPr/>
                    <a:lstStyle/>
                    <a:p>
                      <a:pPr algn="ctr"/>
                      <a:r>
                        <a:rPr lang="lv-LV" sz="1800" b="0" dirty="0" smtClean="0">
                          <a:solidFill>
                            <a:schemeClr val="tx1">
                              <a:lumMod val="85000"/>
                              <a:lumOff val="15000"/>
                            </a:schemeClr>
                          </a:solidFill>
                        </a:rPr>
                        <a:t>4.</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31.07.2014</a:t>
                      </a:r>
                      <a:endParaRPr lang="lv-LV" sz="1800" b="0" dirty="0">
                        <a:solidFill>
                          <a:schemeClr val="tx1">
                            <a:lumMod val="85000"/>
                            <a:lumOff val="1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sz="1800" b="0" kern="1200" dirty="0" smtClean="0">
                          <a:solidFill>
                            <a:schemeClr val="tx1">
                              <a:lumMod val="85000"/>
                              <a:lumOff val="15000"/>
                            </a:schemeClr>
                          </a:solidFill>
                          <a:latin typeface="+mn-lt"/>
                          <a:ea typeface="+mn-ea"/>
                          <a:cs typeface="+mn-cs"/>
                        </a:rPr>
                        <a:t>Izmaksu attiecināšanas pieeja</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724">
                <a:tc>
                  <a:txBody>
                    <a:bodyPr/>
                    <a:lstStyle/>
                    <a:p>
                      <a:pPr algn="ctr"/>
                      <a:r>
                        <a:rPr lang="lv-LV" sz="1800" b="0" dirty="0" smtClean="0">
                          <a:solidFill>
                            <a:schemeClr val="tx1">
                              <a:lumMod val="85000"/>
                              <a:lumOff val="15000"/>
                            </a:schemeClr>
                          </a:solidFill>
                        </a:rPr>
                        <a:t>5.</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07.08.2014</a:t>
                      </a:r>
                      <a:endParaRPr lang="lv-LV" sz="1800" b="0" dirty="0">
                        <a:solidFill>
                          <a:schemeClr val="tx1">
                            <a:lumMod val="85000"/>
                            <a:lumOff val="1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sz="1800" b="0" kern="1200" dirty="0" smtClean="0">
                          <a:solidFill>
                            <a:schemeClr val="tx1">
                              <a:lumMod val="85000"/>
                              <a:lumOff val="15000"/>
                            </a:schemeClr>
                          </a:solidFill>
                          <a:latin typeface="+mn-lt"/>
                          <a:ea typeface="+mn-ea"/>
                          <a:cs typeface="+mn-cs"/>
                        </a:rPr>
                        <a:t>Pašizmaksas aprēķins –</a:t>
                      </a:r>
                      <a:r>
                        <a:rPr lang="lv-LV" sz="1800" b="0" kern="1200" baseline="0" dirty="0" smtClean="0">
                          <a:solidFill>
                            <a:schemeClr val="tx1">
                              <a:lumMod val="85000"/>
                              <a:lumOff val="15000"/>
                            </a:schemeClr>
                          </a:solidFill>
                          <a:latin typeface="+mn-lt"/>
                          <a:ea typeface="+mn-ea"/>
                          <a:cs typeface="+mn-cs"/>
                        </a:rPr>
                        <a:t> prakstiska nodarbība</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724">
                <a:tc>
                  <a:txBody>
                    <a:bodyPr/>
                    <a:lstStyle/>
                    <a:p>
                      <a:pPr algn="ctr"/>
                      <a:r>
                        <a:rPr lang="lv-LV" sz="1800" b="0" dirty="0" smtClean="0">
                          <a:solidFill>
                            <a:schemeClr val="tx1">
                              <a:lumMod val="85000"/>
                              <a:lumOff val="15000"/>
                            </a:schemeClr>
                          </a:solidFill>
                        </a:rPr>
                        <a:t>6.</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28.08.2014</a:t>
                      </a:r>
                      <a:endParaRPr lang="lv-LV" sz="1800" b="0" dirty="0">
                        <a:solidFill>
                          <a:schemeClr val="tx1">
                            <a:lumMod val="85000"/>
                            <a:lumOff val="1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altLang="lv-LV" sz="1800" dirty="0" smtClean="0">
                          <a:ea typeface="ＭＳ Ｐゴシック" pitchFamily="34" charset="-128"/>
                        </a:rPr>
                        <a:t>Pakalpojuma pašizmaksa. Maksa par pakalpojumu</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724">
                <a:tc>
                  <a:txBody>
                    <a:bodyPr/>
                    <a:lstStyle/>
                    <a:p>
                      <a:pPr algn="ctr"/>
                      <a:r>
                        <a:rPr lang="lv-LV" sz="1800" b="0" dirty="0" smtClean="0">
                          <a:solidFill>
                            <a:schemeClr val="tx1">
                              <a:lumMod val="85000"/>
                              <a:lumOff val="15000"/>
                            </a:schemeClr>
                          </a:solidFill>
                        </a:rPr>
                        <a:t>7.</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800" b="0" dirty="0" smtClean="0">
                          <a:solidFill>
                            <a:schemeClr val="tx1">
                              <a:lumMod val="85000"/>
                              <a:lumOff val="15000"/>
                            </a:schemeClr>
                          </a:solidFill>
                        </a:rPr>
                        <a:t>04.09.2014</a:t>
                      </a:r>
                      <a:endParaRPr lang="lv-LV" sz="1800" b="0" dirty="0">
                        <a:solidFill>
                          <a:schemeClr val="tx1">
                            <a:lumMod val="85000"/>
                            <a:lumOff val="1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sz="1800" b="0" kern="1200" dirty="0" smtClean="0">
                          <a:solidFill>
                            <a:schemeClr val="tx1">
                              <a:lumMod val="85000"/>
                              <a:lumOff val="15000"/>
                            </a:schemeClr>
                          </a:solidFill>
                          <a:latin typeface="+mn-lt"/>
                          <a:ea typeface="+mn-ea"/>
                          <a:cs typeface="+mn-cs"/>
                        </a:rPr>
                        <a:t>Administratīvais slogs</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724">
                <a:tc>
                  <a:txBody>
                    <a:bodyPr/>
                    <a:lstStyle/>
                    <a:p>
                      <a:pPr algn="ctr"/>
                      <a:r>
                        <a:rPr lang="lv-LV" sz="1800" b="0" dirty="0" smtClean="0">
                          <a:solidFill>
                            <a:schemeClr val="tx1">
                              <a:lumMod val="85000"/>
                              <a:lumOff val="15000"/>
                            </a:schemeClr>
                          </a:solidFill>
                        </a:rPr>
                        <a:t>8.</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11.09.2014</a:t>
                      </a:r>
                      <a:endParaRPr lang="en-US" dirty="0"/>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sz="1800" b="0" kern="1200" dirty="0" smtClean="0">
                          <a:solidFill>
                            <a:schemeClr val="tx1">
                              <a:lumMod val="85000"/>
                              <a:lumOff val="15000"/>
                            </a:schemeClr>
                          </a:solidFill>
                          <a:latin typeface="+mn-lt"/>
                          <a:ea typeface="+mn-ea"/>
                          <a:cs typeface="+mn-cs"/>
                        </a:rPr>
                        <a:t>Pakalpojumu pilnveidošanas izmaksu-ieguvumu analīze. Izmaksu efektivitātes analīze</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724">
                <a:tc>
                  <a:txBody>
                    <a:bodyPr/>
                    <a:lstStyle/>
                    <a:p>
                      <a:pPr algn="ctr"/>
                      <a:r>
                        <a:rPr lang="lv-LV" sz="1800" b="0" dirty="0" smtClean="0">
                          <a:solidFill>
                            <a:schemeClr val="tx1">
                              <a:lumMod val="85000"/>
                              <a:lumOff val="15000"/>
                            </a:schemeClr>
                          </a:solidFill>
                        </a:rPr>
                        <a:t>9.</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18.09.2014</a:t>
                      </a:r>
                      <a:endParaRPr lang="en-US" dirty="0"/>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sz="1800" b="0" kern="1200" dirty="0" smtClean="0">
                          <a:solidFill>
                            <a:schemeClr val="tx1">
                              <a:lumMod val="85000"/>
                              <a:lumOff val="15000"/>
                            </a:schemeClr>
                          </a:solidFill>
                          <a:latin typeface="+mn-lt"/>
                          <a:ea typeface="+mn-ea"/>
                          <a:cs typeface="+mn-cs"/>
                        </a:rPr>
                        <a:t>Vadības grāmatvedības instrumenti: izmaksu vadības,</a:t>
                      </a:r>
                      <a:r>
                        <a:rPr lang="lv-LV" sz="1800" b="0" kern="1200" baseline="0" dirty="0" smtClean="0">
                          <a:solidFill>
                            <a:schemeClr val="tx1">
                              <a:lumMod val="85000"/>
                              <a:lumOff val="15000"/>
                            </a:schemeClr>
                          </a:solidFill>
                          <a:latin typeface="+mn-lt"/>
                          <a:ea typeface="+mn-ea"/>
                          <a:cs typeface="+mn-cs"/>
                        </a:rPr>
                        <a:t> rentabilitātes vadības, cenu veidošanas instrumenti</a:t>
                      </a:r>
                      <a:endParaRPr lang="lv-LV" sz="1800" b="0"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8470">
                <a:tc>
                  <a:txBody>
                    <a:bodyPr/>
                    <a:lstStyle/>
                    <a:p>
                      <a:pPr algn="ctr"/>
                      <a:r>
                        <a:rPr lang="lv-LV" sz="1800" b="0" dirty="0" smtClean="0">
                          <a:solidFill>
                            <a:schemeClr val="tx1">
                              <a:lumMod val="85000"/>
                              <a:lumOff val="15000"/>
                            </a:schemeClr>
                          </a:solidFill>
                        </a:rPr>
                        <a:t>10.</a:t>
                      </a:r>
                      <a:endParaRPr lang="lv-LV" sz="18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25.09.2014</a:t>
                      </a:r>
                      <a:endParaRPr lang="en-US" dirty="0"/>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193675" algn="l" defTabSz="914400" rtl="0" eaLnBrk="1" latinLnBrk="0" hangingPunct="1">
                        <a:buClr>
                          <a:schemeClr val="tx1">
                            <a:lumMod val="50000"/>
                            <a:lumOff val="50000"/>
                          </a:schemeClr>
                        </a:buClr>
                        <a:buFont typeface="Wingdings" panose="05000000000000000000" pitchFamily="2" charset="2"/>
                        <a:buChar char="§"/>
                      </a:pPr>
                      <a:r>
                        <a:rPr lang="lv-LV" sz="1800" b="0" kern="1200" dirty="0" smtClean="0">
                          <a:solidFill>
                            <a:schemeClr val="tx1">
                              <a:lumMod val="85000"/>
                              <a:lumOff val="15000"/>
                            </a:schemeClr>
                          </a:solidFill>
                          <a:latin typeface="+mn-lt"/>
                          <a:ea typeface="+mn-ea"/>
                          <a:cs typeface="+mn-cs"/>
                        </a:rPr>
                        <a:t>Vadības grāmatvedības instrumenti: budžeta vadības instrumenti, </a:t>
                      </a:r>
                      <a:r>
                        <a:rPr lang="lv-LV" sz="1800" b="0" i="1" kern="1200" dirty="0" smtClean="0">
                          <a:solidFill>
                            <a:schemeClr val="tx1">
                              <a:lumMod val="85000"/>
                              <a:lumOff val="15000"/>
                            </a:schemeClr>
                          </a:solidFill>
                          <a:latin typeface="+mn-lt"/>
                          <a:ea typeface="+mn-ea"/>
                          <a:cs typeface="+mn-cs"/>
                        </a:rPr>
                        <a:t>benchmarking</a:t>
                      </a:r>
                      <a:endParaRPr lang="lv-LV" sz="1800" b="0" i="1" kern="1200" dirty="0">
                        <a:solidFill>
                          <a:schemeClr val="tx1">
                            <a:lumMod val="85000"/>
                            <a:lumOff val="15000"/>
                          </a:schemeClr>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36294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7429" y="71090"/>
            <a:ext cx="9069387" cy="1260475"/>
          </a:xfrm>
        </p:spPr>
        <p:txBody>
          <a:bodyPr/>
          <a:lstStyle/>
          <a:p>
            <a:pPr algn="l">
              <a:spcAft>
                <a:spcPts val="661"/>
              </a:spcAft>
              <a:defRPr/>
            </a:pPr>
            <a:r>
              <a:rPr lang="lv-LV" sz="3600" dirty="0" smtClean="0">
                <a:ea typeface="ＭＳ Ｐゴシック" pitchFamily="34" charset="-128"/>
              </a:rPr>
              <a:t>Apmācības beigās Jūs:</a:t>
            </a:r>
            <a:endParaRPr lang="lv-LV" sz="3600" dirty="0">
              <a:ea typeface="ＭＳ Ｐゴシック" pitchFamily="34" charset="-128"/>
            </a:endParaRPr>
          </a:p>
        </p:txBody>
      </p:sp>
      <p:sp>
        <p:nvSpPr>
          <p:cNvPr id="8195" name="Content Placeholder 2"/>
          <p:cNvSpPr>
            <a:spLocks noGrp="1"/>
          </p:cNvSpPr>
          <p:nvPr>
            <p:ph idx="1"/>
          </p:nvPr>
        </p:nvSpPr>
        <p:spPr>
          <a:xfrm>
            <a:off x="504031" y="1547589"/>
            <a:ext cx="9072563" cy="3672408"/>
          </a:xfrm>
        </p:spPr>
        <p:txBody>
          <a:bodyPr/>
          <a:lstStyle/>
          <a:p>
            <a:pPr>
              <a:spcBef>
                <a:spcPts val="600"/>
              </a:spcBef>
              <a:spcAft>
                <a:spcPts val="600"/>
              </a:spcAft>
              <a:buClr>
                <a:schemeClr val="tx1">
                  <a:lumMod val="50000"/>
                  <a:lumOff val="50000"/>
                </a:schemeClr>
              </a:buClr>
              <a:buFont typeface="Wingdings" pitchFamily="2" charset="2"/>
              <a:buChar char="§"/>
              <a:defRPr/>
            </a:pPr>
            <a:r>
              <a:rPr lang="en-US" sz="2400" dirty="0" smtClean="0">
                <a:ea typeface="ＭＳ Ｐゴシック" pitchFamily="34" charset="-128"/>
              </a:rPr>
              <a:t>O</a:t>
            </a:r>
            <a:r>
              <a:rPr lang="lv-LV" sz="2400" dirty="0" smtClean="0">
                <a:ea typeface="ＭＳ Ｐゴシック" pitchFamily="34" charset="-128"/>
              </a:rPr>
              <a:t>rientējaties vadības grāmatvedībā </a:t>
            </a:r>
            <a:r>
              <a:rPr lang="lv-LV" sz="2400" dirty="0">
                <a:ea typeface="ＭＳ Ｐゴシック" pitchFamily="34" charset="-128"/>
              </a:rPr>
              <a:t>un tās </a:t>
            </a:r>
            <a:r>
              <a:rPr lang="lv-LV" sz="2400" dirty="0" smtClean="0">
                <a:ea typeface="ＭＳ Ｐゴシック" pitchFamily="34" charset="-128"/>
              </a:rPr>
              <a:t>pamatprincipos</a:t>
            </a:r>
            <a:endParaRPr lang="lv-LV" sz="240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defRPr/>
            </a:pPr>
            <a:r>
              <a:rPr lang="lv-LV" sz="2400" dirty="0" smtClean="0">
                <a:ea typeface="ＭＳ Ｐゴシック" pitchFamily="34" charset="-128"/>
              </a:rPr>
              <a:t>Spējat aprēķināt publisko </a:t>
            </a:r>
            <a:r>
              <a:rPr lang="lv-LV" sz="2400" dirty="0">
                <a:ea typeface="ＭＳ Ｐゴシック" pitchFamily="34" charset="-128"/>
              </a:rPr>
              <a:t>pakalpojumu </a:t>
            </a:r>
            <a:r>
              <a:rPr lang="lv-LV" sz="2400" dirty="0" smtClean="0">
                <a:ea typeface="ＭＳ Ｐゴシック" pitchFamily="34" charset="-128"/>
              </a:rPr>
              <a:t>pašizmaksu un administratīvo slogu</a:t>
            </a:r>
          </a:p>
          <a:p>
            <a:pPr>
              <a:spcBef>
                <a:spcPts val="600"/>
              </a:spcBef>
              <a:spcAft>
                <a:spcPts val="600"/>
              </a:spcAft>
              <a:buClr>
                <a:schemeClr val="tx1">
                  <a:lumMod val="50000"/>
                  <a:lumOff val="50000"/>
                </a:schemeClr>
              </a:buClr>
              <a:buFont typeface="Wingdings" pitchFamily="2" charset="2"/>
              <a:buChar char="§"/>
              <a:defRPr/>
            </a:pPr>
            <a:r>
              <a:rPr lang="lv-LV" sz="2400" dirty="0" smtClean="0">
                <a:ea typeface="ＭＳ Ｐゴシック" pitchFamily="34" charset="-128"/>
              </a:rPr>
              <a:t>Spējat objektīvi pielietot izmaksu-ieguvumu analīzi </a:t>
            </a:r>
            <a:r>
              <a:rPr lang="lv-LV" sz="2400" dirty="0">
                <a:ea typeface="ＭＳ Ｐゴシック" pitchFamily="34" charset="-128"/>
              </a:rPr>
              <a:t>publisko pakalpojumu </a:t>
            </a:r>
            <a:r>
              <a:rPr lang="lv-LV" sz="2400" dirty="0" smtClean="0">
                <a:ea typeface="ＭＳ Ｐゴシック" pitchFamily="34" charset="-128"/>
              </a:rPr>
              <a:t>jomā</a:t>
            </a:r>
          </a:p>
          <a:p>
            <a:pPr>
              <a:spcBef>
                <a:spcPts val="600"/>
              </a:spcBef>
              <a:spcAft>
                <a:spcPts val="600"/>
              </a:spcAft>
              <a:buClr>
                <a:schemeClr val="tx1">
                  <a:lumMod val="50000"/>
                  <a:lumOff val="50000"/>
                </a:schemeClr>
              </a:buClr>
              <a:buFont typeface="Wingdings" pitchFamily="2" charset="2"/>
              <a:buChar char="§"/>
              <a:defRPr/>
            </a:pPr>
            <a:r>
              <a:rPr lang="lv-LV" sz="2400" dirty="0" smtClean="0">
                <a:ea typeface="ＭＳ Ｐゴシック" pitchFamily="34" charset="-128"/>
              </a:rPr>
              <a:t>Runājat vienā valodā savā starpā (iestādes, pašvaldības, ministrijas), vienojoties par pakalpojumu nodošanu VVKAC</a:t>
            </a:r>
          </a:p>
          <a:p>
            <a:pPr>
              <a:spcBef>
                <a:spcPts val="600"/>
              </a:spcBef>
              <a:spcAft>
                <a:spcPts val="600"/>
              </a:spcAft>
              <a:buClr>
                <a:schemeClr val="tx1">
                  <a:lumMod val="50000"/>
                  <a:lumOff val="50000"/>
                </a:schemeClr>
              </a:buClr>
              <a:buFont typeface="Wingdings" pitchFamily="2" charset="2"/>
              <a:buChar char="§"/>
              <a:defRPr/>
            </a:pPr>
            <a:r>
              <a:rPr lang="lv-LV" sz="2400" dirty="0" smtClean="0">
                <a:ea typeface="ＭＳ Ｐゴシック" pitchFamily="34" charset="-128"/>
              </a:rPr>
              <a:t>Esat gatavi izstrādāt MK noteikumus par </a:t>
            </a:r>
            <a:r>
              <a:rPr lang="lv-LV" sz="2400" dirty="0">
                <a:solidFill>
                  <a:schemeClr val="tx1">
                    <a:lumMod val="95000"/>
                    <a:lumOff val="5000"/>
                  </a:schemeClr>
                </a:solidFill>
                <a:ea typeface="ＭＳ Ｐゴシック" pitchFamily="34" charset="-128"/>
                <a:cs typeface="Calibri"/>
              </a:rPr>
              <a:t>v</a:t>
            </a:r>
            <a:r>
              <a:rPr lang="lv-LV" sz="2400" dirty="0" smtClean="0">
                <a:solidFill>
                  <a:schemeClr val="tx1">
                    <a:lumMod val="95000"/>
                    <a:lumOff val="5000"/>
                  </a:schemeClr>
                </a:solidFill>
                <a:ea typeface="ＭＳ Ｐゴシック" pitchFamily="34" charset="-128"/>
                <a:cs typeface="Calibri"/>
              </a:rPr>
              <a:t>ienotu </a:t>
            </a:r>
            <a:r>
              <a:rPr lang="lv-LV" sz="2400" dirty="0">
                <a:solidFill>
                  <a:schemeClr val="tx1">
                    <a:lumMod val="95000"/>
                    <a:lumOff val="5000"/>
                  </a:schemeClr>
                </a:solidFill>
                <a:ea typeface="ＭＳ Ｐゴシック" pitchFamily="34" charset="-128"/>
                <a:cs typeface="Calibri"/>
              </a:rPr>
              <a:t>publisko pakalpojumu pieprasīšanas un samaksas </a:t>
            </a:r>
            <a:r>
              <a:rPr lang="lv-LV" sz="2400" dirty="0" smtClean="0">
                <a:solidFill>
                  <a:schemeClr val="tx1">
                    <a:lumMod val="95000"/>
                    <a:lumOff val="5000"/>
                  </a:schemeClr>
                </a:solidFill>
                <a:ea typeface="ＭＳ Ｐゴシック" pitchFamily="34" charset="-128"/>
                <a:cs typeface="Calibri"/>
              </a:rPr>
              <a:t>kārtību</a:t>
            </a:r>
            <a:endParaRPr lang="lv-LV" sz="2400" dirty="0">
              <a:ea typeface="ＭＳ Ｐゴシック" pitchFamily="34" charset="-128"/>
            </a:endParaRPr>
          </a:p>
        </p:txBody>
      </p:sp>
    </p:spTree>
    <p:extLst>
      <p:ext uri="{BB962C8B-B14F-4D97-AF65-F5344CB8AC3E}">
        <p14:creationId xmlns:p14="http://schemas.microsoft.com/office/powerpoint/2010/main" val="54416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46" y="5004776"/>
            <a:ext cx="1890476" cy="251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059428036"/>
              </p:ext>
            </p:extLst>
          </p:nvPr>
        </p:nvGraphicFramePr>
        <p:xfrm>
          <a:off x="431800" y="1547589"/>
          <a:ext cx="9289032" cy="3979520"/>
        </p:xfrm>
        <a:graphic>
          <a:graphicData uri="http://schemas.openxmlformats.org/drawingml/2006/table">
            <a:tbl>
              <a:tblPr bandRow="1">
                <a:tableStyleId>{2D5ABB26-0587-4C30-8999-92F81FD0307C}</a:tableStyleId>
              </a:tblPr>
              <a:tblGrid>
                <a:gridCol w="1872208"/>
                <a:gridCol w="7416824"/>
              </a:tblGrid>
              <a:tr h="370840">
                <a:tc rowSpan="2">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13:00 – 14:00</a:t>
                      </a:r>
                    </a:p>
                    <a:p>
                      <a:pPr algn="l">
                        <a:spcBef>
                          <a:spcPts val="300"/>
                        </a:spcBef>
                        <a:spcAft>
                          <a:spcPts val="300"/>
                        </a:spcAft>
                      </a:pP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Publisko pakalpojumu sistēmas pilnveidošanas progress un plānotās aktivitātes </a:t>
                      </a:r>
                      <a:endParaRPr lang="lv-LV" altLang="lv-LV" sz="2000" dirty="0" smtClean="0">
                        <a:solidFill>
                          <a:schemeClr val="tx1">
                            <a:lumMod val="95000"/>
                            <a:lumOff val="5000"/>
                          </a:schemeClr>
                        </a:solidFill>
                        <a:ea typeface="ＭＳ Ｐゴシック" pitchFamily="34" charset="-128"/>
                      </a:endParaRPr>
                    </a:p>
                  </a:txBody>
                  <a:tcPr/>
                </a:tc>
              </a:tr>
              <a:tr h="595104">
                <a:tc vMerge="1">
                  <a:txBody>
                    <a:bodyPr/>
                    <a:lstStyle/>
                    <a:p>
                      <a:endParaRPr lang="lv-LV" dirty="0"/>
                    </a:p>
                  </a:txBody>
                  <a:tcPr/>
                </a:tc>
                <a:tc>
                  <a:txBody>
                    <a:bodyPr/>
                    <a:lstStyle/>
                    <a:p>
                      <a:pPr marL="0" marR="0" indent="0" algn="l" defTabSz="914400" rtl="0" eaLnBrk="1" fontAlgn="auto" latinLnBrk="0" hangingPunct="1">
                        <a:lnSpc>
                          <a:spcPct val="100000"/>
                        </a:lnSpc>
                        <a:spcBef>
                          <a:spcPts val="300"/>
                        </a:spcBef>
                        <a:spcAft>
                          <a:spcPts val="1200"/>
                        </a:spcAft>
                        <a:buClrTx/>
                        <a:buSzTx/>
                        <a:buFontTx/>
                        <a:buNone/>
                        <a:tabLst/>
                        <a:defRPr/>
                      </a:pPr>
                      <a:r>
                        <a:rPr lang="lv-LV" altLang="lv-LV" sz="2000" dirty="0" smtClean="0"/>
                        <a:t>Publisko pakalpojumu sistēmas pārskats</a:t>
                      </a:r>
                      <a:endParaRPr lang="lv-LV" altLang="lv-LV" sz="2000" dirty="0" smtClean="0">
                        <a:solidFill>
                          <a:schemeClr val="tx1">
                            <a:lumMod val="95000"/>
                            <a:lumOff val="5000"/>
                          </a:schemeClr>
                        </a:solidFill>
                        <a:ea typeface="ＭＳ Ｐゴシック" pitchFamily="34" charset="-128"/>
                      </a:endParaRPr>
                    </a:p>
                  </a:txBody>
                  <a:tcPr/>
                </a:tc>
              </a:tr>
              <a:tr h="50405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14:00 – 14:15</a:t>
                      </a: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Kafijas pauze</a:t>
                      </a:r>
                      <a:endParaRPr lang="lv-LV" altLang="lv-LV" sz="2000" dirty="0" smtClean="0">
                        <a:solidFill>
                          <a:schemeClr val="tx1">
                            <a:lumMod val="95000"/>
                            <a:lumOff val="5000"/>
                          </a:schemeClr>
                        </a:solidFill>
                        <a:ea typeface="ＭＳ Ｐゴシック" pitchFamily="34" charset="-128"/>
                      </a:endParaRPr>
                    </a:p>
                  </a:txBody>
                  <a:tcPr/>
                </a:tc>
              </a:tr>
              <a:tr h="370840">
                <a:tc rowSpan="3">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14:15 – 17:00 </a:t>
                      </a:r>
                    </a:p>
                    <a:p>
                      <a:pPr algn="l">
                        <a:spcBef>
                          <a:spcPts val="300"/>
                        </a:spcBef>
                        <a:spcAft>
                          <a:spcPts val="300"/>
                        </a:spcAft>
                      </a:pP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MK noteikumu tvērums</a:t>
                      </a:r>
                    </a:p>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Ievads vadības grāmatvedībā: vēsture, mērķi, pielietojums, principi un metodes</a:t>
                      </a:r>
                      <a:endParaRPr lang="lv-LV" altLang="lv-LV" sz="2000" dirty="0" smtClean="0">
                        <a:solidFill>
                          <a:schemeClr val="tx1">
                            <a:lumMod val="95000"/>
                            <a:lumOff val="5000"/>
                          </a:schemeClr>
                        </a:solidFill>
                        <a:ea typeface="ＭＳ Ｐゴシック" pitchFamily="34" charset="-128"/>
                      </a:endParaRPr>
                    </a:p>
                  </a:txBody>
                  <a:tcPr/>
                </a:tc>
              </a:tr>
              <a:tr h="370840">
                <a:tc vMerge="1">
                  <a:txBody>
                    <a:bodyPr/>
                    <a:lstStyle/>
                    <a:p>
                      <a:endParaRPr lang="lv-LV"/>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Vadības grāmatvedības izaicinājumi valsts pārvaldē</a:t>
                      </a:r>
                      <a:endParaRPr lang="lv-LV" altLang="lv-LV" sz="2000" dirty="0" smtClean="0">
                        <a:solidFill>
                          <a:schemeClr val="tx1">
                            <a:lumMod val="95000"/>
                            <a:lumOff val="5000"/>
                          </a:schemeClr>
                        </a:solidFill>
                        <a:ea typeface="ＭＳ Ｐゴシック" pitchFamily="34" charset="-128"/>
                      </a:endParaRPr>
                    </a:p>
                  </a:txBody>
                  <a:tcPr/>
                </a:tc>
              </a:tr>
              <a:tr h="370840">
                <a:tc vMerge="1">
                  <a:txBody>
                    <a:bodyPr/>
                    <a:lstStyle/>
                    <a:p>
                      <a:endParaRPr lang="lv-LV" dirty="0"/>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Ārvalstu un Latvijas  pieredze vadības grāmatvedības pielietošanā publiskajā pārvaldē</a:t>
                      </a:r>
                    </a:p>
                  </a:txBody>
                  <a:tcPr/>
                </a:tc>
              </a:tr>
            </a:tbl>
          </a:graphicData>
        </a:graphic>
      </p:graphicFrame>
      <p:sp>
        <p:nvSpPr>
          <p:cNvPr id="5"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ea typeface="ＭＳ Ｐゴシック" pitchFamily="34" charset="-128"/>
              </a:rPr>
              <a:t>Dienas kārtība</a:t>
            </a:r>
            <a:r>
              <a:rPr lang="lv-LV" sz="2800" kern="0" dirty="0" smtClean="0">
                <a:solidFill>
                  <a:schemeClr val="tx1">
                    <a:lumMod val="50000"/>
                    <a:lumOff val="50000"/>
                  </a:schemeClr>
                </a:solidFill>
              </a:rPr>
              <a:t/>
            </a:r>
            <a:br>
              <a:rPr lang="lv-LV" sz="2800" kern="0" dirty="0" smtClean="0">
                <a:solidFill>
                  <a:schemeClr val="tx1">
                    <a:lumMod val="50000"/>
                    <a:lumOff val="50000"/>
                  </a:schemeClr>
                </a:solidFill>
              </a:rPr>
            </a:br>
            <a:r>
              <a:rPr lang="lv-LV" altLang="lv-LV" sz="2800" dirty="0">
                <a:solidFill>
                  <a:schemeClr val="tx1">
                    <a:lumMod val="50000"/>
                    <a:lumOff val="50000"/>
                  </a:schemeClr>
                </a:solidFill>
                <a:ea typeface="ＭＳ Ｐゴシック" pitchFamily="34" charset="-128"/>
              </a:rPr>
              <a:t>1. nodarbība</a:t>
            </a:r>
            <a:endParaRPr lang="pl-PL" sz="2800" kern="0" dirty="0">
              <a:solidFill>
                <a:schemeClr val="tx1">
                  <a:lumMod val="50000"/>
                  <a:lumOff val="50000"/>
                </a:schemeClr>
              </a:solidFill>
            </a:endParaRPr>
          </a:p>
        </p:txBody>
      </p:sp>
    </p:spTree>
    <p:extLst>
      <p:ext uri="{BB962C8B-B14F-4D97-AF65-F5344CB8AC3E}">
        <p14:creationId xmlns:p14="http://schemas.microsoft.com/office/powerpoint/2010/main" val="291199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gEoWIzxXU6FJ8W8.CcC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4eLHqOUS0S6_6PBOEMhO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wHALiBmLU2yk4vRQfZm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2MECi83oESsmzsmu66C6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I0YvH91r0Sxu598Wq8g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Wg3.4Q2RUaxzkeU9REJ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90go86Zx0uxoO74PKj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hhVdKkFxEKxLfMaiLOP7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BHoEW1ZXky7G6L49iog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4HrI.RbMUmapjyQAsXz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lClyeUT5ka4Piw58Zjs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RdRbH1_zEegmWJbyXxj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9Ge4672UUqkqJTUWSZU_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kndCUQyUyRs7dz46Gx3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9OsNntk3kur9IyNpwDr9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rybrHuKc0OBoV92f_Ni6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1B7JcyNsEKvvfCS3teH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Ou_7MRzdUuBkFyUXTNyx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wNyyH_LXkOxu6X102t8_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sejoGZEWUiDrbGB43pG3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hUZc5qD2kGTdiQrzDQE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cHvKKEpME.eUAVgkgRS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lEOKgLHUE.8HV5_y0Wy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YMGe4Md5E6AL4Rou5hgk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ExV4c36C0SSBS4401qOs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VwwR4MSskm.vucE9qkb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4apWryIZUuM_DhUotpg_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SI8QCbD2kWC9.nISEd9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rbsfnJFmEqU.BVxbHqAE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t3OT.Vhl0mQuqS4vxW3c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7Pu407faUOFjWooYiw.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akz0gJg2Uu.WarRhn1ti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u4SmaAFsU2jys4kG140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qORIcshHECcfrsomUNK5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28DAnplGkGHwPvpAIesc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9x6SKrDnrkCZ6Ry9gvCm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iLYfSEQtUisvbUAyn_kf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JDTwpDWZEmQN2M4sDzDx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PNlQoyb2t0uU_VNbc48iV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nT_taAiJ0yeuuRZ8IwL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lchQa3rqkmvrqm22_.Vs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zCfxXMfNKEuU337.kGy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6N5BKeAYkKCIyGPwrF2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O5gAlB0FUOXOVCB_PQV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4KMZUyo6k2mQ7Yk5pVK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sHxfaESykS_UAIY43cD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gysXwwCZ0qupsEZ95LXw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i84GFeVtkO3burVIF2G7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0AfNrzQ002zcdL0DFre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kQapC3aDUunPX46XeIL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iA8J9uoaU2RdrrDGTMuZ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l5D2zA7BUmA2sHBu_Fbt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2SqoXaDCq0iX46kYeYs6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habBvm7D0id9zBKzoIoq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BtL3rTRVEK4nUPqjcG6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6DAhFMUbLkmDRrlzrupIR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xtMz44rVkei_9WGS4eho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U9zxyp5LUOW7M.0pfsE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tKrGA6mEkmUsBRfw_2Gr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YNqqC05QEKasAd5UTXkg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a8hvO7O9kyyA_NwqDZ_p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mLpWmCpC0Oy9Rgc8nBd8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CwEcn.wqk6VVFtDGOOg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j.J5xl5B06Z7Qq93a7f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1d17PA.vkC7hdFlHnua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fimytx91kyf3mrHIaG.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Tuk8X8sC0aSHG6wYxNUy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_Mr6D_RRTUyuF9jgwQGG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QprdYTrO8kmguPkgaYY0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zTjRONJmE6H9P.myQWj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RTecB04E0mzZ1npfRHTlQ"/>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0404878D85B54081C4B0623C723FAB" ma:contentTypeVersion="0" ma:contentTypeDescription="Create a new document." ma:contentTypeScope="" ma:versionID="ae87f41d004bfc27df516080161ffe3e">
  <xsd:schema xmlns:xsd="http://www.w3.org/2001/XMLSchema" xmlns:xs="http://www.w3.org/2001/XMLSchema" xmlns:p="http://schemas.microsoft.com/office/2006/metadata/properties" xmlns:ns2="9bc8503f-eeeb-41c6-b9fb-d53373a7ea6d" targetNamespace="http://schemas.microsoft.com/office/2006/metadata/properties" ma:root="true" ma:fieldsID="34ef20c97cba8d176c8d8b957f39e2d8" ns2:_="">
    <xsd:import namespace="9bc8503f-eeeb-41c6-b9fb-d53373a7ea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8503f-eeeb-41c6-b9fb-d53373a7ea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C486CBDB-09E6-4E09-A13C-464D640E5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8503f-eeeb-41c6-b9fb-d53373a7e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935AE-B2C6-42D0-BDF8-68CBE83F652F}">
  <ds:schemaRefs>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9bc8503f-eeeb-41c6-b9fb-d53373a7ea6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22679C-7551-4E45-BEB0-249B505CF872}">
  <ds:schemaRefs>
    <ds:schemaRef ds:uri="http://schemas.microsoft.com/sharepoint/v3/contenttype/forms"/>
  </ds:schemaRefs>
</ds:datastoreItem>
</file>

<file path=customXml/itemProps4.xml><?xml version="1.0" encoding="utf-8"?>
<ds:datastoreItem xmlns:ds="http://schemas.openxmlformats.org/officeDocument/2006/customXml" ds:itemID="{8BA1F83E-FB80-4F6E-A761-5517C513143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3250</TotalTime>
  <Words>4309</Words>
  <Application>Microsoft Office PowerPoint</Application>
  <PresentationFormat>Custom</PresentationFormat>
  <Paragraphs>760</Paragraphs>
  <Slides>55</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Office Theme</vt:lpstr>
      <vt:lpstr>Chart</vt:lpstr>
      <vt:lpstr>Document</vt:lpstr>
      <vt:lpstr>Apmācības kurss  Plublisko pakalpojumu sniegšanas izmaksu  aprēķināšana valsts pārvaldē  Anastasija Kirņičanska  10.07.2014.</vt:lpstr>
      <vt:lpstr>PowerPoint Presentation</vt:lpstr>
      <vt:lpstr>Iepazīšanās Lektore: Anastasija Kirņičanska</vt:lpstr>
      <vt:lpstr>Corporate Consulting SIA Par uzņēmumu</vt:lpstr>
      <vt:lpstr>Corporate Consulting SIA  Pieredze publisko pakalpojumu jomā</vt:lpstr>
      <vt:lpstr>Dalībnieku iepriekšējā pieredze un gaidas</vt:lpstr>
      <vt:lpstr>Kursa saturs</vt:lpstr>
      <vt:lpstr>Apmācības beigās Jūs:</vt:lpstr>
      <vt:lpstr>PowerPoint Presentation</vt:lpstr>
      <vt:lpstr>PowerPoint Presentation</vt:lpstr>
      <vt:lpstr>PowerPoint Presentation</vt:lpstr>
      <vt:lpstr>PowerPoint Presentation</vt:lpstr>
      <vt:lpstr>PowerPoint Presentation</vt:lpstr>
      <vt:lpstr>Izaicinājumi un mērķi Pārvaldes caurskatāmība </vt:lpstr>
      <vt:lpstr>Publisko pakalpojumu sistēmas pilnveides virzieni</vt:lpstr>
      <vt:lpstr>PowerPoint Presentation</vt:lpstr>
      <vt:lpstr>PowerPoint Presentation</vt:lpstr>
      <vt:lpstr>Finansēšanas un maksāšanas kārtība</vt:lpstr>
      <vt:lpstr>PowerPoint Presentation</vt:lpstr>
      <vt:lpstr>Pakalpojumu sniegšana vienotajā KAC tīklā</vt:lpstr>
      <vt:lpstr>"Patlaban vairums valsts pārvaldes iestāžu, kuras sniedz iedzīvotājiem dažādus pakalpojumus, atrodas katra savās telpās. Taču šobrīd valsts pārvaldē tiek diskutēts par ideju Latvijā izveidot vienotu klientu apkalpošanas centru tīklu, kur vienuviet būtu iespējams saņemt daudzu vai pat visu valsts iestāžu pakalpojumus – t.i., tie valsts iestāžu darbinieki, kuriem ir klātienē jāapkalpo iedzīvotāji, vairs neatrastos katrs savā adresē, bet gan visi būtu sastopami vienuviet. Cik lielā mērā Jūs atbalstāt šādas idejas un priekšlikumus?"</vt:lpstr>
      <vt:lpstr>Divi VVKAC modeļi (1)</vt:lpstr>
      <vt:lpstr>Divi VVKAC modeļi (2)</vt:lpstr>
      <vt:lpstr>PowerPoint Presentation</vt:lpstr>
      <vt:lpstr>PowerPoint Presentation</vt:lpstr>
      <vt:lpstr>PowerPoint Presentation</vt:lpstr>
      <vt:lpstr>Jautājumi par vienotu publisko pakalpojumu pieprasīšanas un samaksas kārtību</vt:lpstr>
      <vt:lpstr>PowerPoint Presentation</vt:lpstr>
      <vt:lpstr>PowerPoint Presentation</vt:lpstr>
      <vt:lpstr>PowerPoint Presentation</vt:lpstr>
      <vt:lpstr>Vadības grāmatvedība un finanšu grāmatvedība Uzdevumi</vt:lpstr>
      <vt:lpstr>PowerPoint Presentation</vt:lpstr>
      <vt:lpstr>Vadības grāmatvedības attīstība (1) </vt:lpstr>
      <vt:lpstr>Vadības grāmatvedības attīstība (2) </vt:lpstr>
      <vt:lpstr>Vadības grāmatvedības process </vt:lpstr>
      <vt:lpstr>PowerPoint Presentation</vt:lpstr>
      <vt:lpstr>Vadības grāmatvedības pielietojums iestādēs Vajadzības ilustrācija </vt:lpstr>
      <vt:lpstr>PowerPoint Presentation</vt:lpstr>
      <vt:lpstr>PowerPoint Presentation</vt:lpstr>
      <vt:lpstr>PowerPoint Presentation</vt:lpstr>
      <vt:lpstr>PowerPoint Presentation</vt:lpstr>
      <vt:lpstr>PowerPoint Presentation</vt:lpstr>
      <vt:lpstr>Tiesu administrācijas pieredze (1) </vt:lpstr>
      <vt:lpstr>Tiesu administrācijas pieredze (2) Pašizmaksas noteikšanas pieeja</vt:lpstr>
      <vt:lpstr>Tiesu administrācijas pieredze (3) Tiesvedības pašizmaksa</vt:lpstr>
      <vt:lpstr>Tiesu administrācijas pieredze (4) Būtiskākie optimizācijas priekšlikumi</vt:lpstr>
      <vt:lpstr>Veselības un darbspēju ekspertīzes ārstu valsts komisijas pieredze (1)</vt:lpstr>
      <vt:lpstr>Invaliditātes noteikšanas pašizmaksas aprēķina pieeja</vt:lpstr>
      <vt:lpstr>VDEĀVK pieredze (3) Pašizmaksa</vt:lpstr>
      <vt:lpstr>PowerPoint Presentation</vt:lpstr>
      <vt:lpstr>VDEĀVK pieredze (4) Būtiskākie optimizācijas priekšlikumi (1)</vt:lpstr>
      <vt:lpstr>VDEĀVK pieredze (5) Būtiskākie optimizācijas priekšlikumi (2)</vt:lpstr>
      <vt:lpstr>PowerPoint Presentation</vt:lpstr>
      <vt:lpstr>Mūsu secinājumi par pašizmaksas aprēķinu valsts pārvaldē</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Karlis Dubavs</dc:creator>
  <cp:lastModifiedBy>Maija Anspoka</cp:lastModifiedBy>
  <cp:revision>489</cp:revision>
  <cp:lastPrinted>1601-01-01T00:00:00Z</cp:lastPrinted>
  <dcterms:created xsi:type="dcterms:W3CDTF">2011-03-30T13:08:46Z</dcterms:created>
  <dcterms:modified xsi:type="dcterms:W3CDTF">2014-10-01T07:20:30Z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0x010100FE0404878D85B54081C4B0623C723FAB</vt:lpwstr>
  </property>
</Properties>
</file>