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41"/>
  </p:notesMasterIdLst>
  <p:sldIdLst>
    <p:sldId id="423" r:id="rId6"/>
    <p:sldId id="424" r:id="rId7"/>
    <p:sldId id="376" r:id="rId8"/>
    <p:sldId id="345" r:id="rId9"/>
    <p:sldId id="438" r:id="rId10"/>
    <p:sldId id="375" r:id="rId11"/>
    <p:sldId id="439" r:id="rId12"/>
    <p:sldId id="346" r:id="rId13"/>
    <p:sldId id="348" r:id="rId14"/>
    <p:sldId id="350" r:id="rId15"/>
    <p:sldId id="366" r:id="rId16"/>
    <p:sldId id="422" r:id="rId17"/>
    <p:sldId id="418" r:id="rId18"/>
    <p:sldId id="400" r:id="rId19"/>
    <p:sldId id="351" r:id="rId20"/>
    <p:sldId id="401" r:id="rId21"/>
    <p:sldId id="352" r:id="rId22"/>
    <p:sldId id="407" r:id="rId23"/>
    <p:sldId id="406" r:id="rId24"/>
    <p:sldId id="364" r:id="rId25"/>
    <p:sldId id="367" r:id="rId26"/>
    <p:sldId id="440" r:id="rId27"/>
    <p:sldId id="365" r:id="rId28"/>
    <p:sldId id="379" r:id="rId29"/>
    <p:sldId id="392" r:id="rId30"/>
    <p:sldId id="394" r:id="rId31"/>
    <p:sldId id="395" r:id="rId32"/>
    <p:sldId id="411" r:id="rId33"/>
    <p:sldId id="409" r:id="rId34"/>
    <p:sldId id="413" r:id="rId35"/>
    <p:sldId id="414" r:id="rId36"/>
    <p:sldId id="415" r:id="rId37"/>
    <p:sldId id="432" r:id="rId38"/>
    <p:sldId id="433" r:id="rId39"/>
    <p:sldId id="425" r:id="rId40"/>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ants Felsbergs" initials="IF" lastIdx="29" clrIdx="0"/>
  <p:cmAuthor id="1" name="Jānis Dzalbe" initials="JD"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3F3FF"/>
    <a:srgbClr val="F7F7FF"/>
    <a:srgbClr val="EBEBFF"/>
    <a:srgbClr val="EFEFFB"/>
    <a:srgbClr val="E7E7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4" autoAdjust="0"/>
    <p:restoredTop sz="86441" autoAdjust="0"/>
  </p:normalViewPr>
  <p:slideViewPr>
    <p:cSldViewPr>
      <p:cViewPr>
        <p:scale>
          <a:sx n="60" d="100"/>
          <a:sy n="60" d="100"/>
        </p:scale>
        <p:origin x="-1122" y="-162"/>
      </p:cViewPr>
      <p:guideLst>
        <p:guide orient="horz" pos="2381"/>
        <p:guide pos="3175"/>
      </p:guideLst>
    </p:cSldViewPr>
  </p:slideViewPr>
  <p:outlineViewPr>
    <p:cViewPr>
      <p:scale>
        <a:sx n="33" d="100"/>
        <a:sy n="33" d="100"/>
      </p:scale>
      <p:origin x="0" y="3276"/>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5A483-90E7-1F47-B9D5-0AF0A2AE7313}" type="doc">
      <dgm:prSet loTypeId="urn:microsoft.com/office/officeart/2008/layout/HexagonCluster" loCatId="" qsTypeId="urn:microsoft.com/office/officeart/2005/8/quickstyle/simple2" qsCatId="simple" csTypeId="urn:microsoft.com/office/officeart/2005/8/colors/accent1_2" csCatId="accent1" phldr="1"/>
      <dgm:spPr/>
      <dgm:t>
        <a:bodyPr/>
        <a:lstStyle/>
        <a:p>
          <a:endParaRPr lang="en-US"/>
        </a:p>
      </dgm:t>
    </dgm:pt>
    <dgm:pt modelId="{8C280940-1F7A-C14F-ABCA-CD2C01D06E69}">
      <dgm:prSet phldrT="[Text]"/>
      <dgm:spPr/>
      <dgm:t>
        <a:bodyPr/>
        <a:lstStyle/>
        <a:p>
          <a:r>
            <a:rPr lang="en-US" dirty="0" err="1" smtClean="0"/>
            <a:t>Klientu</a:t>
          </a:r>
          <a:r>
            <a:rPr lang="en-US" dirty="0" smtClean="0"/>
            <a:t> </a:t>
          </a:r>
          <a:r>
            <a:rPr lang="en-US" dirty="0" err="1" smtClean="0"/>
            <a:t>apkalpošanas</a:t>
          </a:r>
          <a:r>
            <a:rPr lang="en-US" dirty="0" smtClean="0"/>
            <a:t> </a:t>
          </a:r>
          <a:r>
            <a:rPr lang="en-US" dirty="0" err="1" smtClean="0"/>
            <a:t>pašizmaksa</a:t>
          </a:r>
          <a:endParaRPr lang="en-US" dirty="0"/>
        </a:p>
      </dgm:t>
    </dgm:pt>
    <dgm:pt modelId="{23E3B460-2678-984A-AABE-0A134248714D}" type="parTrans" cxnId="{5AE3EC74-8A31-3A4A-B3CC-8F6BC2C24830}">
      <dgm:prSet/>
      <dgm:spPr/>
      <dgm:t>
        <a:bodyPr/>
        <a:lstStyle/>
        <a:p>
          <a:endParaRPr lang="en-US"/>
        </a:p>
      </dgm:t>
    </dgm:pt>
    <dgm:pt modelId="{54675707-A5F2-2D46-854A-7F2FDEEDF0D3}" type="sibTrans" cxnId="{5AE3EC74-8A31-3A4A-B3CC-8F6BC2C24830}">
      <dgm:prSet/>
      <dgm:spPr/>
      <dgm:t>
        <a:bodyPr/>
        <a:lstStyle/>
        <a:p>
          <a:endParaRPr lang="en-US"/>
        </a:p>
      </dgm:t>
    </dgm:pt>
    <dgm:pt modelId="{A3457423-7C12-604B-BB0B-3BA9506330F7}">
      <dgm:prSet phldrT="[Text]"/>
      <dgm:spPr/>
      <dgm:t>
        <a:bodyPr/>
        <a:lstStyle/>
        <a:p>
          <a:r>
            <a:rPr lang="en-US" dirty="0" err="1" smtClean="0"/>
            <a:t>Pakalpojumu</a:t>
          </a:r>
          <a:r>
            <a:rPr lang="en-US" dirty="0" smtClean="0"/>
            <a:t> </a:t>
          </a:r>
          <a:r>
            <a:rPr lang="en-US" dirty="0" err="1" smtClean="0"/>
            <a:t>pārvaldības</a:t>
          </a:r>
          <a:r>
            <a:rPr lang="en-US" dirty="0" smtClean="0"/>
            <a:t> </a:t>
          </a:r>
          <a:r>
            <a:rPr lang="en-US" dirty="0" err="1" smtClean="0"/>
            <a:t>pšizmaksa</a:t>
          </a:r>
          <a:endParaRPr lang="en-US" dirty="0"/>
        </a:p>
      </dgm:t>
    </dgm:pt>
    <dgm:pt modelId="{3456860A-3AC9-0C41-8F75-C33913A0EB79}" type="parTrans" cxnId="{81853694-2167-FE4D-A79B-284657E779A0}">
      <dgm:prSet/>
      <dgm:spPr/>
      <dgm:t>
        <a:bodyPr/>
        <a:lstStyle/>
        <a:p>
          <a:endParaRPr lang="en-US"/>
        </a:p>
      </dgm:t>
    </dgm:pt>
    <dgm:pt modelId="{74B361FF-9592-0A48-ACBA-5CDCF55372BC}" type="sibTrans" cxnId="{81853694-2167-FE4D-A79B-284657E779A0}">
      <dgm:prSet/>
      <dgm:spPr/>
      <dgm:t>
        <a:bodyPr/>
        <a:lstStyle/>
        <a:p>
          <a:endParaRPr lang="en-US"/>
        </a:p>
      </dgm:t>
    </dgm:pt>
    <dgm:pt modelId="{A5D594C8-80DA-2249-BC8E-EA385FADD412}">
      <dgm:prSet phldrT="[Text]"/>
      <dgm:spPr/>
      <dgm:t>
        <a:bodyPr/>
        <a:lstStyle/>
        <a:p>
          <a:r>
            <a:rPr lang="en-US" dirty="0" smtClean="0"/>
            <a:t>E-</a:t>
          </a:r>
          <a:r>
            <a:rPr lang="en-US" dirty="0" err="1" smtClean="0"/>
            <a:t>pakalpojuma</a:t>
          </a:r>
          <a:r>
            <a:rPr lang="en-US" dirty="0" smtClean="0"/>
            <a:t> </a:t>
          </a:r>
          <a:r>
            <a:rPr lang="en-US" dirty="0" err="1" smtClean="0"/>
            <a:t>pašizmaksa</a:t>
          </a:r>
          <a:endParaRPr lang="en-US" dirty="0"/>
        </a:p>
      </dgm:t>
    </dgm:pt>
    <dgm:pt modelId="{B1FC724E-BDEB-B641-BA10-C546DD7B733D}" type="parTrans" cxnId="{4C41A585-9DDF-6B45-ACE0-7661C5FB4605}">
      <dgm:prSet/>
      <dgm:spPr/>
      <dgm:t>
        <a:bodyPr/>
        <a:lstStyle/>
        <a:p>
          <a:endParaRPr lang="en-US"/>
        </a:p>
      </dgm:t>
    </dgm:pt>
    <dgm:pt modelId="{E1DC47A9-2153-B24E-A9D5-A3A4E6D58C9A}" type="sibTrans" cxnId="{4C41A585-9DDF-6B45-ACE0-7661C5FB4605}">
      <dgm:prSet/>
      <dgm:spPr/>
      <dgm:t>
        <a:bodyPr/>
        <a:lstStyle/>
        <a:p>
          <a:endParaRPr lang="en-US"/>
        </a:p>
      </dgm:t>
    </dgm:pt>
    <dgm:pt modelId="{597D7755-5E29-8A4D-8433-5144B1864E96}" type="pres">
      <dgm:prSet presAssocID="{43B5A483-90E7-1F47-B9D5-0AF0A2AE7313}" presName="Name0" presStyleCnt="0">
        <dgm:presLayoutVars>
          <dgm:chMax val="21"/>
          <dgm:chPref val="21"/>
        </dgm:presLayoutVars>
      </dgm:prSet>
      <dgm:spPr/>
      <dgm:t>
        <a:bodyPr/>
        <a:lstStyle/>
        <a:p>
          <a:endParaRPr lang="lv-LV"/>
        </a:p>
      </dgm:t>
    </dgm:pt>
    <dgm:pt modelId="{685C2489-0677-0445-8D19-C71288F89E47}" type="pres">
      <dgm:prSet presAssocID="{8C280940-1F7A-C14F-ABCA-CD2C01D06E69}" presName="text1" presStyleCnt="0"/>
      <dgm:spPr/>
    </dgm:pt>
    <dgm:pt modelId="{3C36BFAB-9E49-D944-AD48-997E15467E41}" type="pres">
      <dgm:prSet presAssocID="{8C280940-1F7A-C14F-ABCA-CD2C01D06E69}" presName="textRepeatNode" presStyleLbl="alignNode1" presStyleIdx="0" presStyleCnt="3">
        <dgm:presLayoutVars>
          <dgm:chMax val="0"/>
          <dgm:chPref val="0"/>
          <dgm:bulletEnabled val="1"/>
        </dgm:presLayoutVars>
      </dgm:prSet>
      <dgm:spPr/>
      <dgm:t>
        <a:bodyPr/>
        <a:lstStyle/>
        <a:p>
          <a:endParaRPr lang="lv-LV"/>
        </a:p>
      </dgm:t>
    </dgm:pt>
    <dgm:pt modelId="{445D8350-6922-6540-BE47-313609B4298E}" type="pres">
      <dgm:prSet presAssocID="{8C280940-1F7A-C14F-ABCA-CD2C01D06E69}" presName="textaccent1" presStyleCnt="0"/>
      <dgm:spPr/>
    </dgm:pt>
    <dgm:pt modelId="{A4D4B686-5450-2748-A07A-D0E2A1D337B5}" type="pres">
      <dgm:prSet presAssocID="{8C280940-1F7A-C14F-ABCA-CD2C01D06E69}" presName="accentRepeatNode" presStyleLbl="solidAlignAcc1" presStyleIdx="0" presStyleCnt="6"/>
      <dgm:spPr/>
    </dgm:pt>
    <dgm:pt modelId="{910B1F4D-62EE-3D45-80EE-CE9051EB938B}" type="pres">
      <dgm:prSet presAssocID="{54675707-A5F2-2D46-854A-7F2FDEEDF0D3}" presName="image1" presStyleCnt="0"/>
      <dgm:spPr/>
    </dgm:pt>
    <dgm:pt modelId="{04FB072E-628B-CB49-8AAB-D229BE7998FE}" type="pres">
      <dgm:prSet presAssocID="{54675707-A5F2-2D46-854A-7F2FDEEDF0D3}" presName="imageRepeatNode" presStyleLbl="alignAcc1" presStyleIdx="0" presStyleCnt="3"/>
      <dgm:spPr/>
      <dgm:t>
        <a:bodyPr/>
        <a:lstStyle/>
        <a:p>
          <a:endParaRPr lang="lv-LV"/>
        </a:p>
      </dgm:t>
    </dgm:pt>
    <dgm:pt modelId="{6738D648-DBAF-2147-BEF1-3917534B4C2A}" type="pres">
      <dgm:prSet presAssocID="{54675707-A5F2-2D46-854A-7F2FDEEDF0D3}" presName="imageaccent1" presStyleCnt="0"/>
      <dgm:spPr/>
    </dgm:pt>
    <dgm:pt modelId="{9E3B3A84-2E69-7940-8F02-1F9C0994BD70}" type="pres">
      <dgm:prSet presAssocID="{54675707-A5F2-2D46-854A-7F2FDEEDF0D3}" presName="accentRepeatNode" presStyleLbl="solidAlignAcc1" presStyleIdx="1" presStyleCnt="6"/>
      <dgm:spPr/>
    </dgm:pt>
    <dgm:pt modelId="{0A1A5342-1F85-2045-81F4-94CFDCD2DCC3}" type="pres">
      <dgm:prSet presAssocID="{A3457423-7C12-604B-BB0B-3BA9506330F7}" presName="text2" presStyleCnt="0"/>
      <dgm:spPr/>
    </dgm:pt>
    <dgm:pt modelId="{F835ACB8-89F8-E548-AA69-1E5FBDD574AC}" type="pres">
      <dgm:prSet presAssocID="{A3457423-7C12-604B-BB0B-3BA9506330F7}" presName="textRepeatNode" presStyleLbl="alignNode1" presStyleIdx="1" presStyleCnt="3">
        <dgm:presLayoutVars>
          <dgm:chMax val="0"/>
          <dgm:chPref val="0"/>
          <dgm:bulletEnabled val="1"/>
        </dgm:presLayoutVars>
      </dgm:prSet>
      <dgm:spPr/>
      <dgm:t>
        <a:bodyPr/>
        <a:lstStyle/>
        <a:p>
          <a:endParaRPr lang="en-US"/>
        </a:p>
      </dgm:t>
    </dgm:pt>
    <dgm:pt modelId="{46CA6337-3586-DD46-BF02-F52A19A2A7CD}" type="pres">
      <dgm:prSet presAssocID="{A3457423-7C12-604B-BB0B-3BA9506330F7}" presName="textaccent2" presStyleCnt="0"/>
      <dgm:spPr/>
    </dgm:pt>
    <dgm:pt modelId="{5958336C-11D7-B54D-88BC-8FA24E4E8019}" type="pres">
      <dgm:prSet presAssocID="{A3457423-7C12-604B-BB0B-3BA9506330F7}" presName="accentRepeatNode" presStyleLbl="solidAlignAcc1" presStyleIdx="2" presStyleCnt="6"/>
      <dgm:spPr/>
    </dgm:pt>
    <dgm:pt modelId="{6A3B2F37-C074-6549-8323-91C432C4FC82}" type="pres">
      <dgm:prSet presAssocID="{74B361FF-9592-0A48-ACBA-5CDCF55372BC}" presName="image2" presStyleCnt="0"/>
      <dgm:spPr/>
    </dgm:pt>
    <dgm:pt modelId="{B86C12A2-E896-774D-BC40-08A55ECDBFD2}" type="pres">
      <dgm:prSet presAssocID="{74B361FF-9592-0A48-ACBA-5CDCF55372BC}" presName="imageRepeatNode" presStyleLbl="alignAcc1" presStyleIdx="1" presStyleCnt="3"/>
      <dgm:spPr/>
      <dgm:t>
        <a:bodyPr/>
        <a:lstStyle/>
        <a:p>
          <a:endParaRPr lang="lv-LV"/>
        </a:p>
      </dgm:t>
    </dgm:pt>
    <dgm:pt modelId="{1A77652E-5828-D04E-8C0D-B61AE9D6D5AA}" type="pres">
      <dgm:prSet presAssocID="{74B361FF-9592-0A48-ACBA-5CDCF55372BC}" presName="imageaccent2" presStyleCnt="0"/>
      <dgm:spPr/>
    </dgm:pt>
    <dgm:pt modelId="{A0B26937-EADC-0744-83FF-5BA0C32898B8}" type="pres">
      <dgm:prSet presAssocID="{74B361FF-9592-0A48-ACBA-5CDCF55372BC}" presName="accentRepeatNode" presStyleLbl="solidAlignAcc1" presStyleIdx="3" presStyleCnt="6"/>
      <dgm:spPr/>
    </dgm:pt>
    <dgm:pt modelId="{48B90428-C8F3-B14D-9F7A-FC45013244F4}" type="pres">
      <dgm:prSet presAssocID="{A5D594C8-80DA-2249-BC8E-EA385FADD412}" presName="text3" presStyleCnt="0"/>
      <dgm:spPr/>
    </dgm:pt>
    <dgm:pt modelId="{8965CC53-6482-D841-825F-FBA05B6874B3}" type="pres">
      <dgm:prSet presAssocID="{A5D594C8-80DA-2249-BC8E-EA385FADD412}" presName="textRepeatNode" presStyleLbl="alignNode1" presStyleIdx="2" presStyleCnt="3">
        <dgm:presLayoutVars>
          <dgm:chMax val="0"/>
          <dgm:chPref val="0"/>
          <dgm:bulletEnabled val="1"/>
        </dgm:presLayoutVars>
      </dgm:prSet>
      <dgm:spPr/>
      <dgm:t>
        <a:bodyPr/>
        <a:lstStyle/>
        <a:p>
          <a:endParaRPr lang="lv-LV"/>
        </a:p>
      </dgm:t>
    </dgm:pt>
    <dgm:pt modelId="{2CCE58F8-41E0-FD4C-8A4B-5A1028BAF434}" type="pres">
      <dgm:prSet presAssocID="{A5D594C8-80DA-2249-BC8E-EA385FADD412}" presName="textaccent3" presStyleCnt="0"/>
      <dgm:spPr/>
    </dgm:pt>
    <dgm:pt modelId="{27916C78-335A-D84E-AC54-7558A9885DD6}" type="pres">
      <dgm:prSet presAssocID="{A5D594C8-80DA-2249-BC8E-EA385FADD412}" presName="accentRepeatNode" presStyleLbl="solidAlignAcc1" presStyleIdx="4" presStyleCnt="6"/>
      <dgm:spPr/>
    </dgm:pt>
    <dgm:pt modelId="{B97CCA43-5F53-6547-922A-9A1A68A34256}" type="pres">
      <dgm:prSet presAssocID="{E1DC47A9-2153-B24E-A9D5-A3A4E6D58C9A}" presName="image3" presStyleCnt="0"/>
      <dgm:spPr/>
    </dgm:pt>
    <dgm:pt modelId="{B9A1480F-A31D-FF46-A54D-BD958C1102B2}" type="pres">
      <dgm:prSet presAssocID="{E1DC47A9-2153-B24E-A9D5-A3A4E6D58C9A}" presName="imageRepeatNode" presStyleLbl="alignAcc1" presStyleIdx="2" presStyleCnt="3"/>
      <dgm:spPr/>
      <dgm:t>
        <a:bodyPr/>
        <a:lstStyle/>
        <a:p>
          <a:endParaRPr lang="lv-LV"/>
        </a:p>
      </dgm:t>
    </dgm:pt>
    <dgm:pt modelId="{B65DA2C0-8584-734B-818A-9A00153367B8}" type="pres">
      <dgm:prSet presAssocID="{E1DC47A9-2153-B24E-A9D5-A3A4E6D58C9A}" presName="imageaccent3" presStyleCnt="0"/>
      <dgm:spPr/>
    </dgm:pt>
    <dgm:pt modelId="{82266E90-5790-1E4B-A4B4-6197C5104D9E}" type="pres">
      <dgm:prSet presAssocID="{E1DC47A9-2153-B24E-A9D5-A3A4E6D58C9A}" presName="accentRepeatNode" presStyleLbl="solidAlignAcc1" presStyleIdx="5" presStyleCnt="6"/>
      <dgm:spPr/>
    </dgm:pt>
  </dgm:ptLst>
  <dgm:cxnLst>
    <dgm:cxn modelId="{CE75DF4F-1E60-6C4D-8364-74F1EA19467D}" type="presOf" srcId="{8C280940-1F7A-C14F-ABCA-CD2C01D06E69}" destId="{3C36BFAB-9E49-D944-AD48-997E15467E41}" srcOrd="0" destOrd="0" presId="urn:microsoft.com/office/officeart/2008/layout/HexagonCluster"/>
    <dgm:cxn modelId="{5AE3EC74-8A31-3A4A-B3CC-8F6BC2C24830}" srcId="{43B5A483-90E7-1F47-B9D5-0AF0A2AE7313}" destId="{8C280940-1F7A-C14F-ABCA-CD2C01D06E69}" srcOrd="0" destOrd="0" parTransId="{23E3B460-2678-984A-AABE-0A134248714D}" sibTransId="{54675707-A5F2-2D46-854A-7F2FDEEDF0D3}"/>
    <dgm:cxn modelId="{81853694-2167-FE4D-A79B-284657E779A0}" srcId="{43B5A483-90E7-1F47-B9D5-0AF0A2AE7313}" destId="{A3457423-7C12-604B-BB0B-3BA9506330F7}" srcOrd="1" destOrd="0" parTransId="{3456860A-3AC9-0C41-8F75-C33913A0EB79}" sibTransId="{74B361FF-9592-0A48-ACBA-5CDCF55372BC}"/>
    <dgm:cxn modelId="{4C41A585-9DDF-6B45-ACE0-7661C5FB4605}" srcId="{43B5A483-90E7-1F47-B9D5-0AF0A2AE7313}" destId="{A5D594C8-80DA-2249-BC8E-EA385FADD412}" srcOrd="2" destOrd="0" parTransId="{B1FC724E-BDEB-B641-BA10-C546DD7B733D}" sibTransId="{E1DC47A9-2153-B24E-A9D5-A3A4E6D58C9A}"/>
    <dgm:cxn modelId="{C5CF0179-5EE4-7543-813F-3CDA7CCE227B}" type="presOf" srcId="{43B5A483-90E7-1F47-B9D5-0AF0A2AE7313}" destId="{597D7755-5E29-8A4D-8433-5144B1864E96}" srcOrd="0" destOrd="0" presId="urn:microsoft.com/office/officeart/2008/layout/HexagonCluster"/>
    <dgm:cxn modelId="{EDC29491-9F50-1F4A-AAF6-1091FAD60264}" type="presOf" srcId="{74B361FF-9592-0A48-ACBA-5CDCF55372BC}" destId="{B86C12A2-E896-774D-BC40-08A55ECDBFD2}" srcOrd="0" destOrd="0" presId="urn:microsoft.com/office/officeart/2008/layout/HexagonCluster"/>
    <dgm:cxn modelId="{05F9BFDB-76FA-3D46-A2E8-ADF86C1A196B}" type="presOf" srcId="{A5D594C8-80DA-2249-BC8E-EA385FADD412}" destId="{8965CC53-6482-D841-825F-FBA05B6874B3}" srcOrd="0" destOrd="0" presId="urn:microsoft.com/office/officeart/2008/layout/HexagonCluster"/>
    <dgm:cxn modelId="{9C0A401A-653A-924D-B8D5-6BEA90A33C73}" type="presOf" srcId="{54675707-A5F2-2D46-854A-7F2FDEEDF0D3}" destId="{04FB072E-628B-CB49-8AAB-D229BE7998FE}" srcOrd="0" destOrd="0" presId="urn:microsoft.com/office/officeart/2008/layout/HexagonCluster"/>
    <dgm:cxn modelId="{04A36627-A024-4244-B62E-0D4C670D40A9}" type="presOf" srcId="{E1DC47A9-2153-B24E-A9D5-A3A4E6D58C9A}" destId="{B9A1480F-A31D-FF46-A54D-BD958C1102B2}" srcOrd="0" destOrd="0" presId="urn:microsoft.com/office/officeart/2008/layout/HexagonCluster"/>
    <dgm:cxn modelId="{282D55A6-64A6-7241-9213-FFFA46364777}" type="presOf" srcId="{A3457423-7C12-604B-BB0B-3BA9506330F7}" destId="{F835ACB8-89F8-E548-AA69-1E5FBDD574AC}" srcOrd="0" destOrd="0" presId="urn:microsoft.com/office/officeart/2008/layout/HexagonCluster"/>
    <dgm:cxn modelId="{9EABE46D-89D1-3F46-9C5B-C90794C39AF1}" type="presParOf" srcId="{597D7755-5E29-8A4D-8433-5144B1864E96}" destId="{685C2489-0677-0445-8D19-C71288F89E47}" srcOrd="0" destOrd="0" presId="urn:microsoft.com/office/officeart/2008/layout/HexagonCluster"/>
    <dgm:cxn modelId="{555DBBBA-2EBA-FA44-81BD-9F152F1AD992}" type="presParOf" srcId="{685C2489-0677-0445-8D19-C71288F89E47}" destId="{3C36BFAB-9E49-D944-AD48-997E15467E41}" srcOrd="0" destOrd="0" presId="urn:microsoft.com/office/officeart/2008/layout/HexagonCluster"/>
    <dgm:cxn modelId="{18CEEFE7-C088-8C4D-BB9D-58C3D9CE6337}" type="presParOf" srcId="{597D7755-5E29-8A4D-8433-5144B1864E96}" destId="{445D8350-6922-6540-BE47-313609B4298E}" srcOrd="1" destOrd="0" presId="urn:microsoft.com/office/officeart/2008/layout/HexagonCluster"/>
    <dgm:cxn modelId="{A63B8544-FF4B-534D-B664-9ED2055F0AFC}" type="presParOf" srcId="{445D8350-6922-6540-BE47-313609B4298E}" destId="{A4D4B686-5450-2748-A07A-D0E2A1D337B5}" srcOrd="0" destOrd="0" presId="urn:microsoft.com/office/officeart/2008/layout/HexagonCluster"/>
    <dgm:cxn modelId="{31B58803-6C41-E343-876A-B0DA9F6A9855}" type="presParOf" srcId="{597D7755-5E29-8A4D-8433-5144B1864E96}" destId="{910B1F4D-62EE-3D45-80EE-CE9051EB938B}" srcOrd="2" destOrd="0" presId="urn:microsoft.com/office/officeart/2008/layout/HexagonCluster"/>
    <dgm:cxn modelId="{FFA0DA75-6E15-2246-A4DB-88BBBB29CD81}" type="presParOf" srcId="{910B1F4D-62EE-3D45-80EE-CE9051EB938B}" destId="{04FB072E-628B-CB49-8AAB-D229BE7998FE}" srcOrd="0" destOrd="0" presId="urn:microsoft.com/office/officeart/2008/layout/HexagonCluster"/>
    <dgm:cxn modelId="{457DE89E-217C-A147-8D8D-D409C176AD33}" type="presParOf" srcId="{597D7755-5E29-8A4D-8433-5144B1864E96}" destId="{6738D648-DBAF-2147-BEF1-3917534B4C2A}" srcOrd="3" destOrd="0" presId="urn:microsoft.com/office/officeart/2008/layout/HexagonCluster"/>
    <dgm:cxn modelId="{6883DA74-036B-9843-9056-6472F9F88892}" type="presParOf" srcId="{6738D648-DBAF-2147-BEF1-3917534B4C2A}" destId="{9E3B3A84-2E69-7940-8F02-1F9C0994BD70}" srcOrd="0" destOrd="0" presId="urn:microsoft.com/office/officeart/2008/layout/HexagonCluster"/>
    <dgm:cxn modelId="{AE80168C-E57A-2647-9E9A-A49F32EAF1F8}" type="presParOf" srcId="{597D7755-5E29-8A4D-8433-5144B1864E96}" destId="{0A1A5342-1F85-2045-81F4-94CFDCD2DCC3}" srcOrd="4" destOrd="0" presId="urn:microsoft.com/office/officeart/2008/layout/HexagonCluster"/>
    <dgm:cxn modelId="{753D4AAF-8C54-6146-8D06-A15195FE8284}" type="presParOf" srcId="{0A1A5342-1F85-2045-81F4-94CFDCD2DCC3}" destId="{F835ACB8-89F8-E548-AA69-1E5FBDD574AC}" srcOrd="0" destOrd="0" presId="urn:microsoft.com/office/officeart/2008/layout/HexagonCluster"/>
    <dgm:cxn modelId="{BA332496-F403-DD46-B629-EF1CBB559D06}" type="presParOf" srcId="{597D7755-5E29-8A4D-8433-5144B1864E96}" destId="{46CA6337-3586-DD46-BF02-F52A19A2A7CD}" srcOrd="5" destOrd="0" presId="urn:microsoft.com/office/officeart/2008/layout/HexagonCluster"/>
    <dgm:cxn modelId="{C60A7285-2DB0-7F4A-8C7D-C132CBB10CCE}" type="presParOf" srcId="{46CA6337-3586-DD46-BF02-F52A19A2A7CD}" destId="{5958336C-11D7-B54D-88BC-8FA24E4E8019}" srcOrd="0" destOrd="0" presId="urn:microsoft.com/office/officeart/2008/layout/HexagonCluster"/>
    <dgm:cxn modelId="{B640F93A-A3D7-2A4E-8586-9F5883612CCD}" type="presParOf" srcId="{597D7755-5E29-8A4D-8433-5144B1864E96}" destId="{6A3B2F37-C074-6549-8323-91C432C4FC82}" srcOrd="6" destOrd="0" presId="urn:microsoft.com/office/officeart/2008/layout/HexagonCluster"/>
    <dgm:cxn modelId="{DB29D53B-D6C2-6D4F-B455-632DF91B4A35}" type="presParOf" srcId="{6A3B2F37-C074-6549-8323-91C432C4FC82}" destId="{B86C12A2-E896-774D-BC40-08A55ECDBFD2}" srcOrd="0" destOrd="0" presId="urn:microsoft.com/office/officeart/2008/layout/HexagonCluster"/>
    <dgm:cxn modelId="{CE8B27E1-E580-7742-8027-ECE12C9E7842}" type="presParOf" srcId="{597D7755-5E29-8A4D-8433-5144B1864E96}" destId="{1A77652E-5828-D04E-8C0D-B61AE9D6D5AA}" srcOrd="7" destOrd="0" presId="urn:microsoft.com/office/officeart/2008/layout/HexagonCluster"/>
    <dgm:cxn modelId="{C5A613F3-6363-4145-9D88-7890C218E567}" type="presParOf" srcId="{1A77652E-5828-D04E-8C0D-B61AE9D6D5AA}" destId="{A0B26937-EADC-0744-83FF-5BA0C32898B8}" srcOrd="0" destOrd="0" presId="urn:microsoft.com/office/officeart/2008/layout/HexagonCluster"/>
    <dgm:cxn modelId="{9D6F6ABC-E0A9-874B-904B-2C9E0DD7F463}" type="presParOf" srcId="{597D7755-5E29-8A4D-8433-5144B1864E96}" destId="{48B90428-C8F3-B14D-9F7A-FC45013244F4}" srcOrd="8" destOrd="0" presId="urn:microsoft.com/office/officeart/2008/layout/HexagonCluster"/>
    <dgm:cxn modelId="{77B57A86-B18C-6B4F-A573-993DC63E9A76}" type="presParOf" srcId="{48B90428-C8F3-B14D-9F7A-FC45013244F4}" destId="{8965CC53-6482-D841-825F-FBA05B6874B3}" srcOrd="0" destOrd="0" presId="urn:microsoft.com/office/officeart/2008/layout/HexagonCluster"/>
    <dgm:cxn modelId="{752990F3-D5E8-2D42-AD2E-4C3C2B576701}" type="presParOf" srcId="{597D7755-5E29-8A4D-8433-5144B1864E96}" destId="{2CCE58F8-41E0-FD4C-8A4B-5A1028BAF434}" srcOrd="9" destOrd="0" presId="urn:microsoft.com/office/officeart/2008/layout/HexagonCluster"/>
    <dgm:cxn modelId="{010DA5D7-AFB1-3A40-BC56-E36F0D66FDB0}" type="presParOf" srcId="{2CCE58F8-41E0-FD4C-8A4B-5A1028BAF434}" destId="{27916C78-335A-D84E-AC54-7558A9885DD6}" srcOrd="0" destOrd="0" presId="urn:microsoft.com/office/officeart/2008/layout/HexagonCluster"/>
    <dgm:cxn modelId="{39D14320-19D1-A64F-A1AC-256A285DFB14}" type="presParOf" srcId="{597D7755-5E29-8A4D-8433-5144B1864E96}" destId="{B97CCA43-5F53-6547-922A-9A1A68A34256}" srcOrd="10" destOrd="0" presId="urn:microsoft.com/office/officeart/2008/layout/HexagonCluster"/>
    <dgm:cxn modelId="{9764296A-D73D-2E4A-9D93-8CF4BAD1A402}" type="presParOf" srcId="{B97CCA43-5F53-6547-922A-9A1A68A34256}" destId="{B9A1480F-A31D-FF46-A54D-BD958C1102B2}" srcOrd="0" destOrd="0" presId="urn:microsoft.com/office/officeart/2008/layout/HexagonCluster"/>
    <dgm:cxn modelId="{21C3D81D-F74B-104C-870A-5DB0D58E4644}" type="presParOf" srcId="{597D7755-5E29-8A4D-8433-5144B1864E96}" destId="{B65DA2C0-8584-734B-818A-9A00153367B8}" srcOrd="11" destOrd="0" presId="urn:microsoft.com/office/officeart/2008/layout/HexagonCluster"/>
    <dgm:cxn modelId="{0929A488-5F0D-B543-9772-875A457F37A6}" type="presParOf" srcId="{B65DA2C0-8584-734B-818A-9A00153367B8}" destId="{82266E90-5790-1E4B-A4B4-6197C5104D9E}"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lv-LV" noProof="0" smtClean="0"/>
          </a:p>
        </p:txBody>
      </p:sp>
      <p:sp>
        <p:nvSpPr>
          <p:cNvPr id="2051"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defRPr>
            </a:lvl1pPr>
          </a:lstStyle>
          <a:p>
            <a:fld id="{DD0EF1CA-87E3-42DF-834B-BBB9FE4E38A3}" type="slidenum">
              <a:rPr lang="en-US" altLang="lv-LV"/>
              <a:pPr/>
              <a:t>‹#›</a:t>
            </a:fld>
            <a:endParaRPr lang="en-US" altLang="lv-LV"/>
          </a:p>
        </p:txBody>
      </p:sp>
    </p:spTree>
    <p:extLst>
      <p:ext uri="{BB962C8B-B14F-4D97-AF65-F5344CB8AC3E}">
        <p14:creationId xmlns:p14="http://schemas.microsoft.com/office/powerpoint/2010/main" val="169584633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1547" algn="l"/>
                <a:tab pos="1443092" algn="l"/>
                <a:tab pos="2164639" algn="l"/>
                <a:tab pos="2886184" algn="l"/>
              </a:tabLst>
              <a:defRPr>
                <a:solidFill>
                  <a:schemeClr val="tx1"/>
                </a:solidFill>
                <a:latin typeface="Arial" charset="0"/>
                <a:ea typeface="SimSun" charset="0"/>
                <a:cs typeface="SimSun" charset="0"/>
              </a:defRPr>
            </a:lvl1pPr>
            <a:lvl2pPr eaLnBrk="0">
              <a:tabLst>
                <a:tab pos="721547" algn="l"/>
                <a:tab pos="1443092" algn="l"/>
                <a:tab pos="2164639" algn="l"/>
                <a:tab pos="2886184" algn="l"/>
              </a:tabLst>
              <a:defRPr>
                <a:solidFill>
                  <a:schemeClr val="tx1"/>
                </a:solidFill>
                <a:latin typeface="Arial" charset="0"/>
                <a:ea typeface="SimSun" charset="0"/>
                <a:cs typeface="SimSun" charset="0"/>
              </a:defRPr>
            </a:lvl2pPr>
            <a:lvl3pPr eaLnBrk="0">
              <a:tabLst>
                <a:tab pos="721547" algn="l"/>
                <a:tab pos="1443092" algn="l"/>
                <a:tab pos="2164639" algn="l"/>
                <a:tab pos="2886184" algn="l"/>
              </a:tabLst>
              <a:defRPr>
                <a:solidFill>
                  <a:schemeClr val="tx1"/>
                </a:solidFill>
                <a:latin typeface="Arial" charset="0"/>
                <a:ea typeface="SimSun" charset="0"/>
                <a:cs typeface="SimSun" charset="0"/>
              </a:defRPr>
            </a:lvl3pPr>
            <a:lvl4pPr eaLnBrk="0">
              <a:tabLst>
                <a:tab pos="721547" algn="l"/>
                <a:tab pos="1443092" algn="l"/>
                <a:tab pos="2164639" algn="l"/>
                <a:tab pos="2886184" algn="l"/>
              </a:tabLst>
              <a:defRPr>
                <a:solidFill>
                  <a:schemeClr val="tx1"/>
                </a:solidFill>
                <a:latin typeface="Arial" charset="0"/>
                <a:ea typeface="SimSun" charset="0"/>
                <a:cs typeface="SimSun" charset="0"/>
              </a:defRPr>
            </a:lvl4pPr>
            <a:lvl5pPr eaLnBrk="0">
              <a:tabLst>
                <a:tab pos="721547" algn="l"/>
                <a:tab pos="1443092" algn="l"/>
                <a:tab pos="2164639" algn="l"/>
                <a:tab pos="2886184" algn="l"/>
              </a:tabLst>
              <a:defRPr>
                <a:solidFill>
                  <a:schemeClr val="tx1"/>
                </a:solidFill>
                <a:latin typeface="Arial" charset="0"/>
                <a:ea typeface="SimSun" charset="0"/>
                <a:cs typeface="SimSun" charset="0"/>
              </a:defRPr>
            </a:lvl5pPr>
            <a:lvl6pPr marL="2506422"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6pPr>
            <a:lvl7pPr marL="2962138"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7pPr>
            <a:lvl8pPr marL="3417851"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8pPr>
            <a:lvl9pPr marL="3873563"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9pPr>
          </a:lstStyle>
          <a:p>
            <a:pPr eaLnBrk="1">
              <a:defRPr/>
            </a:pPr>
            <a:fld id="{5ECB42FC-27B4-47D5-AC52-7869B66921EB}" type="slidenum">
              <a:rPr lang="en-US" smtClean="0">
                <a:solidFill>
                  <a:srgbClr val="000000"/>
                </a:solidFill>
                <a:latin typeface="Times New Roman" charset="0"/>
              </a:rPr>
              <a:pPr eaLnBrk="1">
                <a:defRPr/>
              </a:pPr>
              <a:t>1</a:t>
            </a:fld>
            <a:endParaRPr lang="en-US" smtClean="0">
              <a:solidFill>
                <a:srgbClr val="000000"/>
              </a:solidFill>
              <a:latin typeface="Times New Roman" charset="0"/>
            </a:endParaRPr>
          </a:p>
        </p:txBody>
      </p:sp>
      <p:sp>
        <p:nvSpPr>
          <p:cNvPr id="29699" name="Rectangle 1"/>
          <p:cNvSpPr>
            <a:spLocks noGrp="1" noRot="1" noChangeAspect="1" noChangeArrowheads="1" noTextEdit="1"/>
          </p:cNvSpPr>
          <p:nvPr>
            <p:ph type="sldImg"/>
          </p:nvPr>
        </p:nvSpPr>
        <p:spPr bwMode="auto">
          <a:xfrm>
            <a:off x="1370013" y="762000"/>
            <a:ext cx="5032375" cy="3773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a:spLocks noGrp="1" noChangeArrowheads="1"/>
          </p:cNvSpPr>
          <p:nvPr>
            <p:ph type="body" idx="1"/>
          </p:nvPr>
        </p:nvSpPr>
        <p:spPr bwMode="auto">
          <a:xfrm>
            <a:off x="778693" y="4777458"/>
            <a:ext cx="6216830" cy="4524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lv-LV" altLang="lv-LV"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lv-LV" baseline="0" dirty="0" smtClean="0"/>
              <a:t>Tradicionālā izmaksu sadalīšanas metode paredz attiecināt izmaksas uz vienu izmaksu virzītāju neņemot vērā to, ka dažādiem produktiem/pakalpojumiem var būt dažādas izmaksas, rezultātā sniedzot ne pārāk precīzu pašizmaksu. (Aprēķinos netiek </a:t>
            </a:r>
            <a:r>
              <a:rPr lang="lv-LV" sz="1200" kern="1200" dirty="0" smtClean="0">
                <a:solidFill>
                  <a:srgbClr val="000000"/>
                </a:solidFill>
                <a:effectLst/>
                <a:latin typeface="Times New Roman" pitchFamily="16" charset="0"/>
                <a:ea typeface="+mn-ea"/>
                <a:cs typeface="+mn-cs"/>
              </a:rPr>
              <a:t>ņemti vērā citi izmaksu faktori, kas veicina izmaksu palielināšanos (piem. administrācijas izmaksas)).</a:t>
            </a:r>
          </a:p>
          <a:p>
            <a:r>
              <a:rPr lang="lv-LV" baseline="0" dirty="0" smtClean="0"/>
              <a:t> </a:t>
            </a:r>
          </a:p>
          <a:p>
            <a:r>
              <a:rPr lang="lv-LV" baseline="0" dirty="0" smtClean="0"/>
              <a:t>Turpretim ABC metode ir precīzāka, tā paredz attiecināt izmaksas uz produktu/pakalpojumu atkarībā no aktivitātēm, kuras tas patērē. </a:t>
            </a:r>
          </a:p>
          <a:p>
            <a:r>
              <a:rPr lang="lv-LV" baseline="0" dirty="0" smtClean="0"/>
              <a:t>ABC metodē tiek noteiktas ar produktu/pakalpojumu saistītās aktivitātes un izmaksas, tālāk izmaksas tiek attiecinātās uz šīm aktivitātēm, un pamatojoties uz to pielietojumu produkta/pakalpojuma procesā tiek aprēķinātā produkta/pakalpojuma pašizmaksa.</a:t>
            </a:r>
          </a:p>
          <a:p>
            <a:endParaRPr lang="lv-LV" baseline="0" dirty="0" smtClean="0"/>
          </a:p>
          <a:p>
            <a:r>
              <a:rPr lang="lv-LV" baseline="0" dirty="0" smtClean="0"/>
              <a:t>***</a:t>
            </a:r>
          </a:p>
          <a:p>
            <a:r>
              <a:rPr lang="lv-LV" dirty="0" smtClean="0"/>
              <a:t>Tradicionālā izmaksu</a:t>
            </a:r>
            <a:r>
              <a:rPr lang="lv-LV" baseline="0" dirty="0" smtClean="0"/>
              <a:t> vadības metode ir vienkārša un viegli pielietojama organizācijā, tās ieviešana neprasa daudz līdzekļu. </a:t>
            </a:r>
          </a:p>
          <a:p>
            <a:r>
              <a:rPr lang="lv-LV" baseline="0" dirty="0" smtClean="0"/>
              <a:t>Taču ABC metodes ieviešana ir sarežģītāka un tā prasa resursus. Ir nepieciešams izveidot atbilstošu grāmatvedības uzskaiti, ir jābūt atbildīgajam, kurš pārvalda šo metodi, kā arī datu atjaunošanai nepieciešams darbs un laiks. </a:t>
            </a:r>
          </a:p>
          <a:p>
            <a:r>
              <a:rPr lang="lv-LV" sz="1200" b="1" dirty="0" smtClean="0">
                <a:solidFill>
                  <a:srgbClr val="FF0000"/>
                </a:solidFill>
                <a:ea typeface="ＭＳ Ｐゴシック" pitchFamily="34" charset="-128"/>
              </a:rPr>
              <a:t/>
            </a:r>
            <a:br>
              <a:rPr lang="lv-LV" sz="1200" b="1" dirty="0" smtClean="0">
                <a:solidFill>
                  <a:srgbClr val="FF0000"/>
                </a:solidFill>
                <a:ea typeface="ＭＳ Ｐゴシック" pitchFamily="34" charset="-128"/>
              </a:rPr>
            </a:br>
            <a:endParaRPr lang="lv-LV" sz="1200" b="1" kern="0" dirty="0" smtClean="0">
              <a:solidFill>
                <a:schemeClr val="tx1">
                  <a:lumMod val="50000"/>
                  <a:lumOff val="50000"/>
                </a:schemeClr>
              </a:solidFill>
              <a:ea typeface="ＭＳ Ｐゴシック" pitchFamily="34" charset="-128"/>
            </a:endParaRPr>
          </a:p>
          <a:p>
            <a:endParaRPr lang="lv-LV" dirty="0"/>
          </a:p>
        </p:txBody>
      </p:sp>
      <p:sp>
        <p:nvSpPr>
          <p:cNvPr id="4" name="Slide Number Placeholder 3"/>
          <p:cNvSpPr>
            <a:spLocks noGrp="1"/>
          </p:cNvSpPr>
          <p:nvPr>
            <p:ph type="sldNum" idx="10"/>
          </p:nvPr>
        </p:nvSpPr>
        <p:spPr/>
        <p:txBody>
          <a:bodyPr/>
          <a:lstStyle/>
          <a:p>
            <a:fld id="{DD0EF1CA-87E3-42DF-834B-BBB9FE4E38A3}" type="slidenum">
              <a:rPr lang="en-US" altLang="lv-LV" smtClean="0"/>
              <a:pPr/>
              <a:t>11</a:t>
            </a:fld>
            <a:endParaRPr lang="en-US" altLang="lv-LV"/>
          </a:p>
        </p:txBody>
      </p:sp>
    </p:spTree>
    <p:extLst>
      <p:ext uri="{BB962C8B-B14F-4D97-AF65-F5344CB8AC3E}">
        <p14:creationId xmlns:p14="http://schemas.microsoft.com/office/powerpoint/2010/main" val="354395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429646-148B-49EE-85B3-E03F9BA59E1C}"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429646-148B-49EE-85B3-E03F9BA59E1C}"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429646-148B-49EE-85B3-E03F9BA59E1C}" type="slidenum">
              <a:rPr lang="en-US" smtClean="0"/>
              <a:pPr fontAlgn="base">
                <a:spcBef>
                  <a:spcPct val="0"/>
                </a:spcBef>
                <a:spcAft>
                  <a:spcPct val="0"/>
                </a:spcAft>
                <a:defRPr/>
              </a:pPr>
              <a:t>24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lv-LV"/>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Tree>
    <p:extLst>
      <p:ext uri="{BB962C8B-B14F-4D97-AF65-F5344CB8AC3E}">
        <p14:creationId xmlns:p14="http://schemas.microsoft.com/office/powerpoint/2010/main" val="98881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191140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428078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66275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9396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253022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223578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Tree>
    <p:extLst>
      <p:ext uri="{BB962C8B-B14F-4D97-AF65-F5344CB8AC3E}">
        <p14:creationId xmlns:p14="http://schemas.microsoft.com/office/powerpoint/2010/main" val="337820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41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837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790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lv-LV" smtClean="0"/>
              <a:t>Click to edit the outline text format</a:t>
            </a:r>
          </a:p>
          <a:p>
            <a:pPr lvl="1"/>
            <a:r>
              <a:rPr lang="en-GB" altLang="lv-LV" smtClean="0"/>
              <a:t>Second Outline Level</a:t>
            </a:r>
          </a:p>
          <a:p>
            <a:pPr lvl="2"/>
            <a:r>
              <a:rPr lang="en-GB" altLang="lv-LV" smtClean="0"/>
              <a:t>Third Outline Level</a:t>
            </a:r>
          </a:p>
          <a:p>
            <a:pPr lvl="3"/>
            <a:r>
              <a:rPr lang="en-GB" altLang="lv-LV" smtClean="0"/>
              <a:t>Fourth Outline Level</a:t>
            </a:r>
          </a:p>
          <a:p>
            <a:pPr lvl="4"/>
            <a:r>
              <a:rPr lang="en-GB" altLang="lv-LV" smtClean="0"/>
              <a:t>Fifth Outline Level</a:t>
            </a:r>
          </a:p>
          <a:p>
            <a:pPr lvl="4"/>
            <a:r>
              <a:rPr lang="en-GB" altLang="lv-LV" smtClean="0"/>
              <a:t>Sixth Outline Level</a:t>
            </a:r>
          </a:p>
          <a:p>
            <a:pPr lvl="4"/>
            <a:r>
              <a:rPr lang="en-GB" altLang="lv-LV" smtClean="0"/>
              <a:t>Seventh Outline Level</a:t>
            </a:r>
          </a:p>
          <a:p>
            <a:pPr lvl="4"/>
            <a:r>
              <a:rPr lang="en-GB" altLang="lv-LV" smtClean="0"/>
              <a:t>Eighth Outline Level</a:t>
            </a:r>
          </a:p>
          <a:p>
            <a:pPr lvl="4"/>
            <a:r>
              <a:rPr lang="en-GB" altLang="lv-LV" smtClean="0"/>
              <a:t>Ninth Outline Level</a:t>
            </a:r>
          </a:p>
        </p:txBody>
      </p:sp>
      <p:sp>
        <p:nvSpPr>
          <p:cNvPr id="1028" name="Rectangle 3"/>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lv-LV" smtClean="0"/>
              <a:t>Click to edit the title text format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p:titleStyle>
    <p:body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Box 10"/>
          <p:cNvSpPr txBox="1">
            <a:spLocks noChangeArrowheads="1"/>
          </p:cNvSpPr>
          <p:nvPr/>
        </p:nvSpPr>
        <p:spPr bwMode="auto">
          <a:xfrm>
            <a:off x="2232000" y="755501"/>
            <a:ext cx="5976664" cy="2711159"/>
          </a:xfrm>
          <a:prstGeom prst="rect">
            <a:avLst/>
          </a:prstGeom>
          <a:solidFill>
            <a:srgbClr val="FFFFFF"/>
          </a:solidFill>
          <a:ln w="9525">
            <a:noFill/>
            <a:miter lim="800000"/>
            <a:headEnd/>
            <a:tailEnd/>
          </a:ln>
        </p:spPr>
        <p:txBody>
          <a:bodyPr wrap="square" lIns="100794" tIns="50397" rIns="100794" bIns="50397">
            <a:spAutoFit/>
          </a:bodyPr>
          <a:lstStyle/>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p:txBody>
      </p:sp>
      <p:sp>
        <p:nvSpPr>
          <p:cNvPr id="2051" name="Rectangle 2"/>
          <p:cNvSpPr>
            <a:spLocks noGrp="1" noChangeArrowheads="1"/>
          </p:cNvSpPr>
          <p:nvPr>
            <p:ph type="title"/>
          </p:nvPr>
        </p:nvSpPr>
        <p:spPr>
          <a:xfrm>
            <a:off x="-18604" y="1403573"/>
            <a:ext cx="9793607" cy="5687906"/>
          </a:xfrm>
        </p:spPr>
        <p:txBody>
          <a:bodyPr/>
          <a:lstStyle/>
          <a:p>
            <a:pPr algn="r" eaLnBrk="1"/>
            <a:r>
              <a:rPr lang="lv-LV" altLang="lv-LV" sz="2000" dirty="0" smtClean="0">
                <a:ea typeface="ＭＳ Ｐゴシック" pitchFamily="34" charset="-128"/>
              </a:rPr>
              <a:t>Apmācības kurss</a:t>
            </a:r>
            <a:br>
              <a:rPr lang="lv-LV" altLang="lv-LV" sz="2000" dirty="0" smtClean="0">
                <a:ea typeface="ＭＳ Ｐゴシック" pitchFamily="34" charset="-128"/>
              </a:rPr>
            </a:br>
            <a:r>
              <a:rPr lang="lv-LV" altLang="lv-LV" sz="1050" dirty="0">
                <a:ea typeface="ＭＳ Ｐゴシック" pitchFamily="34" charset="-128"/>
              </a:rPr>
              <a:t/>
            </a:r>
            <a:br>
              <a:rPr lang="lv-LV" altLang="lv-LV" sz="1050" dirty="0">
                <a:ea typeface="ＭＳ Ｐゴシック" pitchFamily="34" charset="-128"/>
              </a:rPr>
            </a:br>
            <a:r>
              <a:rPr lang="lv-LV" altLang="lv-LV" sz="2400" dirty="0" smtClean="0">
                <a:ea typeface="ＭＳ Ｐゴシック" pitchFamily="34" charset="-128"/>
              </a:rPr>
              <a:t>Publisko pakalpojumu sniegšanas izmaksu </a:t>
            </a:r>
            <a:br>
              <a:rPr lang="lv-LV" altLang="lv-LV" sz="2400" dirty="0" smtClean="0">
                <a:ea typeface="ＭＳ Ｐゴシック" pitchFamily="34" charset="-128"/>
              </a:rPr>
            </a:br>
            <a:r>
              <a:rPr lang="lv-LV" altLang="lv-LV" sz="2400" dirty="0" smtClean="0">
                <a:ea typeface="ＭＳ Ｐゴシック" pitchFamily="34" charset="-128"/>
              </a:rPr>
              <a:t>aprēķināšana valsts pārvaldē</a:t>
            </a:r>
            <a:r>
              <a:rPr lang="lv-LV" altLang="lv-LV" sz="3500" dirty="0" smtClean="0">
                <a:ea typeface="ＭＳ Ｐゴシック" pitchFamily="34" charset="-128"/>
              </a:rPr>
              <a:t/>
            </a:r>
            <a:br>
              <a:rPr lang="lv-LV" altLang="lv-LV" sz="3500" dirty="0" smtClean="0">
                <a:ea typeface="ＭＳ Ｐゴシック" pitchFamily="34" charset="-128"/>
              </a:rPr>
            </a:br>
            <a:r>
              <a:rPr lang="lv-LV" altLang="lv-LV" sz="3500" dirty="0" smtClean="0">
                <a:ea typeface="ＭＳ Ｐゴシック" pitchFamily="34" charset="-128"/>
              </a:rPr>
              <a:t/>
            </a:r>
            <a:br>
              <a:rPr lang="lv-LV" altLang="lv-LV" sz="3500" dirty="0" smtClean="0">
                <a:ea typeface="ＭＳ Ｐゴシック" pitchFamily="34" charset="-128"/>
              </a:rPr>
            </a:br>
            <a:r>
              <a:rPr lang="lv-LV" altLang="lv-LV" sz="2800" dirty="0" smtClean="0">
                <a:solidFill>
                  <a:srgbClr val="7F7F7F"/>
                </a:solidFill>
                <a:ea typeface="ＭＳ Ｐゴシック" pitchFamily="34" charset="-128"/>
              </a:rPr>
              <a:t>2. nodarbība</a:t>
            </a:r>
            <a:br>
              <a:rPr lang="lv-LV" altLang="lv-LV" sz="2800" dirty="0" smtClean="0">
                <a:solidFill>
                  <a:srgbClr val="7F7F7F"/>
                </a:solidFill>
                <a:ea typeface="ＭＳ Ｐゴシック" pitchFamily="34" charset="-128"/>
              </a:rPr>
            </a:br>
            <a:r>
              <a:rPr lang="lv-LV" altLang="lv-LV" sz="3500" dirty="0" smtClean="0">
                <a:ea typeface="ＭＳ Ｐゴシック" pitchFamily="34" charset="-128"/>
              </a:rPr>
              <a:t>Pašizmaksa. ABC un tradicionālā </a:t>
            </a:r>
            <a:br>
              <a:rPr lang="lv-LV" altLang="lv-LV" sz="3500" dirty="0" smtClean="0">
                <a:ea typeface="ＭＳ Ｐゴシック" pitchFamily="34" charset="-128"/>
              </a:rPr>
            </a:br>
            <a:r>
              <a:rPr lang="lv-LV" altLang="lv-LV" sz="3500" dirty="0" smtClean="0">
                <a:ea typeface="ＭＳ Ｐゴシック" pitchFamily="34" charset="-128"/>
              </a:rPr>
              <a:t>izmaksu sadalīšanas metode</a:t>
            </a:r>
            <a:r>
              <a:rPr lang="lv-LV" altLang="lv-LV" sz="3500" dirty="0">
                <a:ea typeface="ＭＳ Ｐゴシック" pitchFamily="34" charset="-128"/>
              </a:rPr>
              <a:t/>
            </a:r>
            <a:br>
              <a:rPr lang="lv-LV" altLang="lv-LV" sz="3500" dirty="0">
                <a:ea typeface="ＭＳ Ｐゴシック" pitchFamily="34" charset="-128"/>
              </a:rPr>
            </a:br>
            <a:r>
              <a:rPr lang="lv-LV" altLang="lv-LV" sz="2800" dirty="0">
                <a:ea typeface="ＭＳ Ｐゴシック" pitchFamily="34" charset="-128"/>
              </a:rPr>
              <a:t/>
            </a:r>
            <a:br>
              <a:rPr lang="lv-LV" altLang="lv-LV" sz="2800" dirty="0">
                <a:ea typeface="ＭＳ Ｐゴシック" pitchFamily="34" charset="-128"/>
              </a:rPr>
            </a:br>
            <a:r>
              <a:rPr lang="lv-LV" altLang="lv-LV" sz="2800" dirty="0" smtClean="0">
                <a:solidFill>
                  <a:schemeClr val="tx1">
                    <a:lumMod val="50000"/>
                    <a:lumOff val="50000"/>
                  </a:schemeClr>
                </a:solidFill>
                <a:ea typeface="ＭＳ Ｐゴシック" pitchFamily="34" charset="-128"/>
              </a:rPr>
              <a:t>Anastasija </a:t>
            </a:r>
            <a:r>
              <a:rPr lang="lv-LV" sz="2800" dirty="0">
                <a:solidFill>
                  <a:schemeClr val="tx1">
                    <a:lumMod val="50000"/>
                    <a:lumOff val="50000"/>
                  </a:schemeClr>
                </a:solidFill>
              </a:rPr>
              <a:t>Kirņičanska</a:t>
            </a:r>
            <a:r>
              <a:rPr lang="lv-LV" altLang="lv-LV" sz="2800" dirty="0">
                <a:ea typeface="ＭＳ Ｐゴシック" pitchFamily="34" charset="-128"/>
              </a:rPr>
              <a:t/>
            </a:r>
            <a:br>
              <a:rPr lang="lv-LV" altLang="lv-LV" sz="2800" dirty="0">
                <a:ea typeface="ＭＳ Ｐゴシック" pitchFamily="34" charset="-128"/>
              </a:rPr>
            </a:br>
            <a:r>
              <a:rPr lang="lv-LV" altLang="lv-LV" sz="2400" dirty="0">
                <a:solidFill>
                  <a:schemeClr val="bg2"/>
                </a:solidFill>
                <a:ea typeface="SimSun" pitchFamily="2" charset="-122"/>
                <a:cs typeface="Calibri" pitchFamily="34" charset="0"/>
              </a:rPr>
              <a:t/>
            </a:r>
            <a:br>
              <a:rPr lang="lv-LV" altLang="lv-LV" sz="2400" dirty="0">
                <a:solidFill>
                  <a:schemeClr val="bg2"/>
                </a:solidFill>
                <a:ea typeface="SimSun" pitchFamily="2" charset="-122"/>
                <a:cs typeface="Calibri" pitchFamily="34" charset="0"/>
              </a:rPr>
            </a:br>
            <a:r>
              <a:rPr lang="lv-LV" altLang="lv-LV" sz="2400" dirty="0" smtClean="0">
                <a:solidFill>
                  <a:schemeClr val="bg2"/>
                </a:solidFill>
                <a:ea typeface="SimSun" pitchFamily="2" charset="-122"/>
                <a:cs typeface="Calibri" pitchFamily="34" charset="0"/>
              </a:rPr>
              <a:t>17.07.2014</a:t>
            </a:r>
            <a:r>
              <a:rPr lang="lv-LV" altLang="lv-LV" sz="2800" dirty="0" smtClean="0">
                <a:solidFill>
                  <a:schemeClr val="bg2"/>
                </a:solidFill>
                <a:ea typeface="SimSun" pitchFamily="2" charset="-122"/>
                <a:cs typeface="Calibri" pitchFamily="34" charset="0"/>
              </a:rPr>
              <a:t>.</a:t>
            </a:r>
            <a:endParaRPr lang="lv-LV" altLang="lv-LV" sz="2200" dirty="0">
              <a:solidFill>
                <a:schemeClr val="bg2"/>
              </a:solidFill>
              <a:ea typeface="SimSun" pitchFamily="2" charset="-122"/>
              <a:cs typeface="Calibri" pitchFamily="34" charset="0"/>
            </a:endParaRPr>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880" y="395461"/>
            <a:ext cx="7920880" cy="1022657"/>
          </a:xfrm>
          <a:prstGeom prst="rect">
            <a:avLst/>
          </a:prstGeom>
          <a:noFill/>
          <a:ln>
            <a:noFill/>
          </a:ln>
        </p:spPr>
      </p:pic>
    </p:spTree>
    <p:extLst>
      <p:ext uri="{BB962C8B-B14F-4D97-AF65-F5344CB8AC3E}">
        <p14:creationId xmlns:p14="http://schemas.microsoft.com/office/powerpoint/2010/main" val="32373091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04030" y="1547589"/>
            <a:ext cx="9000777"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a:spcBef>
                <a:spcPts val="600"/>
              </a:spcBef>
              <a:spcAft>
                <a:spcPts val="600"/>
              </a:spcAft>
              <a:buClr>
                <a:schemeClr val="tx1">
                  <a:lumMod val="50000"/>
                  <a:lumOff val="50000"/>
                </a:schemeClr>
              </a:buClr>
              <a:buFont typeface="Wingdings" pitchFamily="2" charset="2"/>
              <a:buChar char="§"/>
            </a:pPr>
            <a:r>
              <a:rPr lang="lv-LV" altLang="lv-LV" sz="2000" dirty="0">
                <a:ea typeface="ＭＳ Ｐゴシック" pitchFamily="34" charset="-128"/>
              </a:rPr>
              <a:t>Risina problēmu ar netiešo izmaksu attiecināšanu uz </a:t>
            </a:r>
            <a:r>
              <a:rPr lang="lv-LV" altLang="lv-LV" sz="2000" dirty="0" smtClean="0">
                <a:ea typeface="ＭＳ Ｐゴシック" pitchFamily="34" charset="-128"/>
              </a:rPr>
              <a:t>pakalpojumu/procesu</a:t>
            </a:r>
            <a:endParaRPr lang="lv-LV" altLang="lv-LV" sz="2000" dirty="0">
              <a:ea typeface="ＭＳ Ｐゴシック" pitchFamily="34" charset="-128"/>
            </a:endParaRPr>
          </a:p>
          <a:p>
            <a:pPr>
              <a:spcBef>
                <a:spcPts val="600"/>
              </a:spcBef>
              <a:spcAft>
                <a:spcPts val="600"/>
              </a:spcAft>
              <a:buClr>
                <a:schemeClr val="tx1">
                  <a:lumMod val="50000"/>
                  <a:lumOff val="50000"/>
                </a:schemeClr>
              </a:buClr>
              <a:buFont typeface="Wingdings" pitchFamily="2" charset="2"/>
              <a:buChar char="§"/>
            </a:pPr>
            <a:r>
              <a:rPr lang="lv-LV" altLang="lv-LV" sz="2000" dirty="0">
                <a:ea typeface="ＭＳ Ｐゴシック" pitchFamily="34" charset="-128"/>
              </a:rPr>
              <a:t>Ar augstu precizitāti ir iespējams noteikt gala pakalpojuma pašizmaksu gan procesa, gan izmaksu objektu griezumā un tādējādi ļaujot efektīvāk pārvaldīt </a:t>
            </a:r>
            <a:r>
              <a:rPr lang="lv-LV" altLang="lv-LV" sz="2000" dirty="0" smtClean="0">
                <a:ea typeface="ＭＳ Ｐゴシック" pitchFamily="34" charset="-128"/>
              </a:rPr>
              <a:t>procesus</a:t>
            </a:r>
            <a:endParaRPr lang="lv-LV" altLang="lv-LV" sz="2000" dirty="0">
              <a:ea typeface="ＭＳ Ｐゴシック" pitchFamily="34" charset="-128"/>
            </a:endParaRPr>
          </a:p>
          <a:p>
            <a:pPr>
              <a:spcBef>
                <a:spcPts val="600"/>
              </a:spcBef>
              <a:spcAft>
                <a:spcPts val="600"/>
              </a:spcAft>
              <a:buClr>
                <a:schemeClr val="tx1">
                  <a:lumMod val="50000"/>
                  <a:lumOff val="50000"/>
                </a:schemeClr>
              </a:buClr>
              <a:buFont typeface="Wingdings" pitchFamily="2" charset="2"/>
              <a:buChar char="§"/>
            </a:pPr>
            <a:r>
              <a:rPr lang="lv-LV" altLang="lv-LV" sz="2000" dirty="0">
                <a:ea typeface="ＭＳ Ｐゴシック" pitchFamily="34" charset="-128"/>
              </a:rPr>
              <a:t>Izmaksas var aplūkot un novērtēt no vairākiem </a:t>
            </a:r>
            <a:r>
              <a:rPr lang="lv-LV" altLang="lv-LV" sz="2000" dirty="0" smtClean="0">
                <a:ea typeface="ＭＳ Ｐゴシック" pitchFamily="34" charset="-128"/>
              </a:rPr>
              <a:t>aspektiem</a:t>
            </a:r>
            <a:endParaRPr lang="lv-LV" altLang="lv-LV" sz="2000" dirty="0">
              <a:ea typeface="ＭＳ Ｐゴシック" pitchFamily="34" charset="-128"/>
            </a:endParaRPr>
          </a:p>
          <a:p>
            <a:pPr>
              <a:spcBef>
                <a:spcPts val="600"/>
              </a:spcBef>
              <a:spcAft>
                <a:spcPts val="600"/>
              </a:spcAft>
              <a:buClr>
                <a:schemeClr val="tx1">
                  <a:lumMod val="50000"/>
                  <a:lumOff val="50000"/>
                </a:schemeClr>
              </a:buClr>
              <a:buFont typeface="Wingdings" pitchFamily="2" charset="2"/>
              <a:buChar char="§"/>
            </a:pPr>
            <a:r>
              <a:rPr lang="lv-LV" altLang="lv-LV" sz="2000" dirty="0">
                <a:ea typeface="ＭＳ Ｐゴシック" pitchFamily="34" charset="-128"/>
              </a:rPr>
              <a:t>Izmaksu plūsma no </a:t>
            </a:r>
            <a:r>
              <a:rPr lang="lv-LV" altLang="lv-LV" sz="2000" dirty="0" smtClean="0">
                <a:ea typeface="ＭＳ Ｐゴシック" pitchFamily="34" charset="-128"/>
              </a:rPr>
              <a:t>resursiem (input) </a:t>
            </a:r>
            <a:r>
              <a:rPr lang="lv-LV" altLang="lv-LV" sz="2000" dirty="0">
                <a:ea typeface="ＭＳ Ｐゴシック" pitchFamily="34" charset="-128"/>
              </a:rPr>
              <a:t>līdz </a:t>
            </a:r>
            <a:r>
              <a:rPr lang="lv-LV" altLang="lv-LV" sz="2000" dirty="0" smtClean="0">
                <a:ea typeface="ＭＳ Ｐゴシック" pitchFamily="34" charset="-128"/>
              </a:rPr>
              <a:t>rezultātam (output) </a:t>
            </a:r>
            <a:r>
              <a:rPr lang="lv-LV" altLang="lv-LV" sz="2000" dirty="0">
                <a:ea typeface="ＭＳ Ｐゴシック" pitchFamily="34" charset="-128"/>
              </a:rPr>
              <a:t>ir skaidra un </a:t>
            </a:r>
            <a:r>
              <a:rPr lang="lv-LV" altLang="lv-LV" sz="2000" dirty="0" smtClean="0">
                <a:ea typeface="ＭＳ Ｐゴシック" pitchFamily="34" charset="-128"/>
              </a:rPr>
              <a:t>pārredzama</a:t>
            </a:r>
            <a:endParaRPr lang="lv-LV" altLang="lv-LV" sz="2000" dirty="0">
              <a:ea typeface="ＭＳ Ｐゴシック" pitchFamily="34" charset="-128"/>
            </a:endParaRPr>
          </a:p>
          <a:p>
            <a:pPr>
              <a:spcBef>
                <a:spcPts val="600"/>
              </a:spcBef>
              <a:spcAft>
                <a:spcPts val="600"/>
              </a:spcAft>
              <a:buClr>
                <a:schemeClr val="tx1">
                  <a:lumMod val="50000"/>
                  <a:lumOff val="50000"/>
                </a:schemeClr>
              </a:buClr>
              <a:buFont typeface="Wingdings" pitchFamily="2" charset="2"/>
              <a:buChar char="§"/>
            </a:pPr>
            <a:r>
              <a:rPr lang="lv-LV" altLang="lv-LV" sz="2000" dirty="0">
                <a:ea typeface="ＭＳ Ｐゴシック" pitchFamily="34" charset="-128"/>
              </a:rPr>
              <a:t>ABC metodē līdz ar izmaksām tiek atklāts kopējais resursu patēriņš uz pakalpojumu/procesu </a:t>
            </a:r>
            <a:r>
              <a:rPr lang="lv-LV" altLang="lv-LV" sz="2000" dirty="0" smtClean="0">
                <a:ea typeface="ＭＳ Ｐゴシック" pitchFamily="34" charset="-128"/>
              </a:rPr>
              <a:t>naturālās vienībās, piem. laiks</a:t>
            </a:r>
            <a:endParaRPr lang="lv-LV" altLang="lv-LV" sz="2000" dirty="0">
              <a:ea typeface="ＭＳ Ｐゴシック" pitchFamily="34" charset="-128"/>
            </a:endParaRPr>
          </a:p>
        </p:txBody>
      </p:sp>
      <p:sp>
        <p:nvSpPr>
          <p:cNvPr id="5" name="Title 1"/>
          <p:cNvSpPr txBox="1">
            <a:spLocks/>
          </p:cNvSpPr>
          <p:nvPr/>
        </p:nvSpPr>
        <p:spPr bwMode="auto">
          <a:xfrm>
            <a:off x="647824" y="0"/>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solidFill>
                  <a:schemeClr val="tx1"/>
                </a:solidFill>
                <a:ea typeface="ＭＳ Ｐゴシック" pitchFamily="34" charset="-128"/>
              </a:rPr>
              <a:t>ABC priekšrocības</a:t>
            </a:r>
            <a:endParaRPr lang="lv-LV" sz="4400" kern="0" dirty="0">
              <a:solidFill>
                <a:schemeClr val="tx1"/>
              </a:solidFill>
              <a:ea typeface="ＭＳ Ｐゴシック" pitchFamily="34" charset="-128"/>
            </a:endParaRPr>
          </a:p>
        </p:txBody>
      </p:sp>
    </p:spTree>
    <p:extLst>
      <p:ext uri="{BB962C8B-B14F-4D97-AF65-F5344CB8AC3E}">
        <p14:creationId xmlns:p14="http://schemas.microsoft.com/office/powerpoint/2010/main" val="3561240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07429" y="287114"/>
            <a:ext cx="9573196"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200" dirty="0" smtClean="0">
                <a:ea typeface="ＭＳ Ｐゴシック" pitchFamily="34" charset="-128"/>
              </a:rPr>
              <a:t>ABC un tradicionālās metodes salīdzinājums</a:t>
            </a:r>
          </a:p>
          <a:p>
            <a:pPr algn="l">
              <a:spcAft>
                <a:spcPts val="661"/>
              </a:spcAft>
              <a:defRPr/>
            </a:pPr>
            <a:r>
              <a:rPr lang="lv-LV" sz="2800" kern="0" dirty="0" smtClean="0">
                <a:solidFill>
                  <a:schemeClr val="tx1">
                    <a:lumMod val="50000"/>
                    <a:lumOff val="50000"/>
                  </a:schemeClr>
                </a:solidFill>
                <a:ea typeface="ＭＳ Ｐゴシック" pitchFamily="34" charset="-128"/>
              </a:rPr>
              <a:t>Izmaksu attiecināšana</a:t>
            </a:r>
            <a:endParaRPr lang="lv-LV" sz="3600" kern="0" dirty="0">
              <a:solidFill>
                <a:schemeClr val="tx1">
                  <a:lumMod val="50000"/>
                  <a:lumOff val="50000"/>
                </a:schemeClr>
              </a:solidFill>
              <a:ea typeface="ＭＳ Ｐゴシック" pitchFamily="34" charset="-128"/>
            </a:endParaRPr>
          </a:p>
        </p:txBody>
      </p:sp>
      <p:sp>
        <p:nvSpPr>
          <p:cNvPr id="48" name="TextBox 47"/>
          <p:cNvSpPr txBox="1"/>
          <p:nvPr/>
        </p:nvSpPr>
        <p:spPr>
          <a:xfrm>
            <a:off x="431800" y="1901702"/>
            <a:ext cx="9069387" cy="2382191"/>
          </a:xfrm>
          <a:prstGeom prst="rect">
            <a:avLst/>
          </a:prstGeom>
          <a:noFill/>
        </p:spPr>
        <p:txBody>
          <a:bodyPr wrap="square" rtlCol="0">
            <a:spAutoFit/>
          </a:bodyPr>
          <a:lstStyle/>
          <a:p>
            <a:r>
              <a:rPr lang="lv-LV" sz="2000" dirty="0" smtClean="0">
                <a:solidFill>
                  <a:schemeClr val="tx1">
                    <a:lumMod val="50000"/>
                    <a:lumOff val="50000"/>
                  </a:schemeClr>
                </a:solidFill>
                <a:latin typeface="+mn-lt"/>
              </a:rPr>
              <a:t>Tradicionālā metode</a:t>
            </a:r>
          </a:p>
          <a:p>
            <a:endParaRPr lang="lv-LV" sz="2000" dirty="0">
              <a:solidFill>
                <a:schemeClr val="tx1">
                  <a:lumMod val="50000"/>
                  <a:lumOff val="50000"/>
                </a:schemeClr>
              </a:solidFill>
              <a:latin typeface="+mn-lt"/>
            </a:endParaRPr>
          </a:p>
          <a:p>
            <a:endParaRPr lang="lv-LV" sz="2000" dirty="0" smtClean="0">
              <a:solidFill>
                <a:schemeClr val="tx1">
                  <a:lumMod val="50000"/>
                  <a:lumOff val="50000"/>
                </a:schemeClr>
              </a:solidFill>
              <a:latin typeface="+mn-lt"/>
            </a:endParaRPr>
          </a:p>
          <a:p>
            <a:endParaRPr lang="lv-LV" sz="2000" dirty="0">
              <a:solidFill>
                <a:schemeClr val="tx1">
                  <a:lumMod val="50000"/>
                  <a:lumOff val="50000"/>
                </a:schemeClr>
              </a:solidFill>
              <a:latin typeface="+mn-lt"/>
            </a:endParaRPr>
          </a:p>
          <a:p>
            <a:endParaRPr lang="lv-LV" sz="2000" dirty="0" smtClean="0">
              <a:solidFill>
                <a:schemeClr val="tx1">
                  <a:lumMod val="50000"/>
                  <a:lumOff val="50000"/>
                </a:schemeClr>
              </a:solidFill>
              <a:latin typeface="+mn-lt"/>
            </a:endParaRPr>
          </a:p>
          <a:p>
            <a:endParaRPr lang="lv-LV" sz="2000" dirty="0">
              <a:solidFill>
                <a:schemeClr val="tx1">
                  <a:lumMod val="50000"/>
                  <a:lumOff val="50000"/>
                </a:schemeClr>
              </a:solidFill>
              <a:latin typeface="+mn-lt"/>
            </a:endParaRPr>
          </a:p>
          <a:p>
            <a:endParaRPr lang="lv-LV" sz="2000" dirty="0">
              <a:solidFill>
                <a:schemeClr val="tx1">
                  <a:lumMod val="50000"/>
                  <a:lumOff val="50000"/>
                </a:schemeClr>
              </a:solidFill>
              <a:latin typeface="+mn-lt"/>
            </a:endParaRPr>
          </a:p>
          <a:p>
            <a:r>
              <a:rPr lang="lv-LV" sz="2000" dirty="0" smtClean="0">
                <a:solidFill>
                  <a:schemeClr val="tx1">
                    <a:lumMod val="50000"/>
                    <a:lumOff val="50000"/>
                  </a:schemeClr>
                </a:solidFill>
                <a:latin typeface="+mn-lt"/>
              </a:rPr>
              <a:t>Activity based costing metode</a:t>
            </a:r>
            <a:endParaRPr lang="lv-LV" sz="2000" dirty="0">
              <a:solidFill>
                <a:schemeClr val="tx1">
                  <a:lumMod val="50000"/>
                  <a:lumOff val="50000"/>
                </a:schemeClr>
              </a:solidFill>
              <a:latin typeface="+mn-lt"/>
            </a:endParaRPr>
          </a:p>
        </p:txBody>
      </p:sp>
      <p:sp>
        <p:nvSpPr>
          <p:cNvPr id="28" name="Rounded Rectangle 27"/>
          <p:cNvSpPr/>
          <p:nvPr/>
        </p:nvSpPr>
        <p:spPr bwMode="auto">
          <a:xfrm>
            <a:off x="7164548" y="4335887"/>
            <a:ext cx="1656184" cy="936104"/>
          </a:xfrm>
          <a:prstGeom prst="roundRect">
            <a:avLst/>
          </a:prstGeom>
          <a:solidFill>
            <a:schemeClr val="accent5"/>
          </a:solidFill>
          <a:ln>
            <a:no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v-LV" dirty="0">
                <a:latin typeface="Calibri"/>
                <a:ea typeface="SimSun" charset="-122"/>
                <a:cs typeface="Calibri"/>
              </a:rPr>
              <a:t>Produkts / Pakalpojums</a:t>
            </a:r>
          </a:p>
        </p:txBody>
      </p:sp>
      <p:sp>
        <p:nvSpPr>
          <p:cNvPr id="29" name="Rounded Rectangle 28"/>
          <p:cNvSpPr/>
          <p:nvPr/>
        </p:nvSpPr>
        <p:spPr bwMode="auto">
          <a:xfrm>
            <a:off x="7164548" y="2411685"/>
            <a:ext cx="1656184" cy="936104"/>
          </a:xfrm>
          <a:prstGeom prst="roundRect">
            <a:avLst/>
          </a:prstGeom>
          <a:solidFill>
            <a:schemeClr val="accent5"/>
          </a:solidFill>
          <a:ln>
            <a:no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v-LV" dirty="0">
                <a:latin typeface="Calibri"/>
                <a:ea typeface="SimSun" charset="-122"/>
                <a:cs typeface="Calibri"/>
              </a:rPr>
              <a:t>Produkts / </a:t>
            </a:r>
            <a:r>
              <a:rPr lang="lv-LV" dirty="0" smtClean="0">
                <a:latin typeface="Calibri"/>
                <a:ea typeface="SimSun" charset="-122"/>
                <a:cs typeface="Calibri"/>
              </a:rPr>
              <a:t>Pakalpojums</a:t>
            </a:r>
            <a:endParaRPr lang="lv-LV" dirty="0">
              <a:latin typeface="Calibri"/>
              <a:ea typeface="SimSun" charset="-122"/>
              <a:cs typeface="Calibri"/>
            </a:endParaRPr>
          </a:p>
        </p:txBody>
      </p:sp>
      <p:sp>
        <p:nvSpPr>
          <p:cNvPr id="30" name="Rounded Rectangle 29"/>
          <p:cNvSpPr/>
          <p:nvPr/>
        </p:nvSpPr>
        <p:spPr bwMode="auto">
          <a:xfrm>
            <a:off x="575816" y="2411685"/>
            <a:ext cx="1656184" cy="936104"/>
          </a:xfrm>
          <a:prstGeom prst="roundRect">
            <a:avLst/>
          </a:prstGeom>
          <a:solidFill>
            <a:schemeClr val="bg1">
              <a:lumMod val="85000"/>
            </a:schemeClr>
          </a:solidFill>
          <a:ln>
            <a:no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v-LV" dirty="0" smtClean="0">
                <a:latin typeface="Calibri"/>
                <a:ea typeface="SimSun" charset="-122"/>
                <a:cs typeface="Calibri"/>
              </a:rPr>
              <a:t>Izmaksas</a:t>
            </a:r>
            <a:endParaRPr lang="lv-LV" dirty="0">
              <a:latin typeface="Calibri"/>
              <a:ea typeface="SimSun" charset="-122"/>
              <a:cs typeface="Calibri"/>
            </a:endParaRPr>
          </a:p>
        </p:txBody>
      </p:sp>
      <p:sp>
        <p:nvSpPr>
          <p:cNvPr id="31" name="Rounded Rectangle 30"/>
          <p:cNvSpPr/>
          <p:nvPr/>
        </p:nvSpPr>
        <p:spPr bwMode="auto">
          <a:xfrm>
            <a:off x="575816" y="4339906"/>
            <a:ext cx="1656184" cy="936104"/>
          </a:xfrm>
          <a:prstGeom prst="roundRect">
            <a:avLst/>
          </a:prstGeom>
          <a:solidFill>
            <a:schemeClr val="bg1">
              <a:lumMod val="85000"/>
            </a:schemeClr>
          </a:solidFill>
          <a:ln>
            <a:no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v-LV" dirty="0">
                <a:latin typeface="Calibri"/>
                <a:ea typeface="SimSun" charset="-122"/>
                <a:cs typeface="Calibri"/>
              </a:rPr>
              <a:t>Izmaksas</a:t>
            </a:r>
          </a:p>
        </p:txBody>
      </p:sp>
      <p:sp>
        <p:nvSpPr>
          <p:cNvPr id="32" name="Rounded Rectangle 31"/>
          <p:cNvSpPr/>
          <p:nvPr/>
        </p:nvSpPr>
        <p:spPr bwMode="auto">
          <a:xfrm>
            <a:off x="3870182" y="4339906"/>
            <a:ext cx="1656184" cy="936104"/>
          </a:xfrm>
          <a:prstGeom prst="roundRect">
            <a:avLst/>
          </a:prstGeom>
          <a:solidFill>
            <a:schemeClr val="accent1"/>
          </a:solidFill>
          <a:ln>
            <a:solidFill>
              <a:srgbClr val="FFFFFF"/>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v-LV" dirty="0" smtClean="0">
                <a:latin typeface="Calibri"/>
                <a:ea typeface="SimSun" charset="-122"/>
                <a:cs typeface="Calibri"/>
              </a:rPr>
              <a:t>Darbības (aktivitātes)</a:t>
            </a:r>
            <a:endParaRPr lang="lv-LV" dirty="0">
              <a:latin typeface="Calibri"/>
              <a:ea typeface="SimSun" charset="-122"/>
              <a:cs typeface="Calibri"/>
            </a:endParaRPr>
          </a:p>
        </p:txBody>
      </p:sp>
      <p:cxnSp>
        <p:nvCxnSpPr>
          <p:cNvPr id="34" name="Straight Arrow Connector 33"/>
          <p:cNvCxnSpPr>
            <a:stCxn id="30" idx="3"/>
            <a:endCxn id="29" idx="1"/>
          </p:cNvCxnSpPr>
          <p:nvPr/>
        </p:nvCxnSpPr>
        <p:spPr bwMode="auto">
          <a:xfrm>
            <a:off x="2232000" y="2879737"/>
            <a:ext cx="4932548" cy="0"/>
          </a:xfrm>
          <a:prstGeom prst="straightConnector1">
            <a:avLst/>
          </a:prstGeom>
          <a:ln w="28575">
            <a:headEnd type="none" w="med" len="med"/>
            <a:tailEnd type="arrow"/>
          </a:ln>
          <a:extLst/>
        </p:spPr>
        <p:style>
          <a:lnRef idx="1">
            <a:schemeClr val="dk1"/>
          </a:lnRef>
          <a:fillRef idx="0">
            <a:schemeClr val="dk1"/>
          </a:fillRef>
          <a:effectRef idx="0">
            <a:schemeClr val="dk1"/>
          </a:effectRef>
          <a:fontRef idx="minor">
            <a:schemeClr val="tx1"/>
          </a:fontRef>
        </p:style>
      </p:cxnSp>
      <p:cxnSp>
        <p:nvCxnSpPr>
          <p:cNvPr id="40" name="Straight Arrow Connector 39"/>
          <p:cNvCxnSpPr>
            <a:stCxn id="32" idx="1"/>
            <a:endCxn id="31" idx="3"/>
          </p:cNvCxnSpPr>
          <p:nvPr/>
        </p:nvCxnSpPr>
        <p:spPr bwMode="auto">
          <a:xfrm flipH="1">
            <a:off x="2232000" y="4807958"/>
            <a:ext cx="1638182" cy="0"/>
          </a:xfrm>
          <a:prstGeom prst="straightConnector1">
            <a:avLst/>
          </a:prstGeom>
          <a:ln w="19050">
            <a:headEnd type="none" w="med" len="med"/>
            <a:tailEnd type="arrow"/>
          </a:ln>
          <a:extLst/>
        </p:spPr>
        <p:style>
          <a:lnRef idx="1">
            <a:schemeClr val="dk1"/>
          </a:lnRef>
          <a:fillRef idx="0">
            <a:schemeClr val="dk1"/>
          </a:fillRef>
          <a:effectRef idx="0">
            <a:schemeClr val="dk1"/>
          </a:effectRef>
          <a:fontRef idx="minor">
            <a:schemeClr val="tx1"/>
          </a:fontRef>
        </p:style>
      </p:cxnSp>
      <p:sp>
        <p:nvSpPr>
          <p:cNvPr id="46" name="Curved Up Arrow 45"/>
          <p:cNvSpPr/>
          <p:nvPr/>
        </p:nvSpPr>
        <p:spPr bwMode="auto">
          <a:xfrm>
            <a:off x="2159992" y="5428410"/>
            <a:ext cx="1800200" cy="432048"/>
          </a:xfrm>
          <a:prstGeom prst="curvedUpArrow">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sp>
        <p:nvSpPr>
          <p:cNvPr id="53" name="Curved Up Arrow 52"/>
          <p:cNvSpPr/>
          <p:nvPr/>
        </p:nvSpPr>
        <p:spPr bwMode="auto">
          <a:xfrm>
            <a:off x="5516135" y="5436021"/>
            <a:ext cx="1800200" cy="432048"/>
          </a:xfrm>
          <a:prstGeom prst="curvedUpArrow">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sp>
        <p:nvSpPr>
          <p:cNvPr id="58" name="TextBox 6"/>
          <p:cNvSpPr txBox="1"/>
          <p:nvPr/>
        </p:nvSpPr>
        <p:spPr>
          <a:xfrm>
            <a:off x="5544368" y="7085144"/>
            <a:ext cx="4320479" cy="302154"/>
          </a:xfrm>
          <a:prstGeom prst="rect">
            <a:avLst/>
          </a:prstGeom>
          <a:noFill/>
        </p:spPr>
        <p:txBody>
          <a:bodyPr wrap="square" lIns="100794" tIns="50397" rIns="100794" bIns="50397">
            <a:spAutoFit/>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lv-LV" sz="1400" dirty="0">
                <a:solidFill>
                  <a:schemeClr val="tx1">
                    <a:lumMod val="50000"/>
                    <a:lumOff val="50000"/>
                  </a:schemeClr>
                </a:solidFill>
                <a:latin typeface="+mn-lt"/>
              </a:rPr>
              <a:t>Avots: </a:t>
            </a:r>
            <a:r>
              <a:rPr lang="lv-LV" sz="1400" dirty="0" smtClean="0">
                <a:solidFill>
                  <a:schemeClr val="tx1">
                    <a:lumMod val="50000"/>
                    <a:lumOff val="50000"/>
                  </a:schemeClr>
                </a:solidFill>
                <a:latin typeface="+mn-lt"/>
              </a:rPr>
              <a:t>ACCA F5, Performance management, 2008</a:t>
            </a:r>
            <a:endParaRPr lang="lv-LV" sz="1400" dirty="0">
              <a:solidFill>
                <a:schemeClr val="tx1">
                  <a:lumMod val="50000"/>
                  <a:lumOff val="50000"/>
                </a:schemeClr>
              </a:solidFill>
              <a:latin typeface="+mn-lt"/>
            </a:endParaRPr>
          </a:p>
        </p:txBody>
      </p:sp>
      <p:cxnSp>
        <p:nvCxnSpPr>
          <p:cNvPr id="25" name="Straight Arrow Connector 24"/>
          <p:cNvCxnSpPr/>
          <p:nvPr/>
        </p:nvCxnSpPr>
        <p:spPr bwMode="auto">
          <a:xfrm flipH="1">
            <a:off x="5526366" y="4807958"/>
            <a:ext cx="1638182" cy="0"/>
          </a:xfrm>
          <a:prstGeom prst="straightConnector1">
            <a:avLst/>
          </a:prstGeom>
          <a:ln w="19050">
            <a:headEnd type="none" w="med" len="med"/>
            <a:tailEnd type="arrow"/>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6895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2543323424"/>
              </p:ext>
            </p:extLst>
          </p:nvPr>
        </p:nvGraphicFramePr>
        <p:xfrm>
          <a:off x="575817" y="1619596"/>
          <a:ext cx="5112568" cy="2773603"/>
        </p:xfrm>
        <a:graphic>
          <a:graphicData uri="http://schemas.openxmlformats.org/drawingml/2006/table">
            <a:tbl>
              <a:tblPr firstRow="1" bandRow="1">
                <a:tableStyleId>{793D81CF-94F2-401A-BA57-92F5A7B2D0C5}</a:tableStyleId>
              </a:tblPr>
              <a:tblGrid>
                <a:gridCol w="4190954"/>
                <a:gridCol w="921614"/>
              </a:tblGrid>
              <a:tr h="396229">
                <a:tc gridSpan="2">
                  <a:txBody>
                    <a:bodyPr/>
                    <a:lstStyle/>
                    <a:p>
                      <a:pPr algn="ctr"/>
                      <a:r>
                        <a:rPr lang="lv-LV" sz="1800" dirty="0" smtClean="0"/>
                        <a:t>Virsgrāmata</a:t>
                      </a:r>
                      <a:endParaRPr lang="en-US" sz="1800" b="0" dirty="0">
                        <a:solidFill>
                          <a:schemeClr val="tx1"/>
                        </a:solidFill>
                      </a:endParaRPr>
                    </a:p>
                  </a:txBody>
                  <a:tcPr marL="100806" marR="100806" marT="50388" marB="5038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c hMerge="1">
                  <a:txBody>
                    <a:bodyPr/>
                    <a:lstStyle/>
                    <a:p>
                      <a:endParaRPr lang="en-US" dirty="0"/>
                    </a:p>
                  </a:txBody>
                  <a:tcPr/>
                </a:tc>
              </a:tr>
              <a:tr h="396229">
                <a:tc>
                  <a:txBody>
                    <a:bodyPr/>
                    <a:lstStyle/>
                    <a:p>
                      <a:r>
                        <a:rPr lang="lv-LV" sz="1800" dirty="0" smtClean="0"/>
                        <a:t>Darbinieku mēnešalgas</a:t>
                      </a:r>
                      <a:endParaRPr lang="en-US" sz="1800" b="0" dirty="0"/>
                    </a:p>
                  </a:txBody>
                  <a:tcPr marL="100806" marR="100806" marT="50388" marB="50388" anchor="ctr">
                    <a:lnL w="12700" cap="flat" cmpd="sng" algn="ctr">
                      <a:solidFill>
                        <a:schemeClr val="tx1">
                          <a:lumMod val="50000"/>
                          <a:lumOff val="50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lv-LV" sz="1600" b="0" i="0" kern="1200" dirty="0" smtClean="0">
                          <a:solidFill>
                            <a:schemeClr val="dk1"/>
                          </a:solidFill>
                          <a:effectLst/>
                          <a:latin typeface="+mn-lt"/>
                          <a:ea typeface="+mn-ea"/>
                          <a:cs typeface="+mn-cs"/>
                        </a:rPr>
                        <a:t>€ </a:t>
                      </a:r>
                      <a:r>
                        <a:rPr lang="lv-LV" sz="1800" dirty="0" smtClean="0"/>
                        <a:t>1000</a:t>
                      </a:r>
                      <a:endParaRPr lang="en-US" sz="1800" b="0" dirty="0"/>
                    </a:p>
                  </a:txBody>
                  <a:tcPr marL="100806" marR="100806" marT="50388" marB="50388" anchor="ctr">
                    <a:lnL>
                      <a:noFill/>
                    </a:lnL>
                    <a:lnR w="12700"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96229">
                <a:tc>
                  <a:txBody>
                    <a:bodyPr/>
                    <a:lstStyle/>
                    <a:p>
                      <a:r>
                        <a:rPr lang="lv-LV" sz="1800" dirty="0" smtClean="0"/>
                        <a:t>Prēmijas</a:t>
                      </a:r>
                      <a:endParaRPr lang="en-US" sz="1800" b="0" dirty="0"/>
                    </a:p>
                  </a:txBody>
                  <a:tcPr marL="100806" marR="100806" marT="50388" marB="50388" anchor="ctr">
                    <a:lnL w="12700" cap="flat" cmpd="sng" algn="ctr">
                      <a:solidFill>
                        <a:schemeClr val="tx1">
                          <a:lumMod val="50000"/>
                          <a:lumOff val="50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lv-LV" sz="1600" b="0" i="0" kern="1200" dirty="0" smtClean="0">
                          <a:solidFill>
                            <a:schemeClr val="dk1"/>
                          </a:solidFill>
                          <a:effectLst/>
                          <a:latin typeface="+mn-lt"/>
                          <a:ea typeface="+mn-ea"/>
                          <a:cs typeface="+mn-cs"/>
                        </a:rPr>
                        <a:t>€ </a:t>
                      </a:r>
                      <a:r>
                        <a:rPr lang="lv-LV" sz="1800" dirty="0" smtClean="0"/>
                        <a:t>500</a:t>
                      </a:r>
                      <a:endParaRPr lang="en-US" sz="1800" b="0" dirty="0"/>
                    </a:p>
                  </a:txBody>
                  <a:tcPr marL="100806" marR="100806" marT="50388" marB="50388" anchor="ctr">
                    <a:lnL>
                      <a:noFill/>
                    </a:lnL>
                    <a:lnR w="12700"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96229">
                <a:tc>
                  <a:txBody>
                    <a:bodyPr/>
                    <a:lstStyle/>
                    <a:p>
                      <a:r>
                        <a:rPr lang="lv-LV" sz="1800" dirty="0" smtClean="0"/>
                        <a:t>Komandējuma izdevumi</a:t>
                      </a:r>
                      <a:endParaRPr lang="en-US" sz="1800" b="0" dirty="0"/>
                    </a:p>
                  </a:txBody>
                  <a:tcPr marL="100806" marR="100806" marT="50388" marB="50388" anchor="ctr">
                    <a:lnL w="12700" cap="flat" cmpd="sng" algn="ctr">
                      <a:solidFill>
                        <a:schemeClr val="tx1">
                          <a:lumMod val="50000"/>
                          <a:lumOff val="50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lv-LV" sz="1600" b="0" i="0" kern="1200" dirty="0" smtClean="0">
                          <a:solidFill>
                            <a:schemeClr val="dk1"/>
                          </a:solidFill>
                          <a:effectLst/>
                          <a:latin typeface="+mn-lt"/>
                          <a:ea typeface="+mn-ea"/>
                          <a:cs typeface="+mn-cs"/>
                        </a:rPr>
                        <a:t>€ </a:t>
                      </a:r>
                      <a:r>
                        <a:rPr lang="lv-LV" sz="1800" dirty="0" smtClean="0"/>
                        <a:t>100</a:t>
                      </a:r>
                      <a:endParaRPr lang="en-US" sz="1800" b="0" dirty="0"/>
                    </a:p>
                  </a:txBody>
                  <a:tcPr marL="100806" marR="100806" marT="50388" marB="50388" anchor="ctr">
                    <a:lnL>
                      <a:noFill/>
                    </a:lnL>
                    <a:lnR w="12700"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96229">
                <a:tc>
                  <a:txBody>
                    <a:bodyPr/>
                    <a:lstStyle/>
                    <a:p>
                      <a:r>
                        <a:rPr lang="lv-LV" sz="1800" dirty="0" smtClean="0"/>
                        <a:t>Sakaru</a:t>
                      </a:r>
                      <a:r>
                        <a:rPr lang="lv-LV" sz="1800" baseline="0" dirty="0" smtClean="0"/>
                        <a:t> izdevumi (telefons, internets)</a:t>
                      </a:r>
                      <a:endParaRPr lang="en-US" sz="1800" b="0" dirty="0"/>
                    </a:p>
                  </a:txBody>
                  <a:tcPr marL="100806" marR="100806" marT="50388" marB="50388" anchor="ctr">
                    <a:lnL w="12700" cap="flat" cmpd="sng" algn="ctr">
                      <a:solidFill>
                        <a:schemeClr val="tx1">
                          <a:lumMod val="50000"/>
                          <a:lumOff val="50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lv-LV" sz="1600" b="0" i="0" kern="1200" dirty="0" smtClean="0">
                          <a:solidFill>
                            <a:schemeClr val="dk1"/>
                          </a:solidFill>
                          <a:effectLst/>
                          <a:latin typeface="+mn-lt"/>
                          <a:ea typeface="+mn-ea"/>
                          <a:cs typeface="+mn-cs"/>
                        </a:rPr>
                        <a:t>€ </a:t>
                      </a:r>
                      <a:r>
                        <a:rPr lang="lv-LV" sz="1800" dirty="0" smtClean="0"/>
                        <a:t>100</a:t>
                      </a:r>
                      <a:endParaRPr lang="en-US" sz="1800" b="0" dirty="0"/>
                    </a:p>
                  </a:txBody>
                  <a:tcPr marL="100806" marR="100806" marT="50388" marB="50388" anchor="ctr">
                    <a:lnL>
                      <a:noFill/>
                    </a:lnL>
                    <a:lnR w="12700"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96229">
                <a:tc>
                  <a:txBody>
                    <a:bodyPr/>
                    <a:lstStyle/>
                    <a:p>
                      <a:r>
                        <a:rPr lang="lv-LV" sz="1800" dirty="0" smtClean="0"/>
                        <a:t>Darba telpu īres maksa </a:t>
                      </a:r>
                      <a:endParaRPr lang="en-US" sz="1800" b="0" dirty="0"/>
                    </a:p>
                  </a:txBody>
                  <a:tcPr marL="100806" marR="100806" marT="50388" marB="50388" anchor="ctr">
                    <a:lnL w="12700" cap="flat" cmpd="sng" algn="ctr">
                      <a:solidFill>
                        <a:schemeClr val="tx1">
                          <a:lumMod val="50000"/>
                          <a:lumOff val="50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lv-LV" sz="1600" b="0" i="0" kern="1200" dirty="0" smtClean="0">
                          <a:solidFill>
                            <a:schemeClr val="dk1"/>
                          </a:solidFill>
                          <a:effectLst/>
                          <a:latin typeface="+mn-lt"/>
                          <a:ea typeface="+mn-ea"/>
                          <a:cs typeface="+mn-cs"/>
                        </a:rPr>
                        <a:t>€ </a:t>
                      </a:r>
                      <a:r>
                        <a:rPr lang="lv-LV" sz="1800" dirty="0" smtClean="0"/>
                        <a:t>1000</a:t>
                      </a:r>
                      <a:endParaRPr lang="en-US" sz="1800" b="0" dirty="0"/>
                    </a:p>
                  </a:txBody>
                  <a:tcPr marL="100806" marR="100806" marT="50388" marB="50388" anchor="ctr">
                    <a:lnL>
                      <a:noFill/>
                    </a:lnL>
                    <a:lnR w="12700"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96229">
                <a:tc>
                  <a:txBody>
                    <a:bodyPr/>
                    <a:lstStyle/>
                    <a:p>
                      <a:r>
                        <a:rPr lang="lv-LV" sz="1800" dirty="0" smtClean="0"/>
                        <a:t>Kancelejas</a:t>
                      </a:r>
                      <a:r>
                        <a:rPr lang="lv-LV" sz="1800" baseline="0" dirty="0" smtClean="0"/>
                        <a:t> preces</a:t>
                      </a:r>
                      <a:endParaRPr lang="en-US" sz="1800" b="0" dirty="0"/>
                    </a:p>
                  </a:txBody>
                  <a:tcPr marL="100806" marR="100806" marT="50388" marB="50388" anchor="ctr">
                    <a:lnL w="12700" cap="flat" cmpd="sng" algn="ctr">
                      <a:solidFill>
                        <a:schemeClr val="tx1">
                          <a:lumMod val="50000"/>
                          <a:lumOff val="50000"/>
                        </a:schemeClr>
                      </a:solidFill>
                      <a:prstDash val="solid"/>
                      <a:round/>
                      <a:headEnd type="none" w="med" len="med"/>
                      <a:tailEnd type="none" w="med" len="med"/>
                    </a:lnL>
                    <a:lnR>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lv-LV" sz="1600" b="0" i="0" kern="1200" dirty="0" smtClean="0">
                          <a:solidFill>
                            <a:schemeClr val="dk1"/>
                          </a:solidFill>
                          <a:effectLst/>
                          <a:latin typeface="+mn-lt"/>
                          <a:ea typeface="+mn-ea"/>
                          <a:cs typeface="+mn-cs"/>
                        </a:rPr>
                        <a:t>€ </a:t>
                      </a:r>
                      <a:r>
                        <a:rPr lang="lv-LV" sz="1800" dirty="0" smtClean="0"/>
                        <a:t>250</a:t>
                      </a:r>
                      <a:endParaRPr lang="en-US" sz="1800" b="0" dirty="0"/>
                    </a:p>
                  </a:txBody>
                  <a:tcPr marL="100806" marR="100806" marT="50388" marB="50388" anchor="ctr">
                    <a:lnL>
                      <a:noFill/>
                    </a:lnL>
                    <a:lnR w="12700" cap="flat" cmpd="sng" algn="ctr">
                      <a:solidFill>
                        <a:schemeClr val="tx1">
                          <a:lumMod val="50000"/>
                          <a:lumOff val="50000"/>
                        </a:schemeClr>
                      </a:solidFill>
                      <a:prstDash val="solid"/>
                      <a:round/>
                      <a:headEnd type="none" w="med" len="med"/>
                      <a:tailEnd type="none" w="med" len="med"/>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3" name="TextBox 52"/>
          <p:cNvSpPr txBox="1"/>
          <p:nvPr/>
        </p:nvSpPr>
        <p:spPr>
          <a:xfrm>
            <a:off x="4032200" y="4481392"/>
            <a:ext cx="1730002" cy="378565"/>
          </a:xfrm>
          <a:prstGeom prst="rect">
            <a:avLst/>
          </a:prstGeom>
          <a:noFill/>
        </p:spPr>
        <p:txBody>
          <a:bodyPr wrap="square" rtlCol="0">
            <a:spAutoFit/>
          </a:bodyPr>
          <a:lstStyle/>
          <a:p>
            <a:r>
              <a:rPr lang="lv-LV" sz="2000" b="1" dirty="0" smtClean="0"/>
              <a:t>Kopā </a:t>
            </a:r>
            <a:r>
              <a:rPr lang="lv-LV" sz="2000" dirty="0" smtClean="0">
                <a:solidFill>
                  <a:schemeClr val="dk1"/>
                </a:solidFill>
              </a:rPr>
              <a:t>€ </a:t>
            </a:r>
            <a:r>
              <a:rPr lang="lv-LV" sz="2000" b="1" dirty="0" smtClean="0"/>
              <a:t>2950</a:t>
            </a:r>
            <a:endParaRPr lang="lv-LV" b="1" dirty="0"/>
          </a:p>
        </p:txBody>
      </p:sp>
      <p:sp>
        <p:nvSpPr>
          <p:cNvPr id="23"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200" dirty="0" smtClean="0">
                <a:ea typeface="ＭＳ Ｐゴシック" pitchFamily="34" charset="-128"/>
              </a:rPr>
              <a:t>Tradicionālās </a:t>
            </a:r>
            <a:r>
              <a:rPr lang="lv-LV" sz="3200" dirty="0">
                <a:ea typeface="ＭＳ Ｐゴシック" pitchFamily="34" charset="-128"/>
              </a:rPr>
              <a:t>izmaksu sadalīšanas </a:t>
            </a:r>
            <a:r>
              <a:rPr lang="lv-LV" sz="3200" dirty="0" smtClean="0">
                <a:ea typeface="ＭＳ Ｐゴシック" pitchFamily="34" charset="-128"/>
              </a:rPr>
              <a:t>metodes piemērs</a:t>
            </a:r>
            <a:endParaRPr lang="lv-LV" sz="3200" dirty="0">
              <a:ea typeface="ＭＳ Ｐゴシック" pitchFamily="34" charset="-128"/>
            </a:endParaRPr>
          </a:p>
          <a:p>
            <a:pPr algn="l">
              <a:spcAft>
                <a:spcPts val="661"/>
              </a:spcAft>
              <a:defRPr/>
            </a:pPr>
            <a:r>
              <a:rPr lang="lv-LV" sz="2800" dirty="0" smtClean="0">
                <a:solidFill>
                  <a:schemeClr val="tx1">
                    <a:lumMod val="50000"/>
                    <a:lumOff val="50000"/>
                  </a:schemeClr>
                </a:solidFill>
                <a:ea typeface="ＭＳ Ｐゴシック" pitchFamily="34" charset="-128"/>
              </a:rPr>
              <a:t>Situācijas apraksts</a:t>
            </a:r>
            <a:endParaRPr lang="lv-LV" sz="3600" kern="0" dirty="0">
              <a:solidFill>
                <a:schemeClr val="tx1">
                  <a:lumMod val="50000"/>
                  <a:lumOff val="50000"/>
                </a:schemeClr>
              </a:solidFill>
              <a:ea typeface="ＭＳ Ｐゴシック" pitchFamily="34" charset="-128"/>
            </a:endParaRPr>
          </a:p>
        </p:txBody>
      </p:sp>
      <p:sp>
        <p:nvSpPr>
          <p:cNvPr id="2" name="TextBox 1"/>
          <p:cNvSpPr txBox="1"/>
          <p:nvPr/>
        </p:nvSpPr>
        <p:spPr>
          <a:xfrm>
            <a:off x="5760392" y="1577874"/>
            <a:ext cx="4320480" cy="1666738"/>
          </a:xfrm>
          <a:prstGeom prst="rect">
            <a:avLst/>
          </a:prstGeom>
          <a:noFill/>
        </p:spPr>
        <p:txBody>
          <a:bodyPr wrap="square" rtlCol="0">
            <a:spAutoFit/>
          </a:bodyPr>
          <a:lstStyle/>
          <a:p>
            <a:pPr>
              <a:buClr>
                <a:schemeClr val="tx1">
                  <a:lumMod val="50000"/>
                  <a:lumOff val="50000"/>
                </a:schemeClr>
              </a:buClr>
            </a:pPr>
            <a:r>
              <a:rPr lang="lv-LV" sz="2000" b="1" dirty="0" smtClean="0">
                <a:latin typeface="+mn-lt"/>
              </a:rPr>
              <a:t>Dotā informācija:</a:t>
            </a:r>
          </a:p>
          <a:p>
            <a:pPr marL="285750" indent="-285750">
              <a:buClr>
                <a:schemeClr val="tx1">
                  <a:lumMod val="50000"/>
                  <a:lumOff val="50000"/>
                </a:schemeClr>
              </a:buClr>
              <a:buFont typeface="Wingdings" panose="05000000000000000000" pitchFamily="2" charset="2"/>
              <a:buChar char="§"/>
            </a:pPr>
            <a:r>
              <a:rPr lang="lv-LV" dirty="0">
                <a:latin typeface="+mn-lt"/>
              </a:rPr>
              <a:t>O</a:t>
            </a:r>
            <a:r>
              <a:rPr lang="lv-LV" dirty="0" smtClean="0">
                <a:latin typeface="+mn-lt"/>
              </a:rPr>
              <a:t>rganizācija sniedz 3 pakalpojumus:</a:t>
            </a:r>
          </a:p>
          <a:p>
            <a:pPr marL="1028700" lvl="1">
              <a:buClr>
                <a:schemeClr val="tx1">
                  <a:lumMod val="50000"/>
                  <a:lumOff val="50000"/>
                </a:schemeClr>
              </a:buClr>
              <a:buFont typeface="Wingdings" panose="05000000000000000000" pitchFamily="2" charset="2"/>
              <a:buChar char="§"/>
            </a:pPr>
            <a:r>
              <a:rPr lang="lv-LV" dirty="0" smtClean="0">
                <a:latin typeface="+mn-lt"/>
              </a:rPr>
              <a:t>Konsultācija</a:t>
            </a:r>
          </a:p>
          <a:p>
            <a:pPr marL="1028700" lvl="1">
              <a:buClr>
                <a:schemeClr val="tx1">
                  <a:lumMod val="50000"/>
                  <a:lumOff val="50000"/>
                </a:schemeClr>
              </a:buClr>
              <a:buFont typeface="Wingdings" panose="05000000000000000000" pitchFamily="2" charset="2"/>
              <a:buChar char="§"/>
            </a:pPr>
            <a:r>
              <a:rPr lang="lv-LV" dirty="0" smtClean="0">
                <a:latin typeface="+mn-lt"/>
              </a:rPr>
              <a:t>Reģistrācija</a:t>
            </a:r>
          </a:p>
          <a:p>
            <a:pPr marL="1028700" lvl="1">
              <a:buClr>
                <a:schemeClr val="tx1">
                  <a:lumMod val="50000"/>
                  <a:lumOff val="50000"/>
                </a:schemeClr>
              </a:buClr>
              <a:buFont typeface="Wingdings" panose="05000000000000000000" pitchFamily="2" charset="2"/>
              <a:buChar char="§"/>
            </a:pPr>
            <a:r>
              <a:rPr lang="lv-LV" dirty="0" smtClean="0">
                <a:latin typeface="+mn-lt"/>
              </a:rPr>
              <a:t>Eksperta atzinums</a:t>
            </a:r>
          </a:p>
          <a:p>
            <a:pPr marL="285750" indent="-285750">
              <a:buClr>
                <a:schemeClr val="tx1">
                  <a:lumMod val="50000"/>
                  <a:lumOff val="50000"/>
                </a:schemeClr>
              </a:buClr>
              <a:buFont typeface="Wingdings" panose="05000000000000000000" pitchFamily="2" charset="2"/>
              <a:buChar char="§"/>
            </a:pPr>
            <a:r>
              <a:rPr lang="lv-LV" dirty="0" smtClean="0">
                <a:latin typeface="+mn-lt"/>
              </a:rPr>
              <a:t>Darbinieki piedalās visos pakalpojumos.</a:t>
            </a:r>
          </a:p>
        </p:txBody>
      </p:sp>
      <p:graphicFrame>
        <p:nvGraphicFramePr>
          <p:cNvPr id="3" name="Table 2"/>
          <p:cNvGraphicFramePr>
            <a:graphicFrameLocks noGrp="1"/>
          </p:cNvGraphicFramePr>
          <p:nvPr>
            <p:extLst>
              <p:ext uri="{D42A27DB-BD31-4B8C-83A1-F6EECF244321}">
                <p14:modId xmlns:p14="http://schemas.microsoft.com/office/powerpoint/2010/main" val="1961629006"/>
              </p:ext>
            </p:extLst>
          </p:nvPr>
        </p:nvGraphicFramePr>
        <p:xfrm>
          <a:off x="5821494" y="3299757"/>
          <a:ext cx="3971346" cy="1737360"/>
        </p:xfrm>
        <a:graphic>
          <a:graphicData uri="http://schemas.openxmlformats.org/drawingml/2006/table">
            <a:tbl>
              <a:tblPr firstRow="1" bandRow="1">
                <a:tableStyleId>{8EC20E35-A176-4012-BC5E-935CFFF8708E}</a:tableStyleId>
              </a:tblPr>
              <a:tblGrid>
                <a:gridCol w="1036782"/>
                <a:gridCol w="1062356"/>
                <a:gridCol w="936104"/>
                <a:gridCol w="936104"/>
              </a:tblGrid>
              <a:tr h="171088">
                <a:tc>
                  <a:txBody>
                    <a:bodyPr/>
                    <a:lstStyle/>
                    <a:p>
                      <a:endParaRPr lang="lv-LV" sz="1200" b="1" dirty="0">
                        <a:solidFill>
                          <a:schemeClr val="bg1"/>
                        </a:solidFill>
                      </a:endParaRPr>
                    </a:p>
                  </a:txBody>
                  <a:tcPr>
                    <a:lnL w="12700" cap="flat" cmpd="sng" algn="ctr">
                      <a:solidFill>
                        <a:schemeClr val="tx1">
                          <a:lumMod val="50000"/>
                          <a:lumOff val="50000"/>
                        </a:schemeClr>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lv-LV" sz="1200" b="1" dirty="0" smtClean="0">
                          <a:solidFill>
                            <a:schemeClr val="bg1"/>
                          </a:solidFill>
                        </a:rPr>
                        <a:t>Konsultācijas</a:t>
                      </a:r>
                      <a:endParaRPr lang="lv-LV" sz="1200" b="1" dirty="0">
                        <a:solidFill>
                          <a:schemeClr val="bg1"/>
                        </a:solidFill>
                      </a:endParaRPr>
                    </a:p>
                  </a:txBody>
                  <a:tcPr anchor="ct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lv-LV" sz="1200" b="1" dirty="0" smtClean="0">
                          <a:solidFill>
                            <a:schemeClr val="bg1"/>
                          </a:solidFill>
                        </a:rPr>
                        <a:t>Reģistrācija</a:t>
                      </a:r>
                      <a:endParaRPr lang="lv-LV" sz="1200" b="1" dirty="0">
                        <a:solidFill>
                          <a:schemeClr val="bg1"/>
                        </a:solidFill>
                      </a:endParaRPr>
                    </a:p>
                  </a:txBody>
                  <a:tcPr anchor="ct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lv-LV" sz="1200" b="1" dirty="0" smtClean="0">
                          <a:solidFill>
                            <a:schemeClr val="bg1"/>
                          </a:solidFill>
                        </a:rPr>
                        <a:t>Eksperta atzinums</a:t>
                      </a:r>
                      <a:endParaRPr lang="lv-LV" sz="1200" b="1" dirty="0">
                        <a:solidFill>
                          <a:schemeClr val="bg1"/>
                        </a:solidFill>
                      </a:endParaRPr>
                    </a:p>
                  </a:txBody>
                  <a:tcPr anchor="ctr">
                    <a:lnL>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r>
              <a:tr h="135652">
                <a:tc>
                  <a:txBody>
                    <a:bodyPr/>
                    <a:lstStyle/>
                    <a:p>
                      <a:r>
                        <a:rPr lang="lv-LV" sz="1200" b="1" dirty="0" smtClean="0">
                          <a:solidFill>
                            <a:schemeClr val="tx1">
                              <a:lumMod val="95000"/>
                              <a:lumOff val="5000"/>
                            </a:schemeClr>
                          </a:solidFill>
                        </a:rPr>
                        <a:t>Sniegto pakalpojumu </a:t>
                      </a:r>
                      <a:r>
                        <a:rPr lang="lv-LV" sz="1200" b="1" baseline="0" dirty="0" smtClean="0">
                          <a:solidFill>
                            <a:schemeClr val="tx1">
                              <a:lumMod val="95000"/>
                              <a:lumOff val="5000"/>
                            </a:schemeClr>
                          </a:solidFill>
                        </a:rPr>
                        <a:t>skaits</a:t>
                      </a:r>
                      <a:endParaRPr lang="lv-LV" sz="1200" b="1" dirty="0">
                        <a:solidFill>
                          <a:schemeClr val="tx1">
                            <a:lumMod val="95000"/>
                            <a:lumOff val="5000"/>
                          </a:schemeClr>
                        </a:solidFill>
                      </a:endParaRPr>
                    </a:p>
                  </a:txBody>
                  <a:tcPr>
                    <a:lnL w="12700" cap="flat" cmpd="sng" algn="ctr">
                      <a:solidFill>
                        <a:schemeClr val="tx1">
                          <a:lumMod val="50000"/>
                          <a:lumOff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600" b="1" dirty="0" smtClean="0">
                          <a:solidFill>
                            <a:schemeClr val="tx1">
                              <a:lumMod val="95000"/>
                              <a:lumOff val="5000"/>
                            </a:schemeClr>
                          </a:solidFill>
                        </a:rPr>
                        <a:t>30</a:t>
                      </a:r>
                      <a:endParaRPr lang="lv-LV" sz="1600" b="1" dirty="0">
                        <a:solidFill>
                          <a:schemeClr val="tx1">
                            <a:lumMod val="95000"/>
                            <a:lumOff val="5000"/>
                          </a:schemeClr>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600" b="1" dirty="0" smtClean="0">
                          <a:solidFill>
                            <a:schemeClr val="tx1">
                              <a:lumMod val="95000"/>
                              <a:lumOff val="5000"/>
                            </a:schemeClr>
                          </a:solidFill>
                        </a:rPr>
                        <a:t>20</a:t>
                      </a:r>
                      <a:endParaRPr lang="lv-LV" sz="1600" b="1" dirty="0">
                        <a:solidFill>
                          <a:schemeClr val="tx1">
                            <a:lumMod val="95000"/>
                            <a:lumOff val="5000"/>
                          </a:schemeClr>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600" b="1" dirty="0" smtClean="0">
                          <a:solidFill>
                            <a:schemeClr val="tx1">
                              <a:lumMod val="95000"/>
                              <a:lumOff val="5000"/>
                            </a:schemeClr>
                          </a:solidFill>
                        </a:rPr>
                        <a:t>5</a:t>
                      </a:r>
                      <a:endParaRPr lang="lv-LV" sz="1600" b="1" dirty="0">
                        <a:solidFill>
                          <a:schemeClr val="tx1">
                            <a:lumMod val="95000"/>
                            <a:lumOff val="5000"/>
                          </a:schemeClr>
                        </a:solidFill>
                      </a:endParaRPr>
                    </a:p>
                  </a:txBody>
                  <a:tcPr anchor="ctr">
                    <a:lnL>
                      <a:noFill/>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lv-LV" sz="1200" b="1" dirty="0" smtClean="0">
                          <a:solidFill>
                            <a:schemeClr val="tx1">
                              <a:lumMod val="95000"/>
                              <a:lumOff val="5000"/>
                            </a:schemeClr>
                          </a:solidFill>
                        </a:rPr>
                        <a:t>Laiks 1 pakalpojuma sniegšanai</a:t>
                      </a:r>
                      <a:endParaRPr lang="lv-LV" sz="1200" b="1" dirty="0">
                        <a:solidFill>
                          <a:schemeClr val="tx1">
                            <a:lumMod val="95000"/>
                            <a:lumOff val="5000"/>
                          </a:schemeClr>
                        </a:solidFill>
                      </a:endParaRPr>
                    </a:p>
                  </a:txBody>
                  <a:tcPr>
                    <a:lnL w="12700" cap="flat" cmpd="sng" algn="ctr">
                      <a:solidFill>
                        <a:schemeClr val="tx1">
                          <a:lumMod val="50000"/>
                          <a:lumOff val="50000"/>
                        </a:schemeClr>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600" b="1" dirty="0" smtClean="0">
                          <a:solidFill>
                            <a:schemeClr val="tx1">
                              <a:lumMod val="95000"/>
                              <a:lumOff val="5000"/>
                            </a:schemeClr>
                          </a:solidFill>
                        </a:rPr>
                        <a:t>1h</a:t>
                      </a:r>
                      <a:endParaRPr lang="lv-LV" sz="1600" b="1" dirty="0">
                        <a:solidFill>
                          <a:schemeClr val="tx1">
                            <a:lumMod val="95000"/>
                            <a:lumOff val="5000"/>
                          </a:schemeClr>
                        </a:solidFill>
                      </a:endParaRPr>
                    </a:p>
                  </a:txBody>
                  <a:tcPr anchor="ct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600" b="1" dirty="0" smtClean="0">
                          <a:solidFill>
                            <a:schemeClr val="tx1">
                              <a:lumMod val="95000"/>
                              <a:lumOff val="5000"/>
                            </a:schemeClr>
                          </a:solidFill>
                        </a:rPr>
                        <a:t>2h</a:t>
                      </a:r>
                      <a:endParaRPr lang="lv-LV" sz="1600" b="1" dirty="0">
                        <a:solidFill>
                          <a:schemeClr val="tx1">
                            <a:lumMod val="95000"/>
                            <a:lumOff val="5000"/>
                          </a:schemeClr>
                        </a:solidFill>
                      </a:endParaRPr>
                    </a:p>
                  </a:txBody>
                  <a:tcPr anchor="ct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600" b="1" dirty="0" smtClean="0">
                          <a:solidFill>
                            <a:schemeClr val="tx1">
                              <a:lumMod val="95000"/>
                              <a:lumOff val="5000"/>
                            </a:schemeClr>
                          </a:solidFill>
                        </a:rPr>
                        <a:t>5h</a:t>
                      </a:r>
                      <a:endParaRPr lang="lv-LV" sz="1600" b="1" dirty="0">
                        <a:solidFill>
                          <a:schemeClr val="tx1">
                            <a:lumMod val="95000"/>
                            <a:lumOff val="5000"/>
                          </a:schemeClr>
                        </a:solidFill>
                      </a:endParaRPr>
                    </a:p>
                  </a:txBody>
                  <a:tcPr anchor="ctr">
                    <a:lnL>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333486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200" dirty="0" smtClean="0">
                <a:ea typeface="ＭＳ Ｐゴシック" pitchFamily="34" charset="-128"/>
              </a:rPr>
              <a:t>Tradicionālās </a:t>
            </a:r>
            <a:r>
              <a:rPr lang="lv-LV" sz="3200" dirty="0">
                <a:ea typeface="ＭＳ Ｐゴシック" pitchFamily="34" charset="-128"/>
              </a:rPr>
              <a:t>izmaksu sadalīšanas metodes piemērs</a:t>
            </a:r>
          </a:p>
          <a:p>
            <a:pPr algn="l">
              <a:spcAft>
                <a:spcPts val="661"/>
              </a:spcAft>
              <a:defRPr/>
            </a:pPr>
            <a:r>
              <a:rPr lang="lv-LV" sz="2800" dirty="0" smtClean="0">
                <a:solidFill>
                  <a:schemeClr val="tx1">
                    <a:lumMod val="50000"/>
                    <a:lumOff val="50000"/>
                  </a:schemeClr>
                </a:solidFill>
                <a:ea typeface="ＭＳ Ｐゴシック" pitchFamily="34" charset="-128"/>
              </a:rPr>
              <a:t>Pašizmaksas aprēķins</a:t>
            </a:r>
            <a:endParaRPr lang="lv-LV" sz="3600" kern="0" dirty="0">
              <a:solidFill>
                <a:schemeClr val="tx1">
                  <a:lumMod val="50000"/>
                  <a:lumOff val="50000"/>
                </a:schemeClr>
              </a:solidFill>
              <a:ea typeface="ＭＳ Ｐゴシック" pitchFamily="34" charset="-128"/>
            </a:endParaRPr>
          </a:p>
        </p:txBody>
      </p:sp>
      <p:sp>
        <p:nvSpPr>
          <p:cNvPr id="28" name="TextBox 27"/>
          <p:cNvSpPr txBox="1"/>
          <p:nvPr/>
        </p:nvSpPr>
        <p:spPr>
          <a:xfrm>
            <a:off x="469614" y="1475581"/>
            <a:ext cx="9145016" cy="349968"/>
          </a:xfrm>
          <a:prstGeom prst="rect">
            <a:avLst/>
          </a:prstGeom>
          <a:noFill/>
        </p:spPr>
        <p:txBody>
          <a:bodyPr wrap="square" rtlCol="0">
            <a:spAutoFit/>
          </a:bodyPr>
          <a:lstStyle/>
          <a:p>
            <a:pPr>
              <a:spcBef>
                <a:spcPts val="600"/>
              </a:spcBef>
              <a:spcAft>
                <a:spcPts val="600"/>
              </a:spcAft>
              <a:buClr>
                <a:schemeClr val="tx1">
                  <a:lumMod val="50000"/>
                  <a:lumOff val="50000"/>
                </a:schemeClr>
              </a:buClr>
            </a:pPr>
            <a:r>
              <a:rPr lang="lv-LV" dirty="0" smtClean="0">
                <a:latin typeface="+mn-lt"/>
              </a:rPr>
              <a:t>Tradicionālajā pašizmaksas aprēķinā var lietot dažādas pieejas. Visbiežāk pielietotās ir:</a:t>
            </a:r>
          </a:p>
        </p:txBody>
      </p:sp>
      <p:sp>
        <p:nvSpPr>
          <p:cNvPr id="35" name="TextBox 6"/>
          <p:cNvSpPr txBox="1"/>
          <p:nvPr/>
        </p:nvSpPr>
        <p:spPr>
          <a:xfrm>
            <a:off x="4824288" y="7085144"/>
            <a:ext cx="5040559" cy="302154"/>
          </a:xfrm>
          <a:prstGeom prst="rect">
            <a:avLst/>
          </a:prstGeom>
          <a:noFill/>
        </p:spPr>
        <p:txBody>
          <a:bodyPr wrap="square" lIns="100794" tIns="50397" rIns="100794" bIns="50397">
            <a:spAutoFit/>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a:defRPr/>
            </a:pPr>
            <a:r>
              <a:rPr lang="lv-LV" sz="1400" baseline="30000" dirty="0" smtClean="0">
                <a:solidFill>
                  <a:schemeClr val="tx1">
                    <a:lumMod val="50000"/>
                    <a:lumOff val="50000"/>
                  </a:schemeClr>
                </a:solidFill>
                <a:latin typeface="+mn-lt"/>
              </a:rPr>
              <a:t>1</a:t>
            </a:r>
            <a:r>
              <a:rPr lang="lv-LV" sz="1400" dirty="0" smtClean="0">
                <a:solidFill>
                  <a:schemeClr val="tx1">
                    <a:lumMod val="50000"/>
                    <a:lumOff val="50000"/>
                  </a:schemeClr>
                </a:solidFill>
                <a:latin typeface="+mn-lt"/>
              </a:rPr>
              <a:t>Publisko pakalpojumu sniegšanas rekomendējamais modelis</a:t>
            </a:r>
            <a:endParaRPr lang="lv-LV" sz="1400" baseline="30000" dirty="0">
              <a:solidFill>
                <a:schemeClr val="tx1">
                  <a:lumMod val="50000"/>
                  <a:lumOff val="50000"/>
                </a:schemeClr>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834715567"/>
              </p:ext>
            </p:extLst>
          </p:nvPr>
        </p:nvGraphicFramePr>
        <p:xfrm>
          <a:off x="495295" y="1907630"/>
          <a:ext cx="9225537" cy="2148839"/>
        </p:xfrm>
        <a:graphic>
          <a:graphicData uri="http://schemas.openxmlformats.org/drawingml/2006/table">
            <a:tbl>
              <a:tblPr firstRow="1" bandRow="1">
                <a:tableStyleId>{8EC20E35-A176-4012-BC5E-935CFFF8708E}</a:tableStyleId>
              </a:tblPr>
              <a:tblGrid>
                <a:gridCol w="2096745"/>
                <a:gridCol w="7128792"/>
              </a:tblGrid>
              <a:tr h="240261">
                <a:tc gridSpan="2">
                  <a:txBody>
                    <a:bodyPr/>
                    <a:lstStyle/>
                    <a:p>
                      <a:r>
                        <a:rPr lang="lv-LV" sz="1400" u="none" dirty="0" smtClean="0">
                          <a:latin typeface="+mn-lt"/>
                        </a:rPr>
                        <a:t>1. Pašizmaksas aprēķināšana pēc sniegto pakalpojumu skaita</a:t>
                      </a:r>
                      <a:endParaRPr lang="lv-LV" sz="1400" u="none"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lumMod val="50000"/>
                        <a:lumOff val="50000"/>
                      </a:schemeClr>
                    </a:solidFill>
                  </a:tcPr>
                </a:tc>
                <a:tc hMerge="1">
                  <a:txBody>
                    <a:bodyPr/>
                    <a:lstStyle/>
                    <a:p>
                      <a:endParaRPr lang="lv-LV"/>
                    </a:p>
                  </a:txBody>
                  <a:tcPr/>
                </a:tc>
              </a:tr>
              <a:tr h="23137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400" b="1" dirty="0" smtClean="0">
                          <a:latin typeface="+mn-lt"/>
                        </a:rPr>
                        <a:t>Viena pakalpojuma pašizmaksa = 2950/55 = 53 Eur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hMerge="1">
                  <a:txBody>
                    <a:bodyPr/>
                    <a:lstStyle/>
                    <a:p>
                      <a:endParaRPr lang="lv-LV"/>
                    </a:p>
                  </a:txBody>
                  <a:tcPr/>
                </a:tc>
              </a:tr>
              <a:tr h="2313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1" dirty="0" smtClean="0">
                          <a:latin typeface="+mn-lt"/>
                        </a:rPr>
                        <a:t>Konsultācija</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1" baseline="0" dirty="0" smtClean="0">
                          <a:latin typeface="+mn-lt"/>
                        </a:rPr>
                        <a:t>Pašizmaksa = 30 x 53 = 1590</a:t>
                      </a:r>
                      <a:endParaRPr lang="lv-LV" sz="1200" b="1" dirty="0" smtClean="0">
                        <a:latin typeface="+mn-lt"/>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r>
              <a:tr h="2313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1" dirty="0" smtClean="0">
                          <a:latin typeface="+mn-lt"/>
                        </a:rPr>
                        <a:t>Reģistrācija</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1" baseline="0" dirty="0" smtClean="0">
                          <a:latin typeface="+mn-lt"/>
                        </a:rPr>
                        <a:t>Pašizmaksa = 20 x 53 = 1060</a:t>
                      </a:r>
                      <a:endParaRPr lang="lv-LV" sz="1200" b="1" dirty="0" smtClean="0">
                        <a:latin typeface="+mn-lt"/>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r>
              <a:tr h="2313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1" dirty="0" smtClean="0">
                          <a:latin typeface="+mn-lt"/>
                        </a:rPr>
                        <a:t>Eksperta atzinums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1" baseline="0" dirty="0" smtClean="0">
                          <a:latin typeface="+mn-lt"/>
                        </a:rPr>
                        <a:t>Pašizmaksa = 5 x 53 = 265</a:t>
                      </a:r>
                      <a:endParaRPr lang="lv-LV" sz="1200" b="1" dirty="0" smtClean="0">
                        <a:latin typeface="+mn-lt"/>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r>
              <a:tr h="296212">
                <a:tc gridSpan="2">
                  <a:txBody>
                    <a:bodyPr/>
                    <a:lstStyle/>
                    <a:p>
                      <a:pPr marL="285750" marR="0" indent="-28575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anose="05000000000000000000" pitchFamily="2" charset="2"/>
                        <a:buChar char="§"/>
                        <a:tabLst/>
                        <a:defRPr/>
                      </a:pPr>
                      <a:r>
                        <a:rPr lang="lv-LV" sz="1200" dirty="0" smtClean="0">
                          <a:latin typeface="+mn-lt"/>
                        </a:rPr>
                        <a:t>Šāda pašizmaksas aprēķina pieeja der situācijās, kad tiek sniegto pakalpojumu skaits ir neliels un pakalpojumu sniegšanas darbībās nav lielu atšķirību</a:t>
                      </a:r>
                    </a:p>
                    <a:p>
                      <a:pPr marL="285750" marR="0" indent="-28575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anose="05000000000000000000" pitchFamily="2" charset="2"/>
                        <a:buChar char="§"/>
                        <a:tabLst/>
                        <a:defRPr/>
                      </a:pPr>
                      <a:r>
                        <a:rPr lang="lv-LV" sz="1200" dirty="0" smtClean="0">
                          <a:latin typeface="+mn-lt"/>
                        </a:rPr>
                        <a:t>Līdz ko sniegtie pakalpojumi atšķiras pēc darbībām un būtības, šāda pieeja ir </a:t>
                      </a:r>
                      <a:r>
                        <a:rPr lang="lv-LV" sz="1200" b="1" dirty="0" smtClean="0">
                          <a:latin typeface="+mn-lt"/>
                        </a:rPr>
                        <a:t>neprecīza</a:t>
                      </a:r>
                      <a:endParaRPr lang="lv-LV" sz="1200" u="none"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lv-LV"/>
                    </a:p>
                  </a:txBody>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596029268"/>
              </p:ext>
            </p:extLst>
          </p:nvPr>
        </p:nvGraphicFramePr>
        <p:xfrm>
          <a:off x="503808" y="4283893"/>
          <a:ext cx="9217024" cy="2636520"/>
        </p:xfrm>
        <a:graphic>
          <a:graphicData uri="http://schemas.openxmlformats.org/drawingml/2006/table">
            <a:tbl>
              <a:tblPr firstRow="1" bandRow="1">
                <a:tableStyleId>{8EC20E35-A176-4012-BC5E-935CFFF8708E}</a:tableStyleId>
              </a:tblPr>
              <a:tblGrid>
                <a:gridCol w="2304256"/>
                <a:gridCol w="2304256"/>
                <a:gridCol w="2304256"/>
                <a:gridCol w="2304256"/>
              </a:tblGrid>
              <a:tr h="180162">
                <a:tc gridSpan="4">
                  <a:txBody>
                    <a:bodyPr/>
                    <a:lstStyle/>
                    <a:p>
                      <a:pPr>
                        <a:spcBef>
                          <a:spcPts val="600"/>
                        </a:spcBef>
                        <a:spcAft>
                          <a:spcPts val="600"/>
                        </a:spcAft>
                        <a:buClr>
                          <a:schemeClr val="tx1">
                            <a:lumMod val="50000"/>
                            <a:lumOff val="50000"/>
                          </a:schemeClr>
                        </a:buClr>
                      </a:pPr>
                      <a:r>
                        <a:rPr lang="lv-LV" sz="1400" u="none" dirty="0" smtClean="0">
                          <a:latin typeface="+mn-lt"/>
                        </a:rPr>
                        <a:t>2. Pašizmaksas aprēķināšana pēc darbinieku patērētā laika pakalpojumu sniegšanā</a:t>
                      </a:r>
                      <a:r>
                        <a:rPr lang="lv-LV" sz="1400" u="none" baseline="30000" dirty="0" smtClean="0">
                          <a:latin typeface="+mn-lt"/>
                        </a:rPr>
                        <a:t>1</a:t>
                      </a:r>
                      <a:endParaRPr lang="lv-LV" sz="1400" u="sng" dirty="0" smtClean="0">
                        <a:latin typeface="+mn-l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spcBef>
                          <a:spcPts val="600"/>
                        </a:spcBef>
                        <a:spcAft>
                          <a:spcPts val="600"/>
                        </a:spcAft>
                        <a:buClr>
                          <a:schemeClr val="tx1">
                            <a:lumMod val="50000"/>
                            <a:lumOff val="50000"/>
                          </a:schemeClr>
                        </a:buClr>
                      </a:pPr>
                      <a:endParaRPr lang="lv-LV" sz="1400" u="sng" dirty="0" smtClean="0">
                        <a:latin typeface="+mn-l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lumMod val="50000"/>
                        <a:lumOff val="50000"/>
                      </a:schemeClr>
                    </a:solidFill>
                  </a:tcPr>
                </a:tc>
                <a:tc hMerge="1">
                  <a:txBody>
                    <a:bodyPr/>
                    <a:lstStyle/>
                    <a:p>
                      <a:pPr>
                        <a:spcBef>
                          <a:spcPts val="600"/>
                        </a:spcBef>
                        <a:spcAft>
                          <a:spcPts val="600"/>
                        </a:spcAft>
                        <a:buClr>
                          <a:schemeClr val="tx1">
                            <a:lumMod val="50000"/>
                            <a:lumOff val="50000"/>
                          </a:schemeClr>
                        </a:buClr>
                      </a:pPr>
                      <a:endParaRPr lang="lv-LV" sz="1400" u="sng" dirty="0" smtClean="0">
                        <a:latin typeface="+mn-l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lumMod val="50000"/>
                        <a:lumOff val="50000"/>
                      </a:schemeClr>
                    </a:solidFill>
                  </a:tcPr>
                </a:tc>
                <a:tc hMerge="1">
                  <a:txBody>
                    <a:bodyPr/>
                    <a:lstStyle/>
                    <a:p>
                      <a:pPr>
                        <a:spcBef>
                          <a:spcPts val="600"/>
                        </a:spcBef>
                        <a:spcAft>
                          <a:spcPts val="600"/>
                        </a:spcAft>
                        <a:buClr>
                          <a:schemeClr val="tx1">
                            <a:lumMod val="50000"/>
                            <a:lumOff val="50000"/>
                          </a:schemeClr>
                        </a:buClr>
                      </a:pPr>
                      <a:endParaRPr lang="lv-LV" sz="1400" u="sng" dirty="0" smtClean="0">
                        <a:latin typeface="+mn-l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lumMod val="50000"/>
                        <a:lumOff val="50000"/>
                      </a:schemeClr>
                    </a:solidFill>
                  </a:tcPr>
                </a:tc>
              </a:tr>
              <a:tr h="222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dirty="0" smtClean="0">
                        <a:latin typeface="+mn-l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1" dirty="0" smtClean="0">
                          <a:latin typeface="+mn-lt"/>
                        </a:rPr>
                        <a:t>Attiecināmās izmaksas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1" dirty="0" smtClean="0">
                          <a:latin typeface="+mn-lt"/>
                        </a:rPr>
                        <a:t>Vidējā</a:t>
                      </a:r>
                      <a:r>
                        <a:rPr lang="lv-LV" sz="1200" b="1" baseline="0" dirty="0" smtClean="0">
                          <a:latin typeface="+mn-lt"/>
                        </a:rPr>
                        <a:t> laika patēriņa koeficients %</a:t>
                      </a:r>
                      <a:endParaRPr lang="lv-LV" sz="1200" b="1"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1" dirty="0" smtClean="0">
                          <a:latin typeface="+mn-lt"/>
                        </a:rPr>
                        <a:t>Tiešās izmaksas (pašizmaksa)</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173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1" dirty="0" smtClean="0">
                          <a:latin typeface="+mn-lt"/>
                        </a:rPr>
                        <a:t>Konsultācija</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0" dirty="0" smtClean="0">
                          <a:latin typeface="+mn-lt"/>
                        </a:rPr>
                        <a:t>2950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0" dirty="0" smtClean="0">
                          <a:latin typeface="+mn-lt"/>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1" dirty="0" smtClean="0">
                          <a:latin typeface="+mn-lt"/>
                        </a:rPr>
                        <a:t>384</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a:noFill/>
                    </a:lnB>
                    <a:lnTlToBr w="12700" cmpd="sng">
                      <a:noFill/>
                      <a:prstDash val="solid"/>
                    </a:lnTlToBr>
                    <a:lnBlToTr w="12700" cmpd="sng">
                      <a:noFill/>
                      <a:prstDash val="solid"/>
                    </a:lnBlToTr>
                  </a:tcPr>
                </a:tc>
              </a:tr>
              <a:tr h="1801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1" dirty="0" smtClean="0">
                          <a:latin typeface="+mn-lt"/>
                        </a:rPr>
                        <a:t>Reģistrācija</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0" dirty="0" smtClean="0">
                          <a:latin typeface="+mn-lt"/>
                        </a:rPr>
                        <a:t>2950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0" dirty="0" smtClean="0">
                          <a:latin typeface="+mn-lt"/>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1" dirty="0" smtClean="0">
                          <a:latin typeface="+mn-lt"/>
                        </a:rPr>
                        <a:t>737</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1801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1" dirty="0" smtClean="0">
                          <a:latin typeface="+mn-lt"/>
                        </a:rPr>
                        <a:t>Eksperta atzinums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0" dirty="0" smtClean="0">
                          <a:latin typeface="+mn-lt"/>
                        </a:rPr>
                        <a:t>2950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0" dirty="0" smtClean="0">
                          <a:latin typeface="+mn-lt"/>
                        </a:rPr>
                        <a:t>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1" dirty="0" smtClean="0">
                          <a:latin typeface="+mn-lt"/>
                        </a:rPr>
                        <a:t>1829</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0162">
                <a:tc gridSpan="4">
                  <a:txBody>
                    <a:bodyPr/>
                    <a:lstStyle/>
                    <a:p>
                      <a:pPr marL="171450" marR="0" indent="-17145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anose="05000000000000000000" pitchFamily="2" charset="2"/>
                        <a:buChar char="§"/>
                        <a:tabLst/>
                        <a:defRPr/>
                      </a:pPr>
                      <a:r>
                        <a:rPr lang="lv-LV" sz="1200" b="0" baseline="0" dirty="0" smtClean="0">
                          <a:latin typeface="+mn-lt"/>
                        </a:rPr>
                        <a:t>Šāda pašizmaksas aprēķina pieeja ir precīzāka, jo ņem vērā darbinieku patēriņu pakalpojuma sniegšanas procesā</a:t>
                      </a:r>
                    </a:p>
                    <a:p>
                      <a:pPr marL="171450" marR="0" indent="-17145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anose="05000000000000000000" pitchFamily="2" charset="2"/>
                        <a:buChar char="§"/>
                        <a:tabLst/>
                        <a:defRPr/>
                      </a:pPr>
                      <a:r>
                        <a:rPr lang="lv-LV" sz="1200" b="0" baseline="0" dirty="0" smtClean="0">
                          <a:latin typeface="+mn-lt"/>
                        </a:rPr>
                        <a:t>rada labāku izpratni par pakalpojuma izmaksu aprēķināšanu</a:t>
                      </a:r>
                      <a:endParaRPr lang="lv-LV" sz="1200" b="0" dirty="0" smtClean="0">
                        <a:latin typeface="+mn-lt"/>
                      </a:endParaRPr>
                    </a:p>
                    <a:p>
                      <a:pPr marL="171450" marR="0" indent="-17145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anose="05000000000000000000" pitchFamily="2" charset="2"/>
                        <a:buChar char="§"/>
                        <a:tabLst/>
                        <a:defRPr/>
                      </a:pPr>
                      <a:r>
                        <a:rPr lang="lv-LV" sz="1200" b="0" baseline="0" dirty="0" smtClean="0">
                          <a:latin typeface="+mn-lt"/>
                        </a:rPr>
                        <a:t>neparāda resursu patēriņu pakalpojumā (var tikt pielietota, ja tas nav nepieciešams)</a:t>
                      </a:r>
                    </a:p>
                    <a:p>
                      <a:pPr marL="171450" marR="0" indent="-17145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anose="05000000000000000000" pitchFamily="2" charset="2"/>
                        <a:buChar char="§"/>
                        <a:tabLst/>
                        <a:defRPr/>
                      </a:pPr>
                      <a:r>
                        <a:rPr lang="lv-LV" sz="1200" b="0" baseline="0" dirty="0" smtClean="0">
                          <a:latin typeface="+mn-lt"/>
                        </a:rPr>
                        <a:t>neparāda, kur rodas izmaksas</a:t>
                      </a:r>
                      <a:endParaRPr lang="lv-LV" sz="1200" b="0" dirty="0" smtClean="0">
                        <a:latin typeface="+mn-l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lv-LV" sz="1200" b="0" dirty="0" smtClean="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lv-LV" sz="1200" b="0" dirty="0" smtClean="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lv-LV" sz="1200" b="1" dirty="0" smtClean="0">
                        <a:latin typeface="+mn-lt"/>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059874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0" y="4848516"/>
            <a:ext cx="5976664" cy="2711159"/>
          </a:xfrm>
          <a:prstGeom prst="rect">
            <a:avLst/>
          </a:prstGeom>
          <a:solidFill>
            <a:srgbClr val="FFFFFF"/>
          </a:solidFill>
          <a:ln w="9525">
            <a:noFill/>
            <a:miter lim="800000"/>
            <a:headEnd/>
            <a:tailEnd/>
          </a:ln>
        </p:spPr>
        <p:txBody>
          <a:bodyPr wrap="square" lIns="100794" tIns="50397" rIns="100794" bIns="50397">
            <a:spAutoFit/>
          </a:bodyPr>
          <a:lstStyle/>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p:txBody>
      </p:sp>
      <p:sp>
        <p:nvSpPr>
          <p:cNvPr id="3" name="Content Placeholder 2"/>
          <p:cNvSpPr>
            <a:spLocks noGrp="1"/>
          </p:cNvSpPr>
          <p:nvPr>
            <p:ph idx="1"/>
          </p:nvPr>
        </p:nvSpPr>
        <p:spPr>
          <a:xfrm>
            <a:off x="503238" y="1403573"/>
            <a:ext cx="9069387" cy="4987925"/>
          </a:xfrm>
        </p:spPr>
        <p:txBody>
          <a:bodyPr/>
          <a:lstStyle/>
          <a:p>
            <a:pPr marL="0" indent="0"/>
            <a:r>
              <a:rPr lang="lv-LV" sz="2000" b="1" u="sng" dirty="0" smtClean="0"/>
              <a:t>Izmaksu objekts </a:t>
            </a:r>
            <a:r>
              <a:rPr lang="lv-LV" sz="2000" dirty="0" smtClean="0"/>
              <a:t>ir jebkāda vienība, kuras izmaksas mēs vēlamies zināt.</a:t>
            </a:r>
          </a:p>
          <a:p>
            <a:pPr marL="0" indent="0"/>
            <a:r>
              <a:rPr lang="lv-LV" sz="2000" b="1" dirty="0" smtClean="0">
                <a:ea typeface="ＭＳ Ｐゴシック" pitchFamily="34" charset="-128"/>
              </a:rPr>
              <a:t>Izmaksu objekti tiek noteikti </a:t>
            </a:r>
            <a:r>
              <a:rPr lang="lv-LV" sz="2000" b="1" dirty="0">
                <a:ea typeface="ＭＳ Ｐゴシック" pitchFamily="34" charset="-128"/>
              </a:rPr>
              <a:t>katrā konkrētā gadījumā </a:t>
            </a:r>
            <a:r>
              <a:rPr lang="lv-LV" sz="2000" b="1" dirty="0" smtClean="0">
                <a:ea typeface="ＭＳ Ｐゴシック" pitchFamily="34" charset="-128"/>
              </a:rPr>
              <a:t>atsevišķi.</a:t>
            </a:r>
          </a:p>
          <a:p>
            <a:pPr marL="0" indent="0"/>
            <a:r>
              <a:rPr lang="lv-LV" sz="2000" dirty="0" smtClean="0">
                <a:ea typeface="ＭＳ Ｐゴシック" pitchFamily="34" charset="-128"/>
              </a:rPr>
              <a:t>Valsts pārvaldē izmaksu objektu piemēri var būt šādi:</a:t>
            </a:r>
          </a:p>
          <a:p>
            <a:pPr>
              <a:buFont typeface="Arial"/>
              <a:buChar char="•"/>
            </a:pPr>
            <a:r>
              <a:rPr lang="en-US" sz="2000" dirty="0" err="1" smtClean="0">
                <a:ea typeface="ＭＳ Ｐゴシック" pitchFamily="34" charset="-128"/>
              </a:rPr>
              <a:t>Iestādes</a:t>
            </a:r>
            <a:r>
              <a:rPr lang="en-US" sz="2000" dirty="0" smtClean="0">
                <a:ea typeface="ＭＳ Ｐゴシック" pitchFamily="34" charset="-128"/>
              </a:rPr>
              <a:t> </a:t>
            </a:r>
            <a:r>
              <a:rPr lang="en-US" sz="2000" dirty="0" err="1" smtClean="0">
                <a:ea typeface="ＭＳ Ｐゴシック" pitchFamily="34" charset="-128"/>
              </a:rPr>
              <a:t>funkcija</a:t>
            </a:r>
            <a:r>
              <a:rPr lang="en-US" sz="2000" dirty="0" smtClean="0">
                <a:ea typeface="ＭＳ Ｐゴシック" pitchFamily="34" charset="-128"/>
              </a:rPr>
              <a:t> – </a:t>
            </a:r>
            <a:r>
              <a:rPr lang="en-US" sz="2000" dirty="0" err="1" smtClean="0">
                <a:ea typeface="ＭＳ Ｐゴシック" pitchFamily="34" charset="-128"/>
              </a:rPr>
              <a:t>piem</a:t>
            </a:r>
            <a:r>
              <a:rPr lang="en-US" sz="2000" dirty="0" smtClean="0">
                <a:ea typeface="ＭＳ Ｐゴシック" pitchFamily="34" charset="-128"/>
              </a:rPr>
              <a:t>., </a:t>
            </a:r>
            <a:r>
              <a:rPr lang="en-US" sz="2000" dirty="0" err="1" smtClean="0">
                <a:ea typeface="ＭＳ Ｐゴシック" pitchFamily="34" charset="-128"/>
              </a:rPr>
              <a:t>nodokļu</a:t>
            </a:r>
            <a:r>
              <a:rPr lang="en-US" sz="2000" dirty="0" smtClean="0">
                <a:ea typeface="ＭＳ Ｐゴシック" pitchFamily="34" charset="-128"/>
              </a:rPr>
              <a:t> </a:t>
            </a:r>
            <a:r>
              <a:rPr lang="en-US" sz="2000" dirty="0" err="1" smtClean="0">
                <a:ea typeface="ＭＳ Ｐゴシック" pitchFamily="34" charset="-128"/>
              </a:rPr>
              <a:t>iekasēšana</a:t>
            </a:r>
            <a:r>
              <a:rPr lang="en-US" sz="2000" dirty="0" smtClean="0">
                <a:ea typeface="ＭＳ Ｐゴシック" pitchFamily="34" charset="-128"/>
              </a:rPr>
              <a:t>, </a:t>
            </a:r>
            <a:r>
              <a:rPr lang="en-US" sz="2000" dirty="0" err="1" smtClean="0">
                <a:ea typeface="ＭＳ Ｐゴシック" pitchFamily="34" charset="-128"/>
              </a:rPr>
              <a:t>metodiskā</a:t>
            </a:r>
            <a:r>
              <a:rPr lang="en-US" sz="2000" dirty="0" smtClean="0">
                <a:ea typeface="ＭＳ Ｐゴシック" pitchFamily="34" charset="-128"/>
              </a:rPr>
              <a:t> </a:t>
            </a:r>
            <a:r>
              <a:rPr lang="en-US" sz="2000" dirty="0" err="1" smtClean="0">
                <a:ea typeface="ＭＳ Ｐゴシック" pitchFamily="34" charset="-128"/>
              </a:rPr>
              <a:t>vadība</a:t>
            </a:r>
            <a:r>
              <a:rPr lang="en-US" sz="2000" dirty="0" smtClean="0">
                <a:ea typeface="ＭＳ Ｐゴシック" pitchFamily="34" charset="-128"/>
              </a:rPr>
              <a:t>, </a:t>
            </a:r>
            <a:r>
              <a:rPr lang="en-US" sz="2000" dirty="0" err="1" smtClean="0">
                <a:ea typeface="ＭＳ Ｐゴシック" pitchFamily="34" charset="-128"/>
              </a:rPr>
              <a:t>politikas</a:t>
            </a:r>
            <a:r>
              <a:rPr lang="en-US" sz="2000" dirty="0" smtClean="0">
                <a:ea typeface="ＭＳ Ｐゴシック" pitchFamily="34" charset="-128"/>
              </a:rPr>
              <a:t> </a:t>
            </a:r>
            <a:r>
              <a:rPr lang="en-US" sz="2000" dirty="0" err="1" smtClean="0">
                <a:ea typeface="ＭＳ Ｐゴシック" pitchFamily="34" charset="-128"/>
              </a:rPr>
              <a:t>izstrāde</a:t>
            </a:r>
            <a:endParaRPr lang="en-US" sz="2000" dirty="0" smtClean="0">
              <a:ea typeface="ＭＳ Ｐゴシック" pitchFamily="34" charset="-128"/>
            </a:endParaRPr>
          </a:p>
          <a:p>
            <a:pPr>
              <a:buFont typeface="Arial"/>
              <a:buChar char="•"/>
            </a:pPr>
            <a:r>
              <a:rPr lang="en-US" sz="2000" dirty="0" err="1" smtClean="0">
                <a:ea typeface="ＭＳ Ｐゴシック" pitchFamily="34" charset="-128"/>
              </a:rPr>
              <a:t>Iestādes</a:t>
            </a:r>
            <a:r>
              <a:rPr lang="en-US" sz="2000" dirty="0" smtClean="0">
                <a:ea typeface="ＭＳ Ｐゴシック" pitchFamily="34" charset="-128"/>
              </a:rPr>
              <a:t> </a:t>
            </a:r>
            <a:r>
              <a:rPr lang="en-US" sz="2000" dirty="0" err="1" smtClean="0">
                <a:ea typeface="ＭＳ Ｐゴシック" pitchFamily="34" charset="-128"/>
              </a:rPr>
              <a:t>funkcijas</a:t>
            </a:r>
            <a:r>
              <a:rPr lang="en-US" sz="2000" dirty="0" smtClean="0">
                <a:ea typeface="ＭＳ Ｐゴシック" pitchFamily="34" charset="-128"/>
              </a:rPr>
              <a:t> </a:t>
            </a:r>
            <a:r>
              <a:rPr lang="en-US" sz="2000" dirty="0" err="1" smtClean="0">
                <a:ea typeface="ＭＳ Ｐゴシック" pitchFamily="34" charset="-128"/>
              </a:rPr>
              <a:t>rezultāts</a:t>
            </a:r>
            <a:r>
              <a:rPr lang="en-US" sz="2000" dirty="0" smtClean="0">
                <a:ea typeface="ＭＳ Ｐゴシック" pitchFamily="34" charset="-128"/>
              </a:rPr>
              <a:t> – </a:t>
            </a:r>
            <a:r>
              <a:rPr lang="en-US" sz="2000" dirty="0" err="1" smtClean="0">
                <a:ea typeface="ＭＳ Ｐゴシック" pitchFamily="34" charset="-128"/>
              </a:rPr>
              <a:t>piem</a:t>
            </a:r>
            <a:r>
              <a:rPr lang="en-US" sz="2000" dirty="0" smtClean="0">
                <a:ea typeface="ＭＳ Ｐゴシック" pitchFamily="34" charset="-128"/>
              </a:rPr>
              <a:t>., </a:t>
            </a:r>
            <a:r>
              <a:rPr lang="en-US" sz="2000" dirty="0" err="1" smtClean="0">
                <a:ea typeface="ＭＳ Ｐゴシック" pitchFamily="34" charset="-128"/>
              </a:rPr>
              <a:t>veiktas</a:t>
            </a:r>
            <a:r>
              <a:rPr lang="en-US" sz="2000" dirty="0" smtClean="0">
                <a:ea typeface="ＭＳ Ｐゴシック" pitchFamily="34" charset="-128"/>
              </a:rPr>
              <a:t> </a:t>
            </a:r>
            <a:r>
              <a:rPr lang="en-US" sz="2000" dirty="0" err="1" smtClean="0">
                <a:ea typeface="ＭＳ Ｐゴシック" pitchFamily="34" charset="-128"/>
              </a:rPr>
              <a:t>pārbaudes</a:t>
            </a:r>
            <a:r>
              <a:rPr lang="en-US" sz="2000" dirty="0" smtClean="0">
                <a:ea typeface="ＭＳ Ｐゴシック" pitchFamily="34" charset="-128"/>
              </a:rPr>
              <a:t>, </a:t>
            </a:r>
            <a:r>
              <a:rPr lang="en-US" sz="2000" dirty="0" err="1" smtClean="0">
                <a:ea typeface="ＭＳ Ｐゴシック" pitchFamily="34" charset="-128"/>
              </a:rPr>
              <a:t>uzliktie</a:t>
            </a:r>
            <a:r>
              <a:rPr lang="en-US" sz="2000" dirty="0" smtClean="0">
                <a:ea typeface="ＭＳ Ｐゴシック" pitchFamily="34" charset="-128"/>
              </a:rPr>
              <a:t> </a:t>
            </a:r>
            <a:r>
              <a:rPr lang="en-US" sz="2000" dirty="0" err="1" smtClean="0">
                <a:ea typeface="ＭＳ Ｐゴシック" pitchFamily="34" charset="-128"/>
              </a:rPr>
              <a:t>sodi</a:t>
            </a:r>
            <a:r>
              <a:rPr lang="en-US" sz="2000" dirty="0" smtClean="0">
                <a:ea typeface="ＭＳ Ｐゴシック" pitchFamily="34" charset="-128"/>
              </a:rPr>
              <a:t>/</a:t>
            </a:r>
            <a:r>
              <a:rPr lang="en-US" sz="2000" dirty="0" err="1" smtClean="0">
                <a:ea typeface="ＭＳ Ｐゴシック" pitchFamily="34" charset="-128"/>
              </a:rPr>
              <a:t>saņemtie</a:t>
            </a:r>
            <a:r>
              <a:rPr lang="en-US" sz="2000" dirty="0" smtClean="0">
                <a:ea typeface="ＭＳ Ｐゴシック" pitchFamily="34" charset="-128"/>
              </a:rPr>
              <a:t> </a:t>
            </a:r>
            <a:r>
              <a:rPr lang="en-US" sz="2000" dirty="0" err="1" smtClean="0">
                <a:ea typeface="ＭＳ Ｐゴシック" pitchFamily="34" charset="-128"/>
              </a:rPr>
              <a:t>sodi</a:t>
            </a:r>
            <a:endParaRPr lang="en-US" sz="2000" dirty="0" smtClean="0">
              <a:ea typeface="ＭＳ Ｐゴシック" pitchFamily="34" charset="-128"/>
            </a:endParaRPr>
          </a:p>
          <a:p>
            <a:pPr>
              <a:buFont typeface="Arial"/>
              <a:buChar char="•"/>
            </a:pPr>
            <a:r>
              <a:rPr lang="en-US" sz="2000" dirty="0" err="1" smtClean="0">
                <a:ea typeface="ＭＳ Ｐゴシック" pitchFamily="34" charset="-128"/>
              </a:rPr>
              <a:t>Pakalpojums</a:t>
            </a:r>
            <a:r>
              <a:rPr lang="en-US" sz="2000" dirty="0" smtClean="0">
                <a:ea typeface="ＭＳ Ｐゴシック" pitchFamily="34" charset="-128"/>
              </a:rPr>
              <a:t>, </a:t>
            </a:r>
            <a:r>
              <a:rPr lang="en-US" sz="2000" dirty="0" err="1" smtClean="0">
                <a:ea typeface="ＭＳ Ｐゴシック" pitchFamily="34" charset="-128"/>
              </a:rPr>
              <a:t>pakalpojuma</a:t>
            </a:r>
            <a:r>
              <a:rPr lang="en-US" sz="2000" dirty="0" smtClean="0">
                <a:ea typeface="ＭＳ Ｐゴシック" pitchFamily="34" charset="-128"/>
              </a:rPr>
              <a:t> </a:t>
            </a:r>
            <a:r>
              <a:rPr lang="en-US" sz="2000" dirty="0" err="1" smtClean="0">
                <a:ea typeface="ＭＳ Ｐゴシック" pitchFamily="34" charset="-128"/>
              </a:rPr>
              <a:t>grupa</a:t>
            </a:r>
            <a:r>
              <a:rPr lang="en-US" sz="2000" dirty="0" smtClean="0">
                <a:ea typeface="ＭＳ Ｐゴシック" pitchFamily="34" charset="-128"/>
              </a:rPr>
              <a:t> – </a:t>
            </a:r>
            <a:r>
              <a:rPr lang="en-US" sz="2000" dirty="0" err="1" smtClean="0">
                <a:ea typeface="ＭＳ Ｐゴシック" pitchFamily="34" charset="-128"/>
              </a:rPr>
              <a:t>komersantu</a:t>
            </a:r>
            <a:r>
              <a:rPr lang="en-US" sz="2000" dirty="0" smtClean="0">
                <a:ea typeface="ＭＳ Ｐゴシック" pitchFamily="34" charset="-128"/>
              </a:rPr>
              <a:t> </a:t>
            </a:r>
            <a:r>
              <a:rPr lang="en-US" sz="2000" dirty="0" err="1" smtClean="0">
                <a:ea typeface="ＭＳ Ｐゴシック" pitchFamily="34" charset="-128"/>
              </a:rPr>
              <a:t>reģistrācija</a:t>
            </a:r>
            <a:r>
              <a:rPr lang="en-US" sz="2000" dirty="0" smtClean="0">
                <a:ea typeface="ＭＳ Ｐゴシック" pitchFamily="34" charset="-128"/>
              </a:rPr>
              <a:t> vs. SIA, AS, IK </a:t>
            </a:r>
            <a:r>
              <a:rPr lang="en-US" sz="2000" dirty="0" err="1" smtClean="0">
                <a:ea typeface="ＭＳ Ｐゴシック" pitchFamily="34" charset="-128"/>
              </a:rPr>
              <a:t>reģistrācija</a:t>
            </a:r>
            <a:endParaRPr lang="en-US" sz="2000" dirty="0" smtClean="0">
              <a:ea typeface="ＭＳ Ｐゴシック" pitchFamily="34" charset="-128"/>
            </a:endParaRPr>
          </a:p>
          <a:p>
            <a:pPr>
              <a:buFont typeface="Arial"/>
              <a:buChar char="•"/>
            </a:pPr>
            <a:r>
              <a:rPr lang="en-US" sz="2000" dirty="0" err="1" smtClean="0">
                <a:ea typeface="ＭＳ Ｐゴシック" pitchFamily="34" charset="-128"/>
              </a:rPr>
              <a:t>Klients</a:t>
            </a:r>
            <a:endParaRPr lang="en-US" sz="2000" dirty="0" smtClean="0">
              <a:ea typeface="ＭＳ Ｐゴシック" pitchFamily="34" charset="-128"/>
            </a:endParaRPr>
          </a:p>
          <a:p>
            <a:pPr>
              <a:buFont typeface="Arial"/>
              <a:buChar char="•"/>
            </a:pPr>
            <a:r>
              <a:rPr lang="en-US" sz="2000" dirty="0" err="1" smtClean="0">
                <a:ea typeface="ＭＳ Ｐゴシック" pitchFamily="34" charset="-128"/>
              </a:rPr>
              <a:t>Darbinieks</a:t>
            </a:r>
            <a:r>
              <a:rPr lang="en-US" sz="2000" dirty="0" smtClean="0">
                <a:ea typeface="ＭＳ Ｐゴシック" pitchFamily="34" charset="-128"/>
              </a:rPr>
              <a:t> – </a:t>
            </a:r>
            <a:r>
              <a:rPr lang="en-US" sz="2000" dirty="0" err="1" smtClean="0">
                <a:ea typeface="ＭＳ Ｐゴシック" pitchFamily="34" charset="-128"/>
              </a:rPr>
              <a:t>piem</a:t>
            </a:r>
            <a:r>
              <a:rPr lang="en-US" sz="2000" dirty="0" smtClean="0">
                <a:ea typeface="ＭＳ Ｐゴシック" pitchFamily="34" charset="-128"/>
              </a:rPr>
              <a:t>., </a:t>
            </a:r>
            <a:r>
              <a:rPr lang="en-US" sz="2000" dirty="0" err="1" smtClean="0">
                <a:ea typeface="ＭＳ Ｐゴシック" pitchFamily="34" charset="-128"/>
              </a:rPr>
              <a:t>ar</a:t>
            </a:r>
            <a:r>
              <a:rPr lang="en-US" sz="2000" dirty="0" smtClean="0">
                <a:ea typeface="ＭＳ Ｐゴシック" pitchFamily="34" charset="-128"/>
              </a:rPr>
              <a:t> </a:t>
            </a:r>
            <a:r>
              <a:rPr lang="en-US" sz="2000" dirty="0" err="1" smtClean="0">
                <a:ea typeface="ＭＳ Ｐゴシック" pitchFamily="34" charset="-128"/>
              </a:rPr>
              <a:t>īpašu</a:t>
            </a:r>
            <a:r>
              <a:rPr lang="en-US" sz="2000" dirty="0" smtClean="0">
                <a:ea typeface="ＭＳ Ｐゴシック" pitchFamily="34" charset="-128"/>
              </a:rPr>
              <a:t>, </a:t>
            </a:r>
            <a:r>
              <a:rPr lang="en-US" sz="2000" dirty="0" err="1" smtClean="0">
                <a:ea typeface="ＭＳ Ｐゴシック" pitchFamily="34" charset="-128"/>
              </a:rPr>
              <a:t>nestandartu</a:t>
            </a:r>
            <a:r>
              <a:rPr lang="en-US" sz="2000" dirty="0" smtClean="0">
                <a:ea typeface="ＭＳ Ｐゴシック" pitchFamily="34" charset="-128"/>
              </a:rPr>
              <a:t> </a:t>
            </a:r>
            <a:r>
              <a:rPr lang="en-US" sz="2000" dirty="0" err="1" smtClean="0">
                <a:ea typeface="ＭＳ Ｐゴシック" pitchFamily="34" charset="-128"/>
              </a:rPr>
              <a:t>pilnvarojumu</a:t>
            </a:r>
            <a:r>
              <a:rPr lang="en-US" sz="2000" dirty="0" smtClean="0">
                <a:ea typeface="ＭＳ Ｐゴシック" pitchFamily="34" charset="-128"/>
              </a:rPr>
              <a:t> un </a:t>
            </a:r>
            <a:r>
              <a:rPr lang="en-US" sz="2000" dirty="0" err="1" smtClean="0">
                <a:ea typeface="ＭＳ Ｐゴシック" pitchFamily="34" charset="-128"/>
              </a:rPr>
              <a:t>attiecīgi</a:t>
            </a:r>
            <a:r>
              <a:rPr lang="en-US" sz="2000" dirty="0" smtClean="0">
                <a:ea typeface="ＭＳ Ｐゴシック" pitchFamily="34" charset="-128"/>
              </a:rPr>
              <a:t> </a:t>
            </a:r>
            <a:r>
              <a:rPr lang="en-US" sz="2000" dirty="0" err="1" smtClean="0">
                <a:ea typeface="ＭＳ Ｐゴシック" pitchFamily="34" charset="-128"/>
              </a:rPr>
              <a:t>lielākajām</a:t>
            </a:r>
            <a:r>
              <a:rPr lang="en-US" sz="2000" dirty="0" smtClean="0">
                <a:ea typeface="ＭＳ Ｐゴシック" pitchFamily="34" charset="-128"/>
              </a:rPr>
              <a:t> </a:t>
            </a:r>
            <a:r>
              <a:rPr lang="en-US" sz="2000" dirty="0" err="1" smtClean="0">
                <a:ea typeface="ＭＳ Ｐゴシック" pitchFamily="34" charset="-128"/>
              </a:rPr>
              <a:t>izmaksām</a:t>
            </a:r>
            <a:endParaRPr lang="en-US" sz="2000" dirty="0" smtClean="0">
              <a:ea typeface="ＭＳ Ｐゴシック" pitchFamily="34" charset="-128"/>
            </a:endParaRPr>
          </a:p>
          <a:p>
            <a:pPr>
              <a:buFont typeface="Arial"/>
              <a:buChar char="•"/>
            </a:pPr>
            <a:r>
              <a:rPr lang="en-US" sz="2000" dirty="0" err="1" smtClean="0">
                <a:ea typeface="ＭＳ Ｐゴシック" pitchFamily="34" charset="-128"/>
              </a:rPr>
              <a:t>Organizatoriskā</a:t>
            </a:r>
            <a:r>
              <a:rPr lang="en-US" sz="2000" dirty="0" smtClean="0">
                <a:ea typeface="ＭＳ Ｐゴシック" pitchFamily="34" charset="-128"/>
              </a:rPr>
              <a:t> </a:t>
            </a:r>
            <a:r>
              <a:rPr lang="en-US" sz="2000" dirty="0" err="1" smtClean="0">
                <a:ea typeface="ＭＳ Ｐゴシック" pitchFamily="34" charset="-128"/>
              </a:rPr>
              <a:t>vienība</a:t>
            </a:r>
            <a:r>
              <a:rPr lang="en-US" sz="2000" dirty="0" smtClean="0">
                <a:ea typeface="ＭＳ Ｐゴシック" pitchFamily="34" charset="-128"/>
              </a:rPr>
              <a:t> - </a:t>
            </a:r>
            <a:r>
              <a:rPr lang="en-US" sz="2000" dirty="0" err="1" smtClean="0">
                <a:ea typeface="ＭＳ Ｐゴシック" pitchFamily="34" charset="-128"/>
              </a:rPr>
              <a:t>filiāle</a:t>
            </a:r>
            <a:r>
              <a:rPr lang="en-US" sz="2000" dirty="0" smtClean="0">
                <a:ea typeface="ＭＳ Ｐゴシック" pitchFamily="34" charset="-128"/>
              </a:rPr>
              <a:t>, </a:t>
            </a:r>
            <a:r>
              <a:rPr lang="en-US" sz="2000" dirty="0" err="1" smtClean="0">
                <a:ea typeface="ＭＳ Ｐゴシック" pitchFamily="34" charset="-128"/>
              </a:rPr>
              <a:t>nodaļa</a:t>
            </a:r>
            <a:r>
              <a:rPr lang="en-US" sz="2000" dirty="0" smtClean="0">
                <a:ea typeface="ＭＳ Ｐゴシック" pitchFamily="34" charset="-128"/>
              </a:rPr>
              <a:t>, KAC </a:t>
            </a:r>
            <a:endParaRPr lang="lv-LV" sz="2000" dirty="0">
              <a:ea typeface="ＭＳ Ｐゴシック" pitchFamily="34" charset="-128"/>
            </a:endParaRPr>
          </a:p>
          <a:p>
            <a:pPr marL="0" indent="0"/>
            <a:r>
              <a:rPr lang="lv-LV" altLang="lv-LV" sz="2000" dirty="0" smtClean="0">
                <a:ea typeface="ＭＳ Ｐゴシック" pitchFamily="34" charset="-128"/>
              </a:rPr>
              <a:t>Pakalpojumu </a:t>
            </a:r>
            <a:r>
              <a:rPr lang="lv-LV" altLang="lv-LV" sz="2000" dirty="0">
                <a:ea typeface="ＭＳ Ｐゴシック" pitchFamily="34" charset="-128"/>
              </a:rPr>
              <a:t>pašizmaksas kontekstā galvenais izmaksu objekts ir pakalpojumu vienība, uz kuru attiecina izmaksas, nosakot pašizmaksu.</a:t>
            </a:r>
          </a:p>
          <a:p>
            <a:pPr marL="0" indent="0"/>
            <a:r>
              <a:rPr lang="lv-LV" sz="2000" dirty="0" smtClean="0"/>
              <a:t/>
            </a:r>
            <a:br>
              <a:rPr lang="lv-LV" sz="2000" dirty="0" smtClean="0"/>
            </a:br>
            <a:endParaRPr lang="lv-LV" sz="2000" dirty="0"/>
          </a:p>
        </p:txBody>
      </p:sp>
      <p:sp>
        <p:nvSpPr>
          <p:cNvPr id="5"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ea typeface="ＭＳ Ｐゴシック" pitchFamily="34" charset="-128"/>
              </a:rPr>
              <a:t>Activity based </a:t>
            </a:r>
            <a:r>
              <a:rPr lang="lv-LV" sz="3600" dirty="0" smtClean="0">
                <a:ea typeface="ＭＳ Ｐゴシック" pitchFamily="34" charset="-128"/>
              </a:rPr>
              <a:t>costing</a:t>
            </a:r>
            <a:br>
              <a:rPr lang="lv-LV" sz="3600" dirty="0" smtClean="0">
                <a:ea typeface="ＭＳ Ｐゴシック" pitchFamily="34" charset="-128"/>
              </a:rPr>
            </a:br>
            <a:r>
              <a:rPr lang="lv-LV" sz="2800" dirty="0" smtClean="0">
                <a:solidFill>
                  <a:schemeClr val="tx1">
                    <a:lumMod val="50000"/>
                    <a:lumOff val="50000"/>
                  </a:schemeClr>
                </a:solidFill>
                <a:ea typeface="ＭＳ Ｐゴシック" pitchFamily="34" charset="-128"/>
              </a:rPr>
              <a:t>Izmaksu objekts</a:t>
            </a:r>
            <a:endParaRPr lang="lv-LV" sz="3600" kern="0"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1911090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04030" y="1331565"/>
            <a:ext cx="9000777"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spcBef>
                <a:spcPts val="400"/>
              </a:spcBef>
              <a:spcAft>
                <a:spcPts val="400"/>
              </a:spcAft>
              <a:defRPr/>
            </a:pPr>
            <a:r>
              <a:rPr lang="lv-LV" sz="2000" b="1" u="sng" dirty="0" smtClean="0">
                <a:ea typeface="ＭＳ Ｐゴシック" pitchFamily="34" charset="-128"/>
              </a:rPr>
              <a:t>Izmaksu un ieņēmumu centri</a:t>
            </a:r>
            <a:r>
              <a:rPr lang="lv-LV" sz="2000" b="1" dirty="0" smtClean="0">
                <a:ea typeface="ＭＳ Ｐゴシック" pitchFamily="34" charset="-128"/>
              </a:rPr>
              <a:t> </a:t>
            </a:r>
            <a:r>
              <a:rPr lang="lv-LV" sz="2000" dirty="0" smtClean="0">
                <a:ea typeface="ＭＳ Ｐゴシック" pitchFamily="34" charset="-128"/>
              </a:rPr>
              <a:t>ir izmaksu objektu veidi, parasti organizācijas struktūrvienība</a:t>
            </a:r>
            <a:r>
              <a:rPr lang="lv-LV" sz="2000" dirty="0">
                <a:ea typeface="ＭＳ Ｐゴシック" pitchFamily="34" charset="-128"/>
              </a:rPr>
              <a:t>s</a:t>
            </a:r>
            <a:r>
              <a:rPr lang="lv-LV" sz="2000" dirty="0" smtClean="0">
                <a:ea typeface="ＭＳ Ｐゴシック" pitchFamily="34" charset="-128"/>
              </a:rPr>
              <a:t>. </a:t>
            </a:r>
          </a:p>
          <a:p>
            <a:pPr marL="0" indent="0">
              <a:spcBef>
                <a:spcPts val="400"/>
              </a:spcBef>
              <a:spcAft>
                <a:spcPts val="400"/>
              </a:spcAft>
              <a:defRPr/>
            </a:pPr>
            <a:r>
              <a:rPr lang="lv-LV" sz="2000" b="1" dirty="0" smtClean="0">
                <a:ea typeface="ＭＳ Ｐゴシック" pitchFamily="34" charset="-128"/>
              </a:rPr>
              <a:t>Ieņēmumu centrs </a:t>
            </a:r>
            <a:r>
              <a:rPr lang="lv-LV" sz="2000" dirty="0" smtClean="0">
                <a:ea typeface="ＭＳ Ｐゴシック" pitchFamily="34" charset="-128"/>
              </a:rPr>
              <a:t>(Revenue, Profit Centre) – struktūrvienība, kuras atbildībā ir gan ieņēmumi, gan izmaksas. </a:t>
            </a:r>
            <a:r>
              <a:rPr lang="lv-LV" sz="2000" b="1" dirty="0" smtClean="0">
                <a:ea typeface="ＭＳ Ｐゴシック" pitchFamily="34" charset="-128"/>
              </a:rPr>
              <a:t>Izmaksu centrs </a:t>
            </a:r>
            <a:r>
              <a:rPr lang="lv-LV" sz="2000" dirty="0" smtClean="0">
                <a:ea typeface="ＭＳ Ｐゴシック" pitchFamily="34" charset="-128"/>
              </a:rPr>
              <a:t>(Cost Centre) - struktūrvienība, kuras atbildībā ir tikai izmaksas.</a:t>
            </a:r>
            <a:endParaRPr lang="lv-LV" sz="2000" dirty="0">
              <a:ea typeface="ＭＳ Ｐゴシック" pitchFamily="34" charset="-128"/>
            </a:endParaRPr>
          </a:p>
          <a:p>
            <a:pPr marL="0" indent="0">
              <a:spcBef>
                <a:spcPts val="400"/>
              </a:spcBef>
              <a:spcAft>
                <a:spcPts val="400"/>
              </a:spcAft>
              <a:defRPr/>
            </a:pPr>
            <a:r>
              <a:rPr lang="lv-LV" sz="2000" dirty="0">
                <a:ea typeface="ＭＳ Ｐゴシック" pitchFamily="34" charset="-128"/>
              </a:rPr>
              <a:t>Klasiskie izmaksu centri ir vadības un atbalsta funkcijas veicošās struktūrvienības: </a:t>
            </a:r>
          </a:p>
          <a:p>
            <a:pPr>
              <a:spcBef>
                <a:spcPts val="400"/>
              </a:spcBef>
              <a:spcAft>
                <a:spcPts val="400"/>
              </a:spcAft>
              <a:buFont typeface="Wingdings" pitchFamily="2" charset="2"/>
              <a:buChar char="§"/>
              <a:defRPr/>
            </a:pPr>
            <a:r>
              <a:rPr lang="lv-LV" sz="2000" dirty="0" smtClean="0">
                <a:ea typeface="ＭＳ Ｐゴシック" pitchFamily="34" charset="-128"/>
              </a:rPr>
              <a:t>IT vadība</a:t>
            </a:r>
            <a:endParaRPr lang="lv-LV" sz="2000" dirty="0">
              <a:ea typeface="ＭＳ Ｐゴシック" pitchFamily="34" charset="-128"/>
            </a:endParaRPr>
          </a:p>
          <a:p>
            <a:pPr>
              <a:spcBef>
                <a:spcPts val="400"/>
              </a:spcBef>
              <a:spcAft>
                <a:spcPts val="400"/>
              </a:spcAft>
              <a:buFont typeface="Wingdings" pitchFamily="2" charset="2"/>
              <a:buChar char="§"/>
              <a:defRPr/>
            </a:pPr>
            <a:r>
              <a:rPr lang="en-US" sz="2000" dirty="0" smtClean="0">
                <a:ea typeface="ＭＳ Ｐゴシック" pitchFamily="34" charset="-128"/>
              </a:rPr>
              <a:t>F</a:t>
            </a:r>
            <a:r>
              <a:rPr lang="lv-LV" sz="2000" dirty="0" smtClean="0">
                <a:ea typeface="ＭＳ Ｐゴシック" pitchFamily="34" charset="-128"/>
              </a:rPr>
              <a:t>inanšu vadība</a:t>
            </a:r>
            <a:endParaRPr lang="lv-LV" sz="2000" dirty="0">
              <a:ea typeface="ＭＳ Ｐゴシック" pitchFamily="34" charset="-128"/>
            </a:endParaRPr>
          </a:p>
          <a:p>
            <a:pPr>
              <a:spcBef>
                <a:spcPts val="400"/>
              </a:spcBef>
              <a:spcAft>
                <a:spcPts val="400"/>
              </a:spcAft>
              <a:buFont typeface="Wingdings" pitchFamily="2" charset="2"/>
              <a:buChar char="§"/>
              <a:defRPr/>
            </a:pPr>
            <a:r>
              <a:rPr lang="lv-LV" sz="2000" dirty="0">
                <a:ea typeface="ＭＳ Ｐゴシック" pitchFamily="34" charset="-128"/>
              </a:rPr>
              <a:t>P</a:t>
            </a:r>
            <a:r>
              <a:rPr lang="lv-LV" sz="2000" dirty="0" smtClean="0">
                <a:ea typeface="ＭＳ Ｐゴシック" pitchFamily="34" charset="-128"/>
              </a:rPr>
              <a:t>ersonāla vadība</a:t>
            </a:r>
            <a:endParaRPr lang="lv-LV" sz="2000" dirty="0">
              <a:ea typeface="ＭＳ Ｐゴシック" pitchFamily="34" charset="-128"/>
            </a:endParaRPr>
          </a:p>
          <a:p>
            <a:pPr marL="0" indent="0">
              <a:spcBef>
                <a:spcPts val="400"/>
              </a:spcBef>
              <a:spcAft>
                <a:spcPts val="400"/>
              </a:spcAft>
              <a:defRPr/>
            </a:pPr>
            <a:r>
              <a:rPr lang="lv-LV" sz="2000" dirty="0" smtClean="0">
                <a:ea typeface="ＭＳ Ｐゴシック" pitchFamily="34" charset="-128"/>
              </a:rPr>
              <a:t>Valsts pārvaldē par izmaksu centriem ir pieņemts saukt arī reģionālās nodaļas (filiāles, KAC), iespējams, lai nekoncentrētu uzmanību uz ienākumu gūšanu.</a:t>
            </a:r>
            <a:endParaRPr lang="lv-LV" sz="2000" b="1" dirty="0">
              <a:ea typeface="ＭＳ Ｐゴシック" pitchFamily="34" charset="-128"/>
            </a:endParaRPr>
          </a:p>
          <a:p>
            <a:pPr marL="0" indent="0">
              <a:spcBef>
                <a:spcPts val="661"/>
              </a:spcBef>
              <a:spcAft>
                <a:spcPts val="661"/>
              </a:spcAft>
              <a:defRPr/>
            </a:pPr>
            <a:r>
              <a:rPr lang="lv-LV" sz="2000" dirty="0" smtClean="0">
                <a:ea typeface="ＭＳ Ｐゴシック" pitchFamily="34" charset="-128"/>
              </a:rPr>
              <a:t>Ne visas struktūrvienības ir vērts saukt par izmaksu centriem!</a:t>
            </a:r>
            <a:endParaRPr lang="lv-LV" sz="2000" dirty="0">
              <a:ea typeface="ＭＳ Ｐゴシック" pitchFamily="34" charset="-128"/>
            </a:endParaRPr>
          </a:p>
        </p:txBody>
      </p:sp>
      <p:sp>
        <p:nvSpPr>
          <p:cNvPr id="5"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ea typeface="ＭＳ Ｐゴシック" pitchFamily="34" charset="-128"/>
              </a:rPr>
              <a:t>Activity based </a:t>
            </a:r>
            <a:r>
              <a:rPr lang="lv-LV" sz="3600" dirty="0" smtClean="0">
                <a:ea typeface="ＭＳ Ｐゴシック" pitchFamily="34" charset="-128"/>
              </a:rPr>
              <a:t>costing</a:t>
            </a:r>
            <a:br>
              <a:rPr lang="lv-LV" sz="3600" dirty="0" smtClean="0">
                <a:ea typeface="ＭＳ Ｐゴシック" pitchFamily="34" charset="-128"/>
              </a:rPr>
            </a:br>
            <a:r>
              <a:rPr lang="lv-LV" sz="2800" dirty="0" smtClean="0">
                <a:solidFill>
                  <a:schemeClr val="tx1">
                    <a:lumMod val="50000"/>
                    <a:lumOff val="50000"/>
                  </a:schemeClr>
                </a:solidFill>
                <a:ea typeface="ＭＳ Ｐゴシック" pitchFamily="34" charset="-128"/>
              </a:rPr>
              <a:t>Izmaksu un ieņēmumu centri</a:t>
            </a:r>
            <a:endParaRPr lang="lv-LV" sz="3600" kern="0"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2906821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868" y="1979637"/>
            <a:ext cx="129305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0861" y="1979637"/>
            <a:ext cx="129305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721" y="1979637"/>
            <a:ext cx="129305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2074712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41" name="think-cell Slide" r:id="rId5" imgW="281" imgH="284" progId="TCLayout.ActiveDocument.1">
                  <p:embed/>
                </p:oleObj>
              </mc:Choice>
              <mc:Fallback>
                <p:oleObj name="think-cell Slide" r:id="rId5" imgW="281" imgH="28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6" name="Rectangle 15"/>
          <p:cNvSpPr/>
          <p:nvPr/>
        </p:nvSpPr>
        <p:spPr bwMode="auto">
          <a:xfrm>
            <a:off x="4889114" y="2267669"/>
            <a:ext cx="4831220" cy="720080"/>
          </a:xfrm>
          <a:prstGeom prst="rect">
            <a:avLst/>
          </a:prstGeom>
          <a:solidFill>
            <a:schemeClr val="accent3">
              <a:alpha val="70000"/>
            </a:schemeClr>
          </a:solidFill>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400" b="1" i="0" u="none" strike="noStrike" cap="none" normalizeH="0" baseline="0" dirty="0" smtClean="0">
                <a:ln>
                  <a:noFill/>
                </a:ln>
                <a:solidFill>
                  <a:schemeClr val="tx1">
                    <a:lumMod val="65000"/>
                    <a:lumOff val="35000"/>
                  </a:schemeClr>
                </a:solidFill>
                <a:effectLst/>
                <a:latin typeface="Arial" charset="0"/>
                <a:ea typeface="SimSun" charset="-122"/>
              </a:rPr>
              <a:t>Pakalpojums A</a:t>
            </a:r>
          </a:p>
        </p:txBody>
      </p:sp>
      <p:sp>
        <p:nvSpPr>
          <p:cNvPr id="21" name="Rectangle 20"/>
          <p:cNvSpPr/>
          <p:nvPr/>
        </p:nvSpPr>
        <p:spPr bwMode="auto">
          <a:xfrm>
            <a:off x="6581302" y="3131765"/>
            <a:ext cx="1584176" cy="900100"/>
          </a:xfrm>
          <a:prstGeom prst="rect">
            <a:avLst/>
          </a:prstGeom>
          <a:solidFill>
            <a:schemeClr val="accent3">
              <a:alpha val="70000"/>
            </a:schemeClr>
          </a:solidFill>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400" b="1" i="0" u="none" strike="noStrike" cap="none" normalizeH="0" baseline="0" dirty="0" smtClean="0">
                <a:ln>
                  <a:noFill/>
                </a:ln>
                <a:solidFill>
                  <a:schemeClr val="tx1">
                    <a:lumMod val="65000"/>
                    <a:lumOff val="35000"/>
                  </a:schemeClr>
                </a:solidFill>
                <a:effectLst/>
                <a:latin typeface="Arial" charset="0"/>
                <a:ea typeface="SimSun" charset="-122"/>
              </a:rPr>
              <a:t>Pakalpojums B</a:t>
            </a:r>
          </a:p>
        </p:txBody>
      </p:sp>
      <p:sp>
        <p:nvSpPr>
          <p:cNvPr id="23" name="Rectangle 22"/>
          <p:cNvSpPr/>
          <p:nvPr/>
        </p:nvSpPr>
        <p:spPr bwMode="auto">
          <a:xfrm>
            <a:off x="4897162" y="4139877"/>
            <a:ext cx="3238996" cy="720080"/>
          </a:xfrm>
          <a:prstGeom prst="rect">
            <a:avLst/>
          </a:prstGeom>
          <a:solidFill>
            <a:schemeClr val="accent3">
              <a:alpha val="70000"/>
            </a:schemeClr>
          </a:solidFill>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400" b="1" i="0" u="none" strike="noStrike" cap="none" normalizeH="0" baseline="0" dirty="0" smtClean="0">
                <a:ln>
                  <a:noFill/>
                </a:ln>
                <a:solidFill>
                  <a:schemeClr val="tx1">
                    <a:lumMod val="65000"/>
                    <a:lumOff val="35000"/>
                  </a:schemeClr>
                </a:solidFill>
                <a:effectLst/>
                <a:latin typeface="Arial" charset="0"/>
                <a:ea typeface="SimSun" charset="-122"/>
              </a:rPr>
              <a:t>Pakalpojums</a:t>
            </a:r>
            <a:r>
              <a:rPr kumimoji="0" lang="lv-LV" sz="1400" b="1" i="0" u="none" strike="noStrike" cap="none" normalizeH="0" dirty="0" smtClean="0">
                <a:ln>
                  <a:noFill/>
                </a:ln>
                <a:solidFill>
                  <a:schemeClr val="tx1">
                    <a:lumMod val="65000"/>
                    <a:lumOff val="35000"/>
                  </a:schemeClr>
                </a:solidFill>
                <a:effectLst/>
                <a:latin typeface="Arial" charset="0"/>
                <a:ea typeface="SimSun" charset="-122"/>
              </a:rPr>
              <a:t> C</a:t>
            </a:r>
            <a:endParaRPr kumimoji="0" lang="lv-LV" sz="1400" b="1" i="0" u="none" strike="noStrike" cap="none" normalizeH="0" baseline="0" dirty="0" smtClean="0">
              <a:ln>
                <a:noFill/>
              </a:ln>
              <a:solidFill>
                <a:schemeClr val="tx1">
                  <a:lumMod val="65000"/>
                  <a:lumOff val="35000"/>
                </a:schemeClr>
              </a:solidFill>
              <a:effectLst/>
              <a:latin typeface="Arial" charset="0"/>
              <a:ea typeface="SimSun" charset="-122"/>
            </a:endParaRPr>
          </a:p>
        </p:txBody>
      </p:sp>
      <p:sp>
        <p:nvSpPr>
          <p:cNvPr id="24" name="Rectangle 23"/>
          <p:cNvSpPr/>
          <p:nvPr/>
        </p:nvSpPr>
        <p:spPr bwMode="auto">
          <a:xfrm>
            <a:off x="8136158" y="5003973"/>
            <a:ext cx="1584176" cy="864096"/>
          </a:xfrm>
          <a:prstGeom prst="rect">
            <a:avLst/>
          </a:prstGeom>
          <a:solidFill>
            <a:schemeClr val="accent3">
              <a:alpha val="70000"/>
            </a:schemeClr>
          </a:solidFill>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400" b="1" i="0" u="none" strike="noStrike" cap="none" normalizeH="0" baseline="0" dirty="0" smtClean="0">
                <a:ln>
                  <a:noFill/>
                </a:ln>
                <a:solidFill>
                  <a:schemeClr val="tx1">
                    <a:lumMod val="65000"/>
                    <a:lumOff val="35000"/>
                  </a:schemeClr>
                </a:solidFill>
                <a:effectLst/>
                <a:latin typeface="Arial" charset="0"/>
                <a:ea typeface="SimSun" charset="-122"/>
              </a:rPr>
              <a:t>Pakalpojums D</a:t>
            </a:r>
          </a:p>
        </p:txBody>
      </p:sp>
      <p:sp>
        <p:nvSpPr>
          <p:cNvPr id="25" name="TextBox 24"/>
          <p:cNvSpPr txBox="1"/>
          <p:nvPr/>
        </p:nvSpPr>
        <p:spPr>
          <a:xfrm>
            <a:off x="5092947" y="1672629"/>
            <a:ext cx="1551763" cy="264047"/>
          </a:xfrm>
          <a:prstGeom prst="rect">
            <a:avLst/>
          </a:prstGeom>
          <a:noFill/>
        </p:spPr>
        <p:txBody>
          <a:bodyPr wrap="square" rtlCol="0">
            <a:spAutoFit/>
          </a:bodyPr>
          <a:lstStyle/>
          <a:p>
            <a:r>
              <a:rPr lang="lv-LV" sz="1200" b="1" dirty="0" smtClean="0"/>
              <a:t>Struktūrvienība 1</a:t>
            </a:r>
            <a:endParaRPr lang="lv-LV" sz="1200" b="1" dirty="0"/>
          </a:p>
        </p:txBody>
      </p:sp>
      <p:sp>
        <p:nvSpPr>
          <p:cNvPr id="34" name="TextBox 33"/>
          <p:cNvSpPr txBox="1"/>
          <p:nvPr/>
        </p:nvSpPr>
        <p:spPr>
          <a:xfrm>
            <a:off x="6624488" y="1670397"/>
            <a:ext cx="1551763" cy="264047"/>
          </a:xfrm>
          <a:prstGeom prst="rect">
            <a:avLst/>
          </a:prstGeom>
          <a:noFill/>
        </p:spPr>
        <p:txBody>
          <a:bodyPr wrap="square" rtlCol="0">
            <a:spAutoFit/>
          </a:bodyPr>
          <a:lstStyle/>
          <a:p>
            <a:r>
              <a:rPr lang="lv-LV" sz="1200" b="1" dirty="0" smtClean="0"/>
              <a:t>Struktūrvienība 2</a:t>
            </a:r>
            <a:endParaRPr lang="lv-LV" sz="1200" b="1" dirty="0"/>
          </a:p>
        </p:txBody>
      </p:sp>
      <p:sp>
        <p:nvSpPr>
          <p:cNvPr id="35" name="TextBox 34"/>
          <p:cNvSpPr txBox="1"/>
          <p:nvPr/>
        </p:nvSpPr>
        <p:spPr>
          <a:xfrm>
            <a:off x="8208664" y="1670396"/>
            <a:ext cx="1551763" cy="264047"/>
          </a:xfrm>
          <a:prstGeom prst="rect">
            <a:avLst/>
          </a:prstGeom>
          <a:noFill/>
        </p:spPr>
        <p:txBody>
          <a:bodyPr wrap="square" rtlCol="0">
            <a:spAutoFit/>
          </a:bodyPr>
          <a:lstStyle/>
          <a:p>
            <a:r>
              <a:rPr lang="lv-LV" sz="1200" b="1" dirty="0" smtClean="0"/>
              <a:t>Struktūrvienība 3</a:t>
            </a:r>
            <a:endParaRPr lang="lv-LV" sz="1200" b="1" dirty="0"/>
          </a:p>
        </p:txBody>
      </p:sp>
      <p:sp>
        <p:nvSpPr>
          <p:cNvPr id="36" name="TextBox 35"/>
          <p:cNvSpPr txBox="1"/>
          <p:nvPr/>
        </p:nvSpPr>
        <p:spPr>
          <a:xfrm>
            <a:off x="6489497" y="1154275"/>
            <a:ext cx="2000017" cy="321306"/>
          </a:xfrm>
          <a:prstGeom prst="rect">
            <a:avLst/>
          </a:prstGeom>
          <a:noFill/>
        </p:spPr>
        <p:txBody>
          <a:bodyPr wrap="square" rtlCol="0">
            <a:spAutoFit/>
          </a:bodyPr>
          <a:lstStyle/>
          <a:p>
            <a:r>
              <a:rPr lang="lv-LV" sz="1600" b="1" dirty="0" smtClean="0"/>
              <a:t>Izmaksu centri</a:t>
            </a:r>
            <a:endParaRPr lang="lv-LV" sz="1600" b="1" dirty="0"/>
          </a:p>
        </p:txBody>
      </p:sp>
      <p:sp>
        <p:nvSpPr>
          <p:cNvPr id="39" name="TextBox 38"/>
          <p:cNvSpPr txBox="1"/>
          <p:nvPr/>
        </p:nvSpPr>
        <p:spPr>
          <a:xfrm>
            <a:off x="3656489" y="3661606"/>
            <a:ext cx="1008112" cy="550279"/>
          </a:xfrm>
          <a:prstGeom prst="rect">
            <a:avLst/>
          </a:prstGeom>
          <a:noFill/>
        </p:spPr>
        <p:txBody>
          <a:bodyPr vert="horz" wrap="square" rtlCol="0">
            <a:spAutoFit/>
          </a:bodyPr>
          <a:lstStyle/>
          <a:p>
            <a:r>
              <a:rPr lang="lv-LV" sz="1600" b="1" dirty="0" smtClean="0"/>
              <a:t>Izmaksu </a:t>
            </a:r>
            <a:br>
              <a:rPr lang="lv-LV" sz="1600" b="1" dirty="0" smtClean="0"/>
            </a:br>
            <a:r>
              <a:rPr lang="lv-LV" sz="1600" b="1" dirty="0" smtClean="0"/>
              <a:t>objekti</a:t>
            </a:r>
            <a:endParaRPr lang="lv-LV" sz="1600" b="1" dirty="0"/>
          </a:p>
        </p:txBody>
      </p:sp>
      <p:cxnSp>
        <p:nvCxnSpPr>
          <p:cNvPr id="29" name="Straight Connector 28"/>
          <p:cNvCxnSpPr/>
          <p:nvPr/>
        </p:nvCxnSpPr>
        <p:spPr bwMode="auto">
          <a:xfrm>
            <a:off x="5681202" y="1484406"/>
            <a:ext cx="3247044"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a:off x="5681202" y="1484406"/>
            <a:ext cx="0" cy="182822"/>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p:nvPr/>
        </p:nvCxnSpPr>
        <p:spPr bwMode="auto">
          <a:xfrm>
            <a:off x="7265378" y="1484406"/>
            <a:ext cx="0" cy="182822"/>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p:nvPr/>
        </p:nvCxnSpPr>
        <p:spPr bwMode="auto">
          <a:xfrm>
            <a:off x="8928246" y="1475581"/>
            <a:ext cx="0" cy="182822"/>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a:off x="4657419" y="2555701"/>
            <a:ext cx="0" cy="280831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bwMode="auto">
          <a:xfrm>
            <a:off x="4657419" y="2555701"/>
            <a:ext cx="166869"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p:nvPr/>
        </p:nvCxnSpPr>
        <p:spPr bwMode="auto">
          <a:xfrm>
            <a:off x="4657419" y="5364013"/>
            <a:ext cx="166869"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a:off x="4657419" y="3563813"/>
            <a:ext cx="166869"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p:cNvCxnSpPr/>
          <p:nvPr/>
        </p:nvCxnSpPr>
        <p:spPr bwMode="auto">
          <a:xfrm>
            <a:off x="4657419" y="4507110"/>
            <a:ext cx="166869"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Oval 57"/>
          <p:cNvSpPr/>
          <p:nvPr/>
        </p:nvSpPr>
        <p:spPr bwMode="auto">
          <a:xfrm>
            <a:off x="5588110" y="6156101"/>
            <a:ext cx="375252" cy="360040"/>
          </a:xfrm>
          <a:prstGeom prst="ellipse">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sp>
        <p:nvSpPr>
          <p:cNvPr id="64" name="Oval 63"/>
          <p:cNvSpPr/>
          <p:nvPr/>
        </p:nvSpPr>
        <p:spPr bwMode="auto">
          <a:xfrm>
            <a:off x="7113903" y="6156101"/>
            <a:ext cx="375252" cy="360040"/>
          </a:xfrm>
          <a:prstGeom prst="ellipse">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pic>
        <p:nvPicPr>
          <p:cNvPr id="65" name="Picture 6" descr="http://www.clker.com/cliparts/e/3/9/7/1245686792938124914raemi_Check_mark.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1417" y="5968577"/>
            <a:ext cx="543945" cy="50405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clipartbest.com/cliparts/jix/pjG/jixpjGdi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47509" y="6210089"/>
            <a:ext cx="252064" cy="252064"/>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56585" y="1259557"/>
            <a:ext cx="3800753" cy="5219072"/>
          </a:xfrm>
          <a:prstGeom prst="rect">
            <a:avLst/>
          </a:prstGeom>
          <a:noFill/>
        </p:spPr>
        <p:txBody>
          <a:bodyPr wrap="square" rtlCol="0">
            <a:spAutoFit/>
          </a:bodyPr>
          <a:lstStyle/>
          <a:p>
            <a:pPr marL="342900" indent="-342900" algn="just">
              <a:spcBef>
                <a:spcPts val="1200"/>
              </a:spcBef>
              <a:spcAft>
                <a:spcPts val="1200"/>
              </a:spcAft>
              <a:buClr>
                <a:schemeClr val="tx1">
                  <a:lumMod val="50000"/>
                  <a:lumOff val="50000"/>
                </a:schemeClr>
              </a:buClr>
              <a:buFont typeface="Wingdings" panose="05000000000000000000" pitchFamily="2" charset="2"/>
              <a:buChar char="§"/>
            </a:pPr>
            <a:r>
              <a:rPr lang="lv-LV" sz="1600" dirty="0" smtClean="0">
                <a:latin typeface="+mn-lt"/>
              </a:rPr>
              <a:t>Struktūrvienību noteikt par izmaksu centru parasti ir lietderīgi  tad, ja tā patstāvīgi nodrošina vismaz vienu izmaksu objekta radīšanu pati par sevi.</a:t>
            </a:r>
          </a:p>
          <a:p>
            <a:pPr marL="342900" indent="-342900" algn="just">
              <a:spcBef>
                <a:spcPts val="1200"/>
              </a:spcBef>
              <a:spcAft>
                <a:spcPts val="1200"/>
              </a:spcAft>
              <a:buClr>
                <a:schemeClr val="tx1">
                  <a:lumMod val="50000"/>
                  <a:lumOff val="50000"/>
                </a:schemeClr>
              </a:buClr>
              <a:buFont typeface="Wingdings" panose="05000000000000000000" pitchFamily="2" charset="2"/>
              <a:buChar char="§"/>
            </a:pPr>
            <a:r>
              <a:rPr lang="lv-LV" sz="1600" dirty="0" smtClean="0">
                <a:latin typeface="+mn-lt"/>
              </a:rPr>
              <a:t>Ja tā nenodrošina izmaksu objekta radīšanu, bet tikai piedalās citu organizatorisko vienību pakalpojumu sniegšanā, tad jāpieņem viens no sekojošajiem lēmumiem:</a:t>
            </a:r>
          </a:p>
          <a:p>
            <a:pPr marL="625475" indent="-266700" algn="just">
              <a:spcBef>
                <a:spcPts val="1200"/>
              </a:spcBef>
              <a:spcAft>
                <a:spcPts val="1200"/>
              </a:spcAft>
              <a:buClr>
                <a:schemeClr val="tx1">
                  <a:lumMod val="50000"/>
                  <a:lumOff val="50000"/>
                </a:schemeClr>
              </a:buClr>
              <a:buFont typeface="+mj-lt"/>
              <a:buAutoNum type="alphaLcParenR"/>
            </a:pPr>
            <a:r>
              <a:rPr lang="lv-LV" sz="1600" dirty="0" smtClean="0">
                <a:latin typeface="+mn-lt"/>
              </a:rPr>
              <a:t>Tās sniegtais pakalpojums ir jādefinē par izmaksu objektu (piem, pieņemtā dokumenta apstrāde).</a:t>
            </a:r>
          </a:p>
          <a:p>
            <a:pPr marL="625475" indent="-266700" algn="just">
              <a:spcBef>
                <a:spcPts val="1200"/>
              </a:spcBef>
              <a:spcAft>
                <a:spcPts val="1200"/>
              </a:spcAft>
              <a:buClr>
                <a:schemeClr val="tx1">
                  <a:lumMod val="50000"/>
                  <a:lumOff val="50000"/>
                </a:schemeClr>
              </a:buClr>
              <a:buFont typeface="+mj-lt"/>
              <a:buAutoNum type="alphaLcParenR"/>
            </a:pPr>
            <a:r>
              <a:rPr lang="lv-LV" sz="1600" dirty="0" smtClean="0">
                <a:latin typeface="+mn-lt"/>
              </a:rPr>
              <a:t>virtuāli jāapvieno ar citu struktūrvienību, kuru tā atbalsta;</a:t>
            </a:r>
          </a:p>
          <a:p>
            <a:pPr marL="625475" indent="-266700" algn="just">
              <a:spcBef>
                <a:spcPts val="1200"/>
              </a:spcBef>
              <a:spcAft>
                <a:spcPts val="1200"/>
              </a:spcAft>
              <a:buClr>
                <a:schemeClr val="tx1">
                  <a:lumMod val="50000"/>
                  <a:lumOff val="50000"/>
                </a:schemeClr>
              </a:buClr>
              <a:buFont typeface="+mj-lt"/>
              <a:buAutoNum type="alphaLcParenR"/>
            </a:pPr>
            <a:r>
              <a:rPr lang="lv-LV" sz="1600" dirty="0" smtClean="0">
                <a:latin typeface="+mn-lt"/>
              </a:rPr>
              <a:t>jādefinē kā atbalsta resurss, kas tiks patērēts objekta radīšanas procesā un tiks attiecināts uz objektu.</a:t>
            </a:r>
            <a:endParaRPr lang="lv-LV" sz="1600" dirty="0">
              <a:latin typeface="+mn-lt"/>
            </a:endParaRPr>
          </a:p>
        </p:txBody>
      </p:sp>
      <p:sp>
        <p:nvSpPr>
          <p:cNvPr id="38" name="TextBox 37"/>
          <p:cNvSpPr txBox="1"/>
          <p:nvPr/>
        </p:nvSpPr>
        <p:spPr>
          <a:xfrm>
            <a:off x="6768504" y="6564999"/>
            <a:ext cx="1047707" cy="693460"/>
          </a:xfrm>
          <a:prstGeom prst="rect">
            <a:avLst/>
          </a:prstGeom>
          <a:noFill/>
        </p:spPr>
        <p:txBody>
          <a:bodyPr wrap="square" rtlCol="0">
            <a:spAutoFit/>
          </a:bodyPr>
          <a:lstStyle>
            <a:defPPr>
              <a:defRPr lang="en-GB"/>
            </a:defPPr>
            <a:lvl1pPr algn="ctr">
              <a:defRPr sz="1400" b="1"/>
            </a:lvl1pPr>
          </a:lstStyle>
          <a:p>
            <a:r>
              <a:rPr lang="lv-LV" dirty="0"/>
              <a:t>Var būt izmaksu centrs</a:t>
            </a:r>
          </a:p>
        </p:txBody>
      </p:sp>
      <p:sp>
        <p:nvSpPr>
          <p:cNvPr id="40" name="Oval 39"/>
          <p:cNvSpPr/>
          <p:nvPr/>
        </p:nvSpPr>
        <p:spPr bwMode="auto">
          <a:xfrm>
            <a:off x="8737425" y="6156101"/>
            <a:ext cx="375252" cy="360040"/>
          </a:xfrm>
          <a:prstGeom prst="ellipse">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pic>
        <p:nvPicPr>
          <p:cNvPr id="41" name="Picture 6" descr="http://www.clker.com/cliparts/e/3/9/7/1245686792938124914raemi_Check_mark.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24939" y="5968577"/>
            <a:ext cx="543945" cy="50405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8392026" y="6564999"/>
            <a:ext cx="1047707" cy="693460"/>
          </a:xfrm>
          <a:prstGeom prst="rect">
            <a:avLst/>
          </a:prstGeom>
          <a:noFill/>
        </p:spPr>
        <p:txBody>
          <a:bodyPr wrap="square" rtlCol="0">
            <a:spAutoFit/>
          </a:bodyPr>
          <a:lstStyle>
            <a:defPPr>
              <a:defRPr lang="en-GB"/>
            </a:defPPr>
            <a:lvl1pPr algn="ctr">
              <a:defRPr sz="1400" b="1"/>
            </a:lvl1pPr>
          </a:lstStyle>
          <a:p>
            <a:r>
              <a:rPr lang="lv-LV" dirty="0"/>
              <a:t>Var būt izmaksu centrs</a:t>
            </a:r>
          </a:p>
        </p:txBody>
      </p:sp>
      <p:sp>
        <p:nvSpPr>
          <p:cNvPr id="44" name="TextBox 43"/>
          <p:cNvSpPr txBox="1"/>
          <p:nvPr/>
        </p:nvSpPr>
        <p:spPr>
          <a:xfrm>
            <a:off x="5112320" y="2448365"/>
            <a:ext cx="1233983" cy="493084"/>
          </a:xfrm>
          <a:prstGeom prst="rect">
            <a:avLst/>
          </a:prstGeom>
          <a:noFill/>
        </p:spPr>
        <p:txBody>
          <a:bodyPr wrap="square" rtlCol="0">
            <a:spAutoFit/>
          </a:bodyPr>
          <a:lstStyle/>
          <a:p>
            <a:pPr algn="ctr"/>
            <a:r>
              <a:rPr lang="lv-LV" sz="1400" dirty="0" smtClean="0"/>
              <a:t>Dokumentu </a:t>
            </a:r>
          </a:p>
          <a:p>
            <a:pPr algn="ctr"/>
            <a:r>
              <a:rPr lang="lv-LV" sz="1400" dirty="0" smtClean="0"/>
              <a:t>pieņemšana</a:t>
            </a:r>
            <a:endParaRPr lang="lv-LV" sz="1400" dirty="0"/>
          </a:p>
        </p:txBody>
      </p:sp>
      <p:sp>
        <p:nvSpPr>
          <p:cNvPr id="45" name="TextBox 44"/>
          <p:cNvSpPr txBox="1"/>
          <p:nvPr/>
        </p:nvSpPr>
        <p:spPr>
          <a:xfrm>
            <a:off x="5135470" y="4366873"/>
            <a:ext cx="1233983" cy="493084"/>
          </a:xfrm>
          <a:prstGeom prst="rect">
            <a:avLst/>
          </a:prstGeom>
          <a:noFill/>
        </p:spPr>
        <p:txBody>
          <a:bodyPr wrap="square" rtlCol="0">
            <a:spAutoFit/>
          </a:bodyPr>
          <a:lstStyle/>
          <a:p>
            <a:pPr algn="ctr"/>
            <a:r>
              <a:rPr lang="lv-LV" sz="1400" dirty="0" smtClean="0"/>
              <a:t>Dokumentu </a:t>
            </a:r>
          </a:p>
          <a:p>
            <a:pPr algn="ctr"/>
            <a:r>
              <a:rPr lang="lv-LV" sz="1400" dirty="0" smtClean="0"/>
              <a:t>pieņemšana</a:t>
            </a:r>
            <a:endParaRPr lang="lv-LV" sz="1400" dirty="0"/>
          </a:p>
        </p:txBody>
      </p:sp>
      <p:sp>
        <p:nvSpPr>
          <p:cNvPr id="49" name="TextBox 48"/>
          <p:cNvSpPr txBox="1"/>
          <p:nvPr/>
        </p:nvSpPr>
        <p:spPr>
          <a:xfrm>
            <a:off x="6780870" y="4366873"/>
            <a:ext cx="1233983" cy="493084"/>
          </a:xfrm>
          <a:prstGeom prst="rect">
            <a:avLst/>
          </a:prstGeom>
          <a:noFill/>
        </p:spPr>
        <p:txBody>
          <a:bodyPr wrap="square" rtlCol="0">
            <a:spAutoFit/>
          </a:bodyPr>
          <a:lstStyle/>
          <a:p>
            <a:pPr algn="ctr"/>
            <a:r>
              <a:rPr lang="lv-LV" sz="1400" dirty="0" smtClean="0"/>
              <a:t>Atbildes sniegšana</a:t>
            </a:r>
            <a:endParaRPr lang="lv-LV" sz="1400" dirty="0"/>
          </a:p>
        </p:txBody>
      </p:sp>
      <p:sp>
        <p:nvSpPr>
          <p:cNvPr id="51" name="TextBox 50"/>
          <p:cNvSpPr txBox="1"/>
          <p:nvPr/>
        </p:nvSpPr>
        <p:spPr>
          <a:xfrm>
            <a:off x="6547859" y="3408222"/>
            <a:ext cx="1623522" cy="564578"/>
          </a:xfrm>
          <a:prstGeom prst="rect">
            <a:avLst/>
          </a:prstGeom>
          <a:noFill/>
        </p:spPr>
        <p:txBody>
          <a:bodyPr wrap="square" rtlCol="0">
            <a:spAutoFit/>
          </a:bodyPr>
          <a:lstStyle/>
          <a:p>
            <a:pPr algn="ctr"/>
            <a:r>
              <a:rPr lang="lv-LV" sz="1100" dirty="0" smtClean="0"/>
              <a:t>Dokumentu pieņemšana un atbildes sniegšana</a:t>
            </a:r>
            <a:endParaRPr lang="lv-LV" sz="1100" dirty="0"/>
          </a:p>
        </p:txBody>
      </p:sp>
      <p:sp>
        <p:nvSpPr>
          <p:cNvPr id="52" name="TextBox 51"/>
          <p:cNvSpPr txBox="1"/>
          <p:nvPr/>
        </p:nvSpPr>
        <p:spPr>
          <a:xfrm>
            <a:off x="6686649" y="2477622"/>
            <a:ext cx="1233983" cy="493084"/>
          </a:xfrm>
          <a:prstGeom prst="rect">
            <a:avLst/>
          </a:prstGeom>
          <a:noFill/>
        </p:spPr>
        <p:txBody>
          <a:bodyPr wrap="square" rtlCol="0">
            <a:spAutoFit/>
          </a:bodyPr>
          <a:lstStyle/>
          <a:p>
            <a:pPr algn="ctr"/>
            <a:r>
              <a:rPr lang="lv-LV" sz="1400" dirty="0" smtClean="0"/>
              <a:t>Dokumentu </a:t>
            </a:r>
          </a:p>
          <a:p>
            <a:pPr algn="ctr"/>
            <a:r>
              <a:rPr lang="lv-LV" sz="1400" dirty="0" smtClean="0"/>
              <a:t>apstrāde</a:t>
            </a:r>
            <a:endParaRPr lang="lv-LV" sz="1400" dirty="0"/>
          </a:p>
        </p:txBody>
      </p:sp>
      <p:sp>
        <p:nvSpPr>
          <p:cNvPr id="54" name="TextBox 53"/>
          <p:cNvSpPr txBox="1"/>
          <p:nvPr/>
        </p:nvSpPr>
        <p:spPr>
          <a:xfrm>
            <a:off x="8404392" y="2448365"/>
            <a:ext cx="1233983" cy="493084"/>
          </a:xfrm>
          <a:prstGeom prst="rect">
            <a:avLst/>
          </a:prstGeom>
          <a:noFill/>
        </p:spPr>
        <p:txBody>
          <a:bodyPr wrap="square" rtlCol="0">
            <a:spAutoFit/>
          </a:bodyPr>
          <a:lstStyle/>
          <a:p>
            <a:pPr algn="ctr"/>
            <a:r>
              <a:rPr lang="lv-LV" sz="1400" dirty="0" smtClean="0"/>
              <a:t>Atbildes sniegšana</a:t>
            </a:r>
            <a:endParaRPr lang="lv-LV" sz="1400" dirty="0"/>
          </a:p>
        </p:txBody>
      </p:sp>
      <p:sp>
        <p:nvSpPr>
          <p:cNvPr id="60" name="TextBox 59"/>
          <p:cNvSpPr txBox="1"/>
          <p:nvPr/>
        </p:nvSpPr>
        <p:spPr>
          <a:xfrm>
            <a:off x="8108387" y="5252075"/>
            <a:ext cx="1623522" cy="564578"/>
          </a:xfrm>
          <a:prstGeom prst="rect">
            <a:avLst/>
          </a:prstGeom>
          <a:noFill/>
        </p:spPr>
        <p:txBody>
          <a:bodyPr wrap="square" rtlCol="0">
            <a:spAutoFit/>
          </a:bodyPr>
          <a:lstStyle/>
          <a:p>
            <a:pPr algn="ctr"/>
            <a:r>
              <a:rPr lang="lv-LV" sz="1100" dirty="0" smtClean="0"/>
              <a:t>Dokumentu pieņemšana un atbildes sniegšana</a:t>
            </a:r>
            <a:endParaRPr lang="lv-LV" sz="1100" dirty="0"/>
          </a:p>
        </p:txBody>
      </p:sp>
      <p:sp>
        <p:nvSpPr>
          <p:cNvPr id="62" name="TextBox 61"/>
          <p:cNvSpPr txBox="1"/>
          <p:nvPr/>
        </p:nvSpPr>
        <p:spPr>
          <a:xfrm>
            <a:off x="5040312" y="6577486"/>
            <a:ext cx="1485404" cy="693460"/>
          </a:xfrm>
          <a:prstGeom prst="rect">
            <a:avLst/>
          </a:prstGeom>
          <a:noFill/>
        </p:spPr>
        <p:txBody>
          <a:bodyPr wrap="square" rtlCol="0">
            <a:spAutoFit/>
          </a:bodyPr>
          <a:lstStyle/>
          <a:p>
            <a:pPr algn="ctr"/>
            <a:r>
              <a:rPr lang="lv-LV" sz="1400" b="1" dirty="0" smtClean="0"/>
              <a:t>Jāpievieno 2/3 vai jāizsaka, kā resurss</a:t>
            </a:r>
            <a:endParaRPr lang="lv-LV" sz="1400" b="1" dirty="0"/>
          </a:p>
        </p:txBody>
      </p:sp>
      <p:sp>
        <p:nvSpPr>
          <p:cNvPr id="55"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ea typeface="ＭＳ Ｐゴシック" pitchFamily="34" charset="-128"/>
              </a:rPr>
              <a:t>Activity based costing</a:t>
            </a:r>
            <a:br>
              <a:rPr lang="lv-LV" sz="3600" dirty="0">
                <a:ea typeface="ＭＳ Ｐゴシック" pitchFamily="34" charset="-128"/>
              </a:rPr>
            </a:br>
            <a:r>
              <a:rPr lang="lv-LV" sz="2800" dirty="0">
                <a:solidFill>
                  <a:schemeClr val="tx1">
                    <a:lumMod val="50000"/>
                    <a:lumOff val="50000"/>
                  </a:schemeClr>
                </a:solidFill>
                <a:ea typeface="ＭＳ Ｐゴシック" pitchFamily="34" charset="-128"/>
              </a:rPr>
              <a:t>Izmaksu centru definēšana</a:t>
            </a:r>
            <a:endParaRPr lang="lv-LV" sz="2800" kern="0"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3319905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04030" y="1331565"/>
            <a:ext cx="9216802"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lgn="just">
              <a:spcBef>
                <a:spcPts val="800"/>
              </a:spcBef>
              <a:spcAft>
                <a:spcPts val="800"/>
              </a:spcAft>
            </a:pPr>
            <a:r>
              <a:rPr lang="lv-LV" altLang="lv-LV" sz="2000" b="1" u="sng" dirty="0">
                <a:ea typeface="ＭＳ Ｐゴシック" pitchFamily="34" charset="-128"/>
              </a:rPr>
              <a:t>R</a:t>
            </a:r>
            <a:r>
              <a:rPr lang="lv-LV" altLang="lv-LV" sz="2000" b="1" u="sng" dirty="0" smtClean="0">
                <a:ea typeface="ＭＳ Ｐゴシック" pitchFamily="34" charset="-128"/>
              </a:rPr>
              <a:t>esursi </a:t>
            </a:r>
            <a:r>
              <a:rPr lang="lv-LV" sz="2000" dirty="0"/>
              <a:t>ABC metodē ir savstarpēji saistītu izmaksu kopums, </a:t>
            </a:r>
            <a:r>
              <a:rPr lang="lv-LV" sz="2000" dirty="0" smtClean="0"/>
              <a:t>kuru </a:t>
            </a:r>
            <a:r>
              <a:rPr lang="lv-LV" sz="2000" dirty="0"/>
              <a:t>var nodefinēt ar vienu kopīgu izmaksu virzītāju un </a:t>
            </a:r>
            <a:r>
              <a:rPr lang="lv-LV" sz="2000" dirty="0" smtClean="0"/>
              <a:t>tieši sadalīt uz izmaksu </a:t>
            </a:r>
            <a:r>
              <a:rPr lang="lv-LV" sz="2000" dirty="0"/>
              <a:t>objektu.</a:t>
            </a:r>
          </a:p>
          <a:p>
            <a:pPr marL="0" indent="0" algn="just">
              <a:spcBef>
                <a:spcPts val="800"/>
              </a:spcBef>
              <a:spcAft>
                <a:spcPts val="800"/>
              </a:spcAft>
            </a:pPr>
            <a:r>
              <a:rPr lang="lv-LV" altLang="lv-LV" sz="2000" dirty="0">
                <a:ea typeface="ＭＳ Ｐゴシック" pitchFamily="34" charset="-128"/>
              </a:rPr>
              <a:t>Piemēram, ja par patēriņa resursu tiek noteikta </a:t>
            </a:r>
            <a:r>
              <a:rPr lang="lv-LV" altLang="lv-LV" sz="2000" dirty="0" smtClean="0">
                <a:ea typeface="ＭＳ Ｐゴシック" pitchFamily="34" charset="-128"/>
              </a:rPr>
              <a:t>«darba </a:t>
            </a:r>
            <a:r>
              <a:rPr lang="lv-LV" altLang="lv-LV" sz="2000" dirty="0">
                <a:ea typeface="ＭＳ Ｐゴシック" pitchFamily="34" charset="-128"/>
              </a:rPr>
              <a:t>vieta», tad ir jānosaka izmaksu grupas, kas saistītas ar «darba vietas» resursa nodrošināšanu un jāattiecina uz izmaksu objektu.</a:t>
            </a:r>
          </a:p>
          <a:p>
            <a:pPr marL="0" indent="0" algn="just">
              <a:spcBef>
                <a:spcPts val="800"/>
              </a:spcBef>
              <a:spcAft>
                <a:spcPts val="800"/>
              </a:spcAft>
            </a:pPr>
            <a:r>
              <a:rPr lang="lv-LV" altLang="lv-LV" sz="2000" dirty="0">
                <a:ea typeface="ＭＳ Ｐゴシック" pitchFamily="34" charset="-128"/>
              </a:rPr>
              <a:t>Vienlaicīgi var tikt definētas vairākas resursu grupas, kuras ir aktuāli analizēt konkrētajā organizācijā (IT infrastruktūra, transporta nodrošinājums, dokuments utt.).</a:t>
            </a:r>
          </a:p>
          <a:p>
            <a:pPr marL="0" indent="0" algn="just">
              <a:spcBef>
                <a:spcPts val="800"/>
              </a:spcBef>
              <a:spcAft>
                <a:spcPts val="800"/>
              </a:spcAft>
            </a:pPr>
            <a:r>
              <a:rPr lang="lv-LV" altLang="lv-LV" sz="2000" dirty="0">
                <a:ea typeface="ＭＳ Ｐゴシック" pitchFamily="34" charset="-128"/>
              </a:rPr>
              <a:t>Rezultātā izmaksu objekta (preces/pakalpojuma) pašizmaksu ir iespējams analizēt no katra attiecinātā resursa </a:t>
            </a:r>
            <a:r>
              <a:rPr lang="lv-LV" altLang="lv-LV" sz="2000" dirty="0" smtClean="0">
                <a:ea typeface="ＭＳ Ｐゴシック" pitchFamily="34" charset="-128"/>
              </a:rPr>
              <a:t>viedokļa, piemēram, </a:t>
            </a:r>
            <a:r>
              <a:rPr lang="lv-LV" altLang="lv-LV" sz="2000" dirty="0">
                <a:ea typeface="ＭＳ Ｐゴシック" pitchFamily="34" charset="-128"/>
              </a:rPr>
              <a:t>radot iespēju salīdzināt konkrētu resursu patēriņu un relatīvās izmaksas starp struktūrvienībām un nosakot to ietekmi kopējās pakalpojumu/procesu izmaksās. </a:t>
            </a:r>
          </a:p>
        </p:txBody>
      </p:sp>
      <p:sp>
        <p:nvSpPr>
          <p:cNvPr id="5"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ea typeface="ＭＳ Ｐゴシック" pitchFamily="34" charset="-128"/>
              </a:rPr>
              <a:t>Activity based costing</a:t>
            </a:r>
            <a:br>
              <a:rPr lang="lv-LV" sz="3600" dirty="0" smtClean="0">
                <a:ea typeface="ＭＳ Ｐゴシック" pitchFamily="34" charset="-128"/>
              </a:rPr>
            </a:br>
            <a:r>
              <a:rPr lang="lv-LV" sz="2800" dirty="0">
                <a:solidFill>
                  <a:schemeClr val="tx1">
                    <a:lumMod val="50000"/>
                    <a:lumOff val="50000"/>
                  </a:schemeClr>
                </a:solidFill>
                <a:ea typeface="ＭＳ Ｐゴシック" pitchFamily="34" charset="-128"/>
              </a:rPr>
              <a:t>R</a:t>
            </a:r>
            <a:r>
              <a:rPr lang="lv-LV" sz="2800" dirty="0" smtClean="0">
                <a:solidFill>
                  <a:schemeClr val="tx1">
                    <a:lumMod val="50000"/>
                    <a:lumOff val="50000"/>
                  </a:schemeClr>
                </a:solidFill>
                <a:ea typeface="ＭＳ Ｐゴシック" pitchFamily="34" charset="-128"/>
              </a:rPr>
              <a:t>esursi</a:t>
            </a:r>
            <a:endParaRPr lang="lv-LV" sz="3600" kern="0"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3397958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ea typeface="ＭＳ Ｐゴシック" pitchFamily="34" charset="-128"/>
              </a:rPr>
              <a:t>Activity based costing</a:t>
            </a:r>
            <a:br>
              <a:rPr lang="lv-LV" sz="3600" dirty="0">
                <a:ea typeface="ＭＳ Ｐゴシック" pitchFamily="34" charset="-128"/>
              </a:rPr>
            </a:br>
            <a:r>
              <a:rPr lang="lv-LV" sz="2400" dirty="0">
                <a:solidFill>
                  <a:schemeClr val="tx1">
                    <a:lumMod val="50000"/>
                    <a:lumOff val="50000"/>
                  </a:schemeClr>
                </a:solidFill>
                <a:ea typeface="ＭＳ Ｐゴシック" pitchFamily="34" charset="-128"/>
              </a:rPr>
              <a:t>Izmaksu objektu pašizmaksas attiecināšanas un analīzes princips</a:t>
            </a:r>
            <a:endParaRPr lang="lv-LV" sz="2400" kern="0" dirty="0">
              <a:solidFill>
                <a:schemeClr val="tx1">
                  <a:lumMod val="50000"/>
                  <a:lumOff val="50000"/>
                </a:schemeClr>
              </a:solidFill>
              <a:ea typeface="ＭＳ Ｐゴシック" pitchFamily="34" charset="-128"/>
            </a:endParaRPr>
          </a:p>
        </p:txBody>
      </p:sp>
      <p:sp>
        <p:nvSpPr>
          <p:cNvPr id="6" name="Content Placeholder 2"/>
          <p:cNvSpPr txBox="1">
            <a:spLocks/>
          </p:cNvSpPr>
          <p:nvPr/>
        </p:nvSpPr>
        <p:spPr bwMode="auto">
          <a:xfrm>
            <a:off x="504030" y="1331565"/>
            <a:ext cx="9216802"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lgn="just">
              <a:lnSpc>
                <a:spcPct val="100000"/>
              </a:lnSpc>
              <a:spcBef>
                <a:spcPts val="300"/>
              </a:spcBef>
              <a:spcAft>
                <a:spcPts val="300"/>
              </a:spcAft>
            </a:pPr>
            <a:r>
              <a:rPr lang="lv-LV" altLang="lv-LV" sz="1600" dirty="0">
                <a:ea typeface="ＭＳ Ｐゴシック" pitchFamily="34" charset="-128"/>
              </a:rPr>
              <a:t>Zemāk tabulā atspoguļots princips, pēc kāda iestādē «X» varētu veikt pakalpojumu analīzi. </a:t>
            </a:r>
          </a:p>
          <a:p>
            <a:pPr marL="0" indent="0" algn="just">
              <a:lnSpc>
                <a:spcPct val="100000"/>
              </a:lnSpc>
              <a:spcBef>
                <a:spcPts val="300"/>
              </a:spcBef>
              <a:spcAft>
                <a:spcPts val="300"/>
              </a:spcAft>
            </a:pPr>
            <a:r>
              <a:rPr lang="lv-LV" altLang="lv-LV" sz="1600" dirty="0">
                <a:ea typeface="ＭＳ Ｐゴシック" pitchFamily="34" charset="-128"/>
              </a:rPr>
              <a:t>Pēc minētā grupējuma ir iespējams salīdzināt konkrētu resursu patēriņu dažādos pakalpojumos un dažādās </a:t>
            </a:r>
            <a:r>
              <a:rPr lang="lv-LV" altLang="lv-LV" sz="1600" dirty="0" smtClean="0">
                <a:ea typeface="ＭＳ Ｐゴシック" pitchFamily="34" charset="-128"/>
              </a:rPr>
              <a:t>struktūrvienībās. </a:t>
            </a:r>
            <a:endParaRPr lang="lv-LV" altLang="lv-LV" sz="1600" dirty="0">
              <a:ea typeface="ＭＳ Ｐゴシック" pitchFamily="34" charset="-128"/>
            </a:endParaRPr>
          </a:p>
          <a:p>
            <a:pPr marL="0" indent="0" algn="just">
              <a:lnSpc>
                <a:spcPct val="100000"/>
              </a:lnSpc>
              <a:spcBef>
                <a:spcPts val="300"/>
              </a:spcBef>
              <a:spcAft>
                <a:spcPts val="300"/>
              </a:spcAft>
            </a:pPr>
            <a:r>
              <a:rPr lang="lv-LV" altLang="lv-LV" sz="1600" b="1" dirty="0">
                <a:ea typeface="ＭＳ Ｐゴシック" pitchFamily="34" charset="-128"/>
              </a:rPr>
              <a:t>Resursu detalizācija ir atkarīga no organizācijas mērķiem. </a:t>
            </a:r>
            <a:r>
              <a:rPr lang="lv-LV" altLang="lv-LV" sz="1600" b="1" dirty="0" smtClean="0">
                <a:ea typeface="ＭＳ Ｐゴシック" pitchFamily="34" charset="-128"/>
              </a:rPr>
              <a:t>Piemēram,</a:t>
            </a:r>
          </a:p>
          <a:p>
            <a:pPr marL="355600" indent="-177800" algn="just">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altLang="lv-LV" sz="1600" dirty="0" smtClean="0">
                <a:ea typeface="ＭＳ Ｐゴシック" pitchFamily="34" charset="-128"/>
              </a:rPr>
              <a:t>Ja iestādē visi darbinieki strādā ar IT infrastruktūru un visiem ir sava darba, tad visas šīs trīs lietas var apvienot vienā resursā – darbinieks.</a:t>
            </a:r>
          </a:p>
          <a:p>
            <a:pPr marL="355600" indent="-177800" algn="just">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altLang="lv-LV" sz="1600" dirty="0" smtClean="0">
                <a:ea typeface="ＭＳ Ｐゴシック" pitchFamily="34" charset="-128"/>
              </a:rPr>
              <a:t>Ja iestādei darba vietas izmaksas ar IT nodrošinājumu ir nemainīgs lielums, taču darbinieku kvalifikācija ir atšķirīga un iestādei ir svarīgi analizēt darbinieku kompetenču/izmaksu relācijas, darbinieku var definēt kā atsevišķu resursu un darba vietas resurā iekļaut IT infrastruktūru.</a:t>
            </a:r>
          </a:p>
          <a:p>
            <a:pPr marL="355600" indent="-177800" algn="just">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altLang="lv-LV" sz="1600" dirty="0" smtClean="0">
                <a:ea typeface="ＭＳ Ｐゴシック" pitchFamily="34" charset="-128"/>
              </a:rPr>
              <a:t>Var būt situācijas</a:t>
            </a:r>
            <a:r>
              <a:rPr lang="lv-LV" altLang="lv-LV" sz="1600" dirty="0">
                <a:ea typeface="ＭＳ Ｐゴシック" pitchFamily="34" charset="-128"/>
              </a:rPr>
              <a:t>, kad patiešām noderīgi būtu atdalīt </a:t>
            </a:r>
            <a:r>
              <a:rPr lang="lv-LV" altLang="lv-LV" sz="1600" dirty="0" smtClean="0">
                <a:ea typeface="ＭＳ Ｐゴシック" pitchFamily="34" charset="-128"/>
              </a:rPr>
              <a:t>aplokšņu izmaksas no citiem kancelejas piederumiem, </a:t>
            </a:r>
            <a:r>
              <a:rPr lang="lv-LV" altLang="lv-LV" sz="1600" dirty="0">
                <a:ea typeface="ＭＳ Ｐゴシック" pitchFamily="34" charset="-128"/>
              </a:rPr>
              <a:t>ja pakalpojuma izpildes procesā tiek patērēts būtisks skaits aplokšņu, bet pārējie kancelejas piederumi nelielā vai nestandartizētā apjomā.</a:t>
            </a:r>
          </a:p>
          <a:p>
            <a:pPr marL="0" indent="0" algn="just">
              <a:lnSpc>
                <a:spcPct val="100000"/>
              </a:lnSpc>
              <a:spcBef>
                <a:spcPts val="300"/>
              </a:spcBef>
              <a:spcAft>
                <a:spcPts val="300"/>
              </a:spcAft>
            </a:pPr>
            <a:endParaRPr lang="lv-LV" altLang="lv-LV" sz="1200" dirty="0">
              <a:ea typeface="ＭＳ Ｐゴシック" pitchFamily="34" charset="-128"/>
            </a:endParaRPr>
          </a:p>
          <a:p>
            <a:pPr marL="0" indent="0" algn="just">
              <a:lnSpc>
                <a:spcPct val="100000"/>
              </a:lnSpc>
              <a:spcBef>
                <a:spcPts val="300"/>
              </a:spcBef>
              <a:spcAft>
                <a:spcPts val="300"/>
              </a:spcAft>
            </a:pPr>
            <a:endParaRPr lang="lv-LV" altLang="lv-LV" sz="1200" dirty="0">
              <a:ea typeface="ＭＳ Ｐゴシック" pitchFamily="34" charset="-128"/>
            </a:endParaRPr>
          </a:p>
        </p:txBody>
      </p:sp>
      <p:sp>
        <p:nvSpPr>
          <p:cNvPr id="2" name="TextBox 1"/>
          <p:cNvSpPr txBox="1"/>
          <p:nvPr/>
        </p:nvSpPr>
        <p:spPr>
          <a:xfrm>
            <a:off x="8198725" y="6394066"/>
            <a:ext cx="2016224" cy="264047"/>
          </a:xfrm>
          <a:prstGeom prst="rect">
            <a:avLst/>
          </a:prstGeom>
          <a:noFill/>
        </p:spPr>
        <p:txBody>
          <a:bodyPr wrap="square" rtlCol="0">
            <a:spAutoFit/>
          </a:bodyPr>
          <a:lstStyle/>
          <a:p>
            <a:r>
              <a:rPr lang="lv-LV" sz="1200" b="1" smtClean="0"/>
              <a:t>Vienības = EUR</a:t>
            </a:r>
            <a:endParaRPr lang="lv-LV" sz="1200" b="1"/>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4814250"/>
            <a:ext cx="9361040" cy="2133939"/>
          </a:xfrm>
          <a:prstGeom prst="rect">
            <a:avLst/>
          </a:prstGeom>
          <a:ln w="12700">
            <a:solidFill>
              <a:schemeClr val="tx1">
                <a:lumMod val="50000"/>
                <a:lumOff val="50000"/>
              </a:schemeClr>
            </a:solidFill>
          </a:ln>
        </p:spPr>
      </p:pic>
    </p:spTree>
    <p:extLst>
      <p:ext uri="{BB962C8B-B14F-4D97-AF65-F5344CB8AC3E}">
        <p14:creationId xmlns:p14="http://schemas.microsoft.com/office/powerpoint/2010/main" val="2951743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03238" y="-180603"/>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ea typeface="ＭＳ Ｐゴシック" pitchFamily="34" charset="-128"/>
              </a:rPr>
              <a:t>Uzdevums</a:t>
            </a:r>
            <a:endParaRPr lang="lv-LV" sz="3600" kern="0" dirty="0">
              <a:solidFill>
                <a:schemeClr val="tx1">
                  <a:lumMod val="50000"/>
                  <a:lumOff val="50000"/>
                </a:schemeClr>
              </a:solidFill>
              <a:ea typeface="ＭＳ Ｐゴシック" pitchFamily="34" charset="-128"/>
            </a:endParaRPr>
          </a:p>
        </p:txBody>
      </p:sp>
      <p:sp>
        <p:nvSpPr>
          <p:cNvPr id="8" name="Content Placeholder 2"/>
          <p:cNvSpPr txBox="1">
            <a:spLocks/>
          </p:cNvSpPr>
          <p:nvPr/>
        </p:nvSpPr>
        <p:spPr bwMode="auto">
          <a:xfrm>
            <a:off x="504030" y="755501"/>
            <a:ext cx="9000777"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spcBef>
                <a:spcPts val="1200"/>
              </a:spcBef>
              <a:spcAft>
                <a:spcPts val="1200"/>
              </a:spcAft>
            </a:pPr>
            <a:r>
              <a:rPr lang="lv-LV" sz="2000" dirty="0"/>
              <a:t>Nosauciet būtiskākos patēriņa resursus, kurus būtu lietderīgi nodefinēt turpmākai detalizētai </a:t>
            </a:r>
            <a:r>
              <a:rPr lang="lv-LV" sz="2000" dirty="0" smtClean="0"/>
              <a:t>analīzei, salīdzinot filiāļu izmaksu efektivitāti.</a:t>
            </a:r>
            <a:endParaRPr lang="lv-LV" sz="2000" dirty="0"/>
          </a:p>
          <a:p>
            <a:pPr marL="0" indent="0">
              <a:spcBef>
                <a:spcPts val="1200"/>
              </a:spcBef>
              <a:spcAft>
                <a:spcPts val="1200"/>
              </a:spcAft>
            </a:pPr>
            <a:endParaRPr lang="lv-LV" altLang="lv-LV" sz="2000" dirty="0">
              <a:ea typeface="ＭＳ Ｐゴシック" pitchFamily="34" charset="-128"/>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135" y="1837828"/>
            <a:ext cx="8382000"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503808" y="1403573"/>
            <a:ext cx="9000777" cy="72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spcBef>
                <a:spcPts val="1200"/>
              </a:spcBef>
              <a:spcAft>
                <a:spcPts val="1200"/>
              </a:spcAft>
            </a:pPr>
            <a:r>
              <a:rPr lang="lv-LV" sz="2000" b="1" dirty="0" smtClean="0"/>
              <a:t>Process – Bezdarbnieka apkalpošana pie NVA nodarbinātības aģenta.</a:t>
            </a:r>
            <a:endParaRPr lang="lv-LV" sz="2000" b="1" dirty="0"/>
          </a:p>
          <a:p>
            <a:pPr marL="0" indent="0">
              <a:spcBef>
                <a:spcPts val="1200"/>
              </a:spcBef>
              <a:spcAft>
                <a:spcPts val="1200"/>
              </a:spcAft>
            </a:pPr>
            <a:endParaRPr lang="lv-LV" altLang="lv-LV" sz="2000" b="1" dirty="0">
              <a:ea typeface="ＭＳ Ｐゴシック" pitchFamily="34" charset="-128"/>
            </a:endParaRPr>
          </a:p>
        </p:txBody>
      </p:sp>
    </p:spTree>
    <p:extLst>
      <p:ext uri="{BB962C8B-B14F-4D97-AF65-F5344CB8AC3E}">
        <p14:creationId xmlns:p14="http://schemas.microsoft.com/office/powerpoint/2010/main" val="273706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146" y="5004776"/>
            <a:ext cx="1890476" cy="251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612830876"/>
              </p:ext>
            </p:extLst>
          </p:nvPr>
        </p:nvGraphicFramePr>
        <p:xfrm>
          <a:off x="431800" y="1547589"/>
          <a:ext cx="9289032" cy="2974072"/>
        </p:xfrm>
        <a:graphic>
          <a:graphicData uri="http://schemas.openxmlformats.org/drawingml/2006/table">
            <a:tbl>
              <a:tblPr bandRow="1">
                <a:tableStyleId>{2D5ABB26-0587-4C30-8999-92F81FD0307C}</a:tableStyleId>
              </a:tblPr>
              <a:tblGrid>
                <a:gridCol w="1872208"/>
                <a:gridCol w="7416824"/>
              </a:tblGrid>
              <a:tr h="370840">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solidFill>
                            <a:schemeClr val="tx1">
                              <a:lumMod val="50000"/>
                              <a:lumOff val="50000"/>
                            </a:schemeClr>
                          </a:solidFill>
                        </a:rPr>
                        <a:t>13:00 – 13:45</a:t>
                      </a:r>
                    </a:p>
                  </a:txBody>
                  <a:tcPr/>
                </a:tc>
                <a:tc>
                  <a:txBody>
                    <a:bodyPr/>
                    <a:lstStyle/>
                    <a:p>
                      <a:pPr>
                        <a:spcBef>
                          <a:spcPts val="300"/>
                        </a:spcBef>
                        <a:spcAft>
                          <a:spcPts val="300"/>
                        </a:spcAft>
                        <a:buClr>
                          <a:schemeClr val="tx1">
                            <a:lumMod val="50000"/>
                            <a:lumOff val="50000"/>
                          </a:schemeClr>
                        </a:buClr>
                        <a:buFont typeface="Wingdings" pitchFamily="2" charset="2"/>
                        <a:buNone/>
                        <a:defRPr/>
                      </a:pPr>
                      <a:r>
                        <a:rPr lang="lv-LV" sz="2000" b="0" dirty="0" smtClean="0">
                          <a:solidFill>
                            <a:schemeClr val="tx1">
                              <a:lumMod val="50000"/>
                              <a:lumOff val="50000"/>
                            </a:schemeClr>
                          </a:solidFill>
                          <a:ea typeface="ＭＳ Ｐゴシック" pitchFamily="34" charset="-128"/>
                        </a:rPr>
                        <a:t>Ārvalstu un Latvijas valsts pārvaldes</a:t>
                      </a:r>
                      <a:r>
                        <a:rPr lang="lv-LV" sz="2000" b="0" baseline="0" dirty="0" smtClean="0">
                          <a:solidFill>
                            <a:schemeClr val="tx1">
                              <a:lumMod val="50000"/>
                              <a:lumOff val="50000"/>
                            </a:schemeClr>
                          </a:solidFill>
                          <a:ea typeface="ＭＳ Ｐゴシック" pitchFamily="34" charset="-128"/>
                        </a:rPr>
                        <a:t> pieredze vadības grāmatvedībā</a:t>
                      </a:r>
                      <a:endParaRPr lang="lv-LV" sz="2000" b="0" dirty="0" smtClean="0">
                        <a:solidFill>
                          <a:schemeClr val="tx1">
                            <a:lumMod val="50000"/>
                            <a:lumOff val="50000"/>
                          </a:schemeClr>
                        </a:solidFill>
                        <a:ea typeface="ＭＳ Ｐゴシック" pitchFamily="34" charset="-128"/>
                      </a:endParaRPr>
                    </a:p>
                  </a:txBody>
                  <a:tcPr/>
                </a:tc>
              </a:tr>
              <a:tr h="504056">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13:45</a:t>
                      </a:r>
                      <a:r>
                        <a:rPr lang="lv-LV" sz="2000" b="1" baseline="0" dirty="0" smtClean="0"/>
                        <a:t> – </a:t>
                      </a:r>
                      <a:r>
                        <a:rPr lang="lv-LV" sz="2000" b="1" dirty="0" smtClean="0"/>
                        <a:t>14:15</a:t>
                      </a:r>
                    </a:p>
                  </a:txBody>
                  <a:tcPr/>
                </a:tc>
                <a:tc>
                  <a:txBody>
                    <a:bodyPr/>
                    <a:lstStyle/>
                    <a:p>
                      <a:pPr marL="0" marR="0" indent="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itchFamily="2" charset="2"/>
                        <a:buNone/>
                        <a:tabLst/>
                        <a:defRPr/>
                      </a:pPr>
                      <a:r>
                        <a:rPr lang="lv-LV" sz="2000" kern="1200" dirty="0" smtClean="0">
                          <a:solidFill>
                            <a:schemeClr val="tx1"/>
                          </a:solidFill>
                          <a:latin typeface="+mn-lt"/>
                          <a:ea typeface="ＭＳ Ｐゴシック" pitchFamily="34" charset="-128"/>
                          <a:cs typeface="+mn-cs"/>
                        </a:rPr>
                        <a:t>Pašizmaksa un tradicionālā izmaksu sadalīšanas metode</a:t>
                      </a:r>
                    </a:p>
                  </a:txBody>
                  <a:tcPr/>
                </a:tc>
              </a:tr>
              <a:tr h="389736">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14:15 – 14:30</a:t>
                      </a:r>
                      <a:endParaRPr lang="lv-LV" sz="2000" b="1" dirty="0"/>
                    </a:p>
                  </a:txBody>
                  <a:tcPr/>
                </a:tc>
                <a:tc>
                  <a:txBody>
                    <a:bodyPr/>
                    <a:lstStyle/>
                    <a:p>
                      <a:pPr marL="0" marR="0" indent="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itchFamily="2" charset="2"/>
                        <a:buNone/>
                        <a:tabLst/>
                        <a:defRPr/>
                      </a:pPr>
                      <a:r>
                        <a:rPr lang="lv-LV" sz="2000" kern="1200" dirty="0" smtClean="0">
                          <a:solidFill>
                            <a:schemeClr val="tx1"/>
                          </a:solidFill>
                          <a:latin typeface="+mn-lt"/>
                          <a:ea typeface="ＭＳ Ｐゴシック" pitchFamily="34" charset="-128"/>
                          <a:cs typeface="+mn-cs"/>
                        </a:rPr>
                        <a:t>Kafijas pauze</a:t>
                      </a:r>
                    </a:p>
                  </a:txBody>
                  <a:tcPr/>
                </a:tc>
              </a:tr>
              <a:tr h="389736">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14:30 – 15:30</a:t>
                      </a:r>
                      <a:endParaRPr lang="lv-LV" sz="2000" b="1" dirty="0"/>
                    </a:p>
                  </a:txBody>
                  <a:tcPr/>
                </a:tc>
                <a:tc>
                  <a:txBody>
                    <a:bodyPr/>
                    <a:lstStyle/>
                    <a:p>
                      <a:pPr>
                        <a:lnSpc>
                          <a:spcPct val="100000"/>
                        </a:lnSpc>
                        <a:spcBef>
                          <a:spcPts val="300"/>
                        </a:spcBef>
                        <a:spcAft>
                          <a:spcPts val="300"/>
                        </a:spcAft>
                        <a:buClr>
                          <a:schemeClr val="tx1">
                            <a:lumMod val="50000"/>
                            <a:lumOff val="50000"/>
                          </a:schemeClr>
                        </a:buClr>
                        <a:buFont typeface="Wingdings" pitchFamily="2" charset="2"/>
                        <a:buNone/>
                        <a:defRPr/>
                      </a:pPr>
                      <a:r>
                        <a:rPr lang="lv-LV" sz="2000" dirty="0" smtClean="0">
                          <a:ea typeface="ＭＳ Ｐゴシック" pitchFamily="34" charset="-128"/>
                        </a:rPr>
                        <a:t>ABC pamatprincipi un jēdzieni</a:t>
                      </a:r>
                    </a:p>
                    <a:p>
                      <a:pPr marL="0" marR="0" indent="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itchFamily="2" charset="2"/>
                        <a:buNone/>
                        <a:tabLst/>
                        <a:defRPr/>
                      </a:pPr>
                      <a:r>
                        <a:rPr lang="lv-LV" sz="2000" dirty="0" smtClean="0">
                          <a:ea typeface="ＭＳ Ｐゴシック" pitchFamily="34" charset="-128"/>
                        </a:rPr>
                        <a:t>ABC priekšrocības un pielietojums publisko pakalpojumu jomā</a:t>
                      </a:r>
                      <a:endParaRPr lang="lv-LV" sz="2000" dirty="0" smtClean="0"/>
                    </a:p>
                  </a:txBody>
                  <a:tcPr/>
                </a:tc>
              </a:tr>
              <a:tr h="504056">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15:30 – 17:00</a:t>
                      </a:r>
                      <a:endParaRPr lang="lv-LV" sz="2000" b="1" dirty="0"/>
                    </a:p>
                  </a:txBody>
                  <a:tcPr/>
                </a:tc>
                <a:tc>
                  <a:txBody>
                    <a:bodyPr/>
                    <a:lstStyle/>
                    <a:p>
                      <a:pPr marL="0" marR="0" indent="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itchFamily="2" charset="2"/>
                        <a:buNone/>
                        <a:tabLst/>
                        <a:defRPr/>
                      </a:pPr>
                      <a:r>
                        <a:rPr lang="lv-LV" sz="2000" dirty="0" smtClean="0">
                          <a:ea typeface="ＭＳ Ｐゴシック" pitchFamily="34" charset="-128"/>
                        </a:rPr>
                        <a:t>Uzdevums</a:t>
                      </a:r>
                      <a:endParaRPr lang="lv-LV" sz="2000" dirty="0" smtClean="0"/>
                    </a:p>
                  </a:txBody>
                  <a:tcPr/>
                </a:tc>
              </a:tr>
              <a:tr h="370840">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endParaRPr lang="lv-LV" sz="2000" b="1" dirty="0"/>
                    </a:p>
                  </a:txBody>
                  <a:tcPr/>
                </a:tc>
                <a:tc>
                  <a:txBody>
                    <a:bodyPr/>
                    <a:lstStyle/>
                    <a:p>
                      <a:pPr marL="0" marR="0" indent="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itchFamily="2" charset="2"/>
                        <a:buNone/>
                        <a:tabLst/>
                        <a:defRPr/>
                      </a:pPr>
                      <a:endParaRPr lang="lv-LV" sz="2000" dirty="0"/>
                    </a:p>
                  </a:txBody>
                  <a:tcPr/>
                </a:tc>
              </a:tr>
            </a:tbl>
          </a:graphicData>
        </a:graphic>
      </p:graphicFrame>
      <p:sp>
        <p:nvSpPr>
          <p:cNvPr id="5"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altLang="lv-LV" sz="3600" dirty="0">
                <a:ea typeface="ＭＳ Ｐゴシック" pitchFamily="34" charset="-128"/>
              </a:rPr>
              <a:t>Dienas kārtība</a:t>
            </a:r>
            <a:r>
              <a:rPr lang="lv-LV" sz="2800" kern="0" dirty="0" smtClean="0">
                <a:solidFill>
                  <a:schemeClr val="tx1">
                    <a:lumMod val="50000"/>
                    <a:lumOff val="50000"/>
                  </a:schemeClr>
                </a:solidFill>
              </a:rPr>
              <a:t/>
            </a:r>
            <a:br>
              <a:rPr lang="lv-LV" sz="2800" kern="0" dirty="0" smtClean="0">
                <a:solidFill>
                  <a:schemeClr val="tx1">
                    <a:lumMod val="50000"/>
                    <a:lumOff val="50000"/>
                  </a:schemeClr>
                </a:solidFill>
              </a:rPr>
            </a:br>
            <a:r>
              <a:rPr lang="lv-LV" sz="2800" dirty="0">
                <a:solidFill>
                  <a:schemeClr val="tx1">
                    <a:lumMod val="50000"/>
                    <a:lumOff val="50000"/>
                  </a:schemeClr>
                </a:solidFill>
                <a:ea typeface="ＭＳ Ｐゴシック" pitchFamily="34" charset="-128"/>
              </a:rPr>
              <a:t>2</a:t>
            </a:r>
            <a:r>
              <a:rPr lang="lv-LV" altLang="lv-LV" sz="2800" dirty="0" smtClean="0">
                <a:solidFill>
                  <a:schemeClr val="tx1">
                    <a:lumMod val="50000"/>
                    <a:lumOff val="50000"/>
                  </a:schemeClr>
                </a:solidFill>
                <a:ea typeface="ＭＳ Ｐゴシック" pitchFamily="34" charset="-128"/>
              </a:rPr>
              <a:t>. </a:t>
            </a:r>
            <a:r>
              <a:rPr lang="lv-LV" altLang="lv-LV" sz="2800" dirty="0">
                <a:solidFill>
                  <a:schemeClr val="tx1">
                    <a:lumMod val="50000"/>
                    <a:lumOff val="50000"/>
                  </a:schemeClr>
                </a:solidFill>
                <a:ea typeface="ＭＳ Ｐゴシック" pitchFamily="34" charset="-128"/>
              </a:rPr>
              <a:t>nodarbība</a:t>
            </a:r>
            <a:endParaRPr lang="pl-PL" sz="2800" kern="0" dirty="0">
              <a:solidFill>
                <a:schemeClr val="tx1">
                  <a:lumMod val="50000"/>
                  <a:lumOff val="50000"/>
                </a:schemeClr>
              </a:solidFill>
            </a:endParaRPr>
          </a:p>
        </p:txBody>
      </p:sp>
    </p:spTree>
    <p:extLst>
      <p:ext uri="{BB962C8B-B14F-4D97-AF65-F5344CB8AC3E}">
        <p14:creationId xmlns:p14="http://schemas.microsoft.com/office/powerpoint/2010/main" val="4061494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52444442"/>
              </p:ext>
            </p:extLst>
          </p:nvPr>
        </p:nvGraphicFramePr>
        <p:xfrm>
          <a:off x="516061" y="2843733"/>
          <a:ext cx="9001000" cy="2728101"/>
        </p:xfrm>
        <a:graphic>
          <a:graphicData uri="http://schemas.openxmlformats.org/drawingml/2006/table">
            <a:tbl>
              <a:tblPr firstRow="1" firstCol="1" bandRow="1">
                <a:tableStyleId>{793D81CF-94F2-401A-BA57-92F5A7B2D0C5}</a:tableStyleId>
              </a:tblPr>
              <a:tblGrid>
                <a:gridCol w="4020195"/>
                <a:gridCol w="4980805"/>
              </a:tblGrid>
              <a:tr h="298399">
                <a:tc>
                  <a:txBody>
                    <a:bodyPr/>
                    <a:lstStyle/>
                    <a:p>
                      <a:pPr marL="144145" algn="just">
                        <a:lnSpc>
                          <a:spcPct val="150000"/>
                        </a:lnSpc>
                        <a:spcBef>
                          <a:spcPts val="600"/>
                        </a:spcBef>
                        <a:spcAft>
                          <a:spcPts val="600"/>
                        </a:spcAft>
                      </a:pPr>
                      <a:r>
                        <a:rPr lang="lv-LV" sz="1400" dirty="0" smtClean="0">
                          <a:effectLst/>
                        </a:rPr>
                        <a:t>Resursi</a:t>
                      </a:r>
                      <a:endParaRPr lang="lv-LV" sz="1400" dirty="0">
                        <a:effectLst/>
                        <a:latin typeface="Calibri"/>
                        <a:ea typeface="Times New Roman"/>
                        <a:cs typeface="Times New Roman"/>
                      </a:endParaRPr>
                    </a:p>
                  </a:txBody>
                  <a:tcPr marL="30930" marR="30930" marT="0" marB="0"/>
                </a:tc>
                <a:tc>
                  <a:txBody>
                    <a:bodyPr/>
                    <a:lstStyle/>
                    <a:p>
                      <a:pPr marL="144145" algn="just">
                        <a:lnSpc>
                          <a:spcPct val="150000"/>
                        </a:lnSpc>
                        <a:spcBef>
                          <a:spcPts val="600"/>
                        </a:spcBef>
                        <a:spcAft>
                          <a:spcPts val="600"/>
                        </a:spcAft>
                      </a:pPr>
                      <a:r>
                        <a:rPr lang="lv-LV" sz="1400" dirty="0" smtClean="0">
                          <a:effectLst/>
                        </a:rPr>
                        <a:t>Resursa virzītājs</a:t>
                      </a:r>
                      <a:endParaRPr lang="lv-LV" sz="1400" dirty="0">
                        <a:effectLst/>
                        <a:latin typeface="Calibri"/>
                        <a:ea typeface="Times New Roman"/>
                        <a:cs typeface="Times New Roman"/>
                      </a:endParaRPr>
                    </a:p>
                  </a:txBody>
                  <a:tcPr marL="30930" marR="30930" marT="0" marB="0"/>
                </a:tc>
              </a:tr>
              <a:tr h="360040">
                <a:tc>
                  <a:txBody>
                    <a:bodyPr/>
                    <a:lstStyle/>
                    <a:p>
                      <a:pPr marL="144145" algn="just">
                        <a:lnSpc>
                          <a:spcPct val="150000"/>
                        </a:lnSpc>
                        <a:spcBef>
                          <a:spcPts val="300"/>
                        </a:spcBef>
                        <a:spcAft>
                          <a:spcPts val="300"/>
                        </a:spcAft>
                      </a:pPr>
                      <a:r>
                        <a:rPr lang="lv-LV" sz="1400" dirty="0">
                          <a:effectLst/>
                        </a:rPr>
                        <a:t>Autotransports un loģistika</a:t>
                      </a:r>
                      <a:endParaRPr lang="lv-LV" sz="1400" dirty="0">
                        <a:effectLst/>
                        <a:latin typeface="Calibri"/>
                        <a:ea typeface="Times New Roman"/>
                        <a:cs typeface="Times New Roman"/>
                      </a:endParaRPr>
                    </a:p>
                  </a:txBody>
                  <a:tcPr marL="30930" marR="30930" marT="0" marB="0"/>
                </a:tc>
                <a:tc>
                  <a:txBody>
                    <a:bodyPr/>
                    <a:lstStyle/>
                    <a:p>
                      <a:pPr marL="144145" algn="just">
                        <a:lnSpc>
                          <a:spcPct val="150000"/>
                        </a:lnSpc>
                        <a:spcBef>
                          <a:spcPts val="300"/>
                        </a:spcBef>
                        <a:spcAft>
                          <a:spcPts val="300"/>
                        </a:spcAft>
                      </a:pPr>
                      <a:r>
                        <a:rPr lang="lv-LV" sz="1400" dirty="0">
                          <a:effectLst/>
                        </a:rPr>
                        <a:t>Nobrauktie </a:t>
                      </a:r>
                      <a:r>
                        <a:rPr lang="lv-LV" sz="1400" dirty="0" smtClean="0">
                          <a:effectLst/>
                        </a:rPr>
                        <a:t>kilometri</a:t>
                      </a:r>
                      <a:endParaRPr lang="lv-LV" sz="1400" dirty="0">
                        <a:effectLst/>
                        <a:latin typeface="Calibri"/>
                        <a:ea typeface="Times New Roman"/>
                        <a:cs typeface="Times New Roman"/>
                      </a:endParaRPr>
                    </a:p>
                  </a:txBody>
                  <a:tcPr marL="30930" marR="30930" marT="0" marB="0"/>
                </a:tc>
              </a:tr>
              <a:tr h="360040">
                <a:tc>
                  <a:txBody>
                    <a:bodyPr/>
                    <a:lstStyle/>
                    <a:p>
                      <a:pPr marL="144145" algn="just">
                        <a:lnSpc>
                          <a:spcPct val="150000"/>
                        </a:lnSpc>
                        <a:spcBef>
                          <a:spcPts val="300"/>
                        </a:spcBef>
                        <a:spcAft>
                          <a:spcPts val="300"/>
                        </a:spcAft>
                      </a:pPr>
                      <a:r>
                        <a:rPr lang="lv-LV" sz="1400" dirty="0">
                          <a:effectLst/>
                        </a:rPr>
                        <a:t>Darbinieki (pa atsevišķiem amatiem)</a:t>
                      </a:r>
                      <a:endParaRPr lang="lv-LV" sz="1400" dirty="0">
                        <a:effectLst/>
                        <a:latin typeface="Calibri"/>
                        <a:ea typeface="Times New Roman"/>
                        <a:cs typeface="Times New Roman"/>
                      </a:endParaRPr>
                    </a:p>
                  </a:txBody>
                  <a:tcPr marL="30930" marR="30930" marT="0" marB="0"/>
                </a:tc>
                <a:tc>
                  <a:txBody>
                    <a:bodyPr/>
                    <a:lstStyle/>
                    <a:p>
                      <a:pPr marL="144145" algn="just">
                        <a:lnSpc>
                          <a:spcPct val="150000"/>
                        </a:lnSpc>
                        <a:spcBef>
                          <a:spcPts val="300"/>
                        </a:spcBef>
                        <a:spcAft>
                          <a:spcPts val="300"/>
                        </a:spcAft>
                      </a:pPr>
                      <a:r>
                        <a:rPr lang="lv-LV" sz="1400" dirty="0">
                          <a:effectLst/>
                        </a:rPr>
                        <a:t>Patērētais laiks konkrētai aktivitātei (stundās vai minūtēs</a:t>
                      </a:r>
                      <a:r>
                        <a:rPr lang="lv-LV" sz="1400" dirty="0" smtClean="0">
                          <a:effectLst/>
                        </a:rPr>
                        <a:t>)</a:t>
                      </a:r>
                      <a:endParaRPr lang="lv-LV" sz="1400" dirty="0">
                        <a:effectLst/>
                        <a:latin typeface="Calibri"/>
                        <a:ea typeface="Times New Roman"/>
                        <a:cs typeface="Times New Roman"/>
                      </a:endParaRPr>
                    </a:p>
                  </a:txBody>
                  <a:tcPr marL="30930" marR="30930" marT="0" marB="0"/>
                </a:tc>
              </a:tr>
              <a:tr h="328242">
                <a:tc>
                  <a:txBody>
                    <a:bodyPr/>
                    <a:lstStyle/>
                    <a:p>
                      <a:pPr marL="144145" algn="just">
                        <a:lnSpc>
                          <a:spcPct val="150000"/>
                        </a:lnSpc>
                        <a:spcBef>
                          <a:spcPts val="300"/>
                        </a:spcBef>
                        <a:spcAft>
                          <a:spcPts val="300"/>
                        </a:spcAft>
                      </a:pPr>
                      <a:r>
                        <a:rPr lang="lv-LV" sz="1400">
                          <a:effectLst/>
                        </a:rPr>
                        <a:t>Darba vieta</a:t>
                      </a:r>
                      <a:endParaRPr lang="lv-LV" sz="1400">
                        <a:effectLst/>
                        <a:latin typeface="Calibri"/>
                        <a:ea typeface="Times New Roman"/>
                        <a:cs typeface="Times New Roman"/>
                      </a:endParaRPr>
                    </a:p>
                  </a:txBody>
                  <a:tcPr marL="30930" marR="30930" marT="0" marB="0"/>
                </a:tc>
                <a:tc>
                  <a:txBody>
                    <a:bodyPr/>
                    <a:lstStyle/>
                    <a:p>
                      <a:pPr marL="144145" algn="just">
                        <a:lnSpc>
                          <a:spcPct val="150000"/>
                        </a:lnSpc>
                        <a:spcBef>
                          <a:spcPts val="300"/>
                        </a:spcBef>
                        <a:spcAft>
                          <a:spcPts val="300"/>
                        </a:spcAft>
                      </a:pPr>
                      <a:r>
                        <a:rPr lang="lv-LV" sz="1400" dirty="0">
                          <a:effectLst/>
                        </a:rPr>
                        <a:t>Darba vietas izmantošanas laiks (stundās vai minūtēs</a:t>
                      </a:r>
                      <a:r>
                        <a:rPr lang="lv-LV" sz="1400" dirty="0" smtClean="0">
                          <a:effectLst/>
                        </a:rPr>
                        <a:t>)</a:t>
                      </a:r>
                      <a:endParaRPr lang="lv-LV" sz="1400" dirty="0">
                        <a:effectLst/>
                        <a:latin typeface="Calibri"/>
                        <a:ea typeface="Times New Roman"/>
                        <a:cs typeface="Times New Roman"/>
                      </a:endParaRPr>
                    </a:p>
                  </a:txBody>
                  <a:tcPr marL="30930" marR="30930" marT="0" marB="0"/>
                </a:tc>
              </a:tr>
              <a:tr h="328242">
                <a:tc>
                  <a:txBody>
                    <a:bodyPr/>
                    <a:lstStyle/>
                    <a:p>
                      <a:pPr marL="144145" algn="just">
                        <a:lnSpc>
                          <a:spcPct val="150000"/>
                        </a:lnSpc>
                        <a:spcBef>
                          <a:spcPts val="300"/>
                        </a:spcBef>
                        <a:spcAft>
                          <a:spcPts val="300"/>
                        </a:spcAft>
                      </a:pPr>
                      <a:r>
                        <a:rPr lang="lv-LV" sz="1400" dirty="0">
                          <a:effectLst/>
                        </a:rPr>
                        <a:t>IT </a:t>
                      </a:r>
                      <a:r>
                        <a:rPr lang="lv-LV" sz="1400" dirty="0" smtClean="0">
                          <a:effectLst/>
                        </a:rPr>
                        <a:t>infrastruktūra</a:t>
                      </a:r>
                      <a:endParaRPr lang="lv-LV" sz="1400" dirty="0">
                        <a:effectLst/>
                        <a:latin typeface="Calibri"/>
                        <a:ea typeface="Times New Roman"/>
                        <a:cs typeface="Times New Roman"/>
                      </a:endParaRPr>
                    </a:p>
                  </a:txBody>
                  <a:tcPr marL="30930" marR="30930" marT="0" marB="0"/>
                </a:tc>
                <a:tc>
                  <a:txBody>
                    <a:bodyPr/>
                    <a:lstStyle/>
                    <a:p>
                      <a:pPr marL="144145" algn="just">
                        <a:lnSpc>
                          <a:spcPct val="150000"/>
                        </a:lnSpc>
                        <a:spcBef>
                          <a:spcPts val="300"/>
                        </a:spcBef>
                        <a:spcAft>
                          <a:spcPts val="300"/>
                        </a:spcAft>
                      </a:pPr>
                      <a:r>
                        <a:rPr lang="lv-LV" sz="1400" dirty="0">
                          <a:effectLst/>
                        </a:rPr>
                        <a:t>Darbs ar datoru darba vietā (stundās vai minūtēs</a:t>
                      </a:r>
                      <a:r>
                        <a:rPr lang="lv-LV" sz="1400" dirty="0" smtClean="0">
                          <a:effectLst/>
                        </a:rPr>
                        <a:t>)</a:t>
                      </a:r>
                      <a:endParaRPr lang="lv-LV" sz="1400" dirty="0">
                        <a:effectLst/>
                        <a:latin typeface="Calibri"/>
                        <a:ea typeface="Times New Roman"/>
                        <a:cs typeface="Times New Roman"/>
                      </a:endParaRPr>
                    </a:p>
                  </a:txBody>
                  <a:tcPr marL="30930" marR="30930" marT="0" marB="0"/>
                </a:tc>
              </a:tr>
              <a:tr h="369286">
                <a:tc>
                  <a:txBody>
                    <a:bodyPr/>
                    <a:lstStyle/>
                    <a:p>
                      <a:pPr marL="144145" algn="just">
                        <a:lnSpc>
                          <a:spcPct val="150000"/>
                        </a:lnSpc>
                        <a:spcBef>
                          <a:spcPts val="300"/>
                        </a:spcBef>
                        <a:spcAft>
                          <a:spcPts val="300"/>
                        </a:spcAft>
                      </a:pPr>
                      <a:r>
                        <a:rPr lang="lv-LV" sz="1400" dirty="0" smtClean="0">
                          <a:effectLst/>
                        </a:rPr>
                        <a:t>Dokuments</a:t>
                      </a:r>
                      <a:endParaRPr lang="lv-LV" sz="1400" dirty="0">
                        <a:effectLst/>
                        <a:latin typeface="Calibri"/>
                        <a:ea typeface="Times New Roman"/>
                        <a:cs typeface="Times New Roman"/>
                      </a:endParaRPr>
                    </a:p>
                  </a:txBody>
                  <a:tcPr marL="30930" marR="30930" marT="0" marB="0"/>
                </a:tc>
                <a:tc>
                  <a:txBody>
                    <a:bodyPr/>
                    <a:lstStyle/>
                    <a:p>
                      <a:pPr marL="144145" algn="just">
                        <a:lnSpc>
                          <a:spcPct val="150000"/>
                        </a:lnSpc>
                        <a:spcBef>
                          <a:spcPts val="300"/>
                        </a:spcBef>
                        <a:spcAft>
                          <a:spcPts val="300"/>
                        </a:spcAft>
                      </a:pPr>
                      <a:r>
                        <a:rPr lang="lv-LV" sz="1400" dirty="0" smtClean="0">
                          <a:effectLst/>
                        </a:rPr>
                        <a:t>Dokumenta apjoms (lappušu skiats)</a:t>
                      </a:r>
                      <a:endParaRPr lang="lv-LV" sz="1400" dirty="0">
                        <a:effectLst/>
                        <a:latin typeface="Calibri"/>
                        <a:ea typeface="Times New Roman"/>
                        <a:cs typeface="Times New Roman"/>
                      </a:endParaRPr>
                    </a:p>
                  </a:txBody>
                  <a:tcPr marL="30930" marR="30930" marT="0" marB="0"/>
                </a:tc>
              </a:tr>
              <a:tr h="333969">
                <a:tc>
                  <a:txBody>
                    <a:bodyPr/>
                    <a:lstStyle/>
                    <a:p>
                      <a:pPr marL="144145" algn="just">
                        <a:lnSpc>
                          <a:spcPct val="150000"/>
                        </a:lnSpc>
                        <a:spcBef>
                          <a:spcPts val="300"/>
                        </a:spcBef>
                        <a:spcAft>
                          <a:spcPts val="300"/>
                        </a:spcAft>
                      </a:pPr>
                      <a:r>
                        <a:rPr lang="lv-LV" sz="1400">
                          <a:effectLst/>
                        </a:rPr>
                        <a:t>Ārpakalpojumi</a:t>
                      </a:r>
                      <a:endParaRPr lang="lv-LV" sz="1400">
                        <a:effectLst/>
                        <a:latin typeface="Calibri"/>
                        <a:ea typeface="Times New Roman"/>
                        <a:cs typeface="Times New Roman"/>
                      </a:endParaRPr>
                    </a:p>
                  </a:txBody>
                  <a:tcPr marL="30930" marR="30930" marT="0" marB="0"/>
                </a:tc>
                <a:tc>
                  <a:txBody>
                    <a:bodyPr/>
                    <a:lstStyle/>
                    <a:p>
                      <a:pPr marL="144145" algn="just">
                        <a:lnSpc>
                          <a:spcPct val="150000"/>
                        </a:lnSpc>
                        <a:spcBef>
                          <a:spcPts val="300"/>
                        </a:spcBef>
                        <a:spcAft>
                          <a:spcPts val="300"/>
                        </a:spcAft>
                      </a:pPr>
                      <a:r>
                        <a:rPr lang="lv-LV" sz="1400" dirty="0" smtClean="0">
                          <a:effectLst/>
                          <a:latin typeface="Calibri"/>
                          <a:ea typeface="Times New Roman"/>
                          <a:cs typeface="Times New Roman"/>
                        </a:rPr>
                        <a:t>Ārpakalpojumu gadījumu skaits</a:t>
                      </a:r>
                      <a:endParaRPr lang="lv-LV" sz="1400" dirty="0">
                        <a:effectLst/>
                        <a:latin typeface="Calibri"/>
                        <a:ea typeface="Times New Roman"/>
                        <a:cs typeface="Times New Roman"/>
                      </a:endParaRPr>
                    </a:p>
                  </a:txBody>
                  <a:tcPr marL="30930" marR="30930" marT="0" marB="0"/>
                </a:tc>
              </a:tr>
              <a:tr h="328242">
                <a:tc>
                  <a:txBody>
                    <a:bodyPr/>
                    <a:lstStyle/>
                    <a:p>
                      <a:pPr marL="144145" algn="l">
                        <a:lnSpc>
                          <a:spcPct val="150000"/>
                        </a:lnSpc>
                        <a:spcBef>
                          <a:spcPts val="300"/>
                        </a:spcBef>
                        <a:spcAft>
                          <a:spcPts val="300"/>
                        </a:spcAft>
                      </a:pPr>
                      <a:r>
                        <a:rPr lang="lv-LV" sz="1400" dirty="0" smtClean="0">
                          <a:effectLst/>
                        </a:rPr>
                        <a:t>Korespondences </a:t>
                      </a:r>
                      <a:r>
                        <a:rPr lang="lv-LV" sz="1400" dirty="0">
                          <a:effectLst/>
                        </a:rPr>
                        <a:t>izmaksas</a:t>
                      </a:r>
                      <a:endParaRPr lang="lv-LV" sz="1400" dirty="0">
                        <a:effectLst/>
                        <a:latin typeface="Calibri"/>
                        <a:ea typeface="Times New Roman"/>
                        <a:cs typeface="Times New Roman"/>
                      </a:endParaRPr>
                    </a:p>
                  </a:txBody>
                  <a:tcPr marL="30930" marR="30930" marT="0" marB="0"/>
                </a:tc>
                <a:tc>
                  <a:txBody>
                    <a:bodyPr/>
                    <a:lstStyle/>
                    <a:p>
                      <a:pPr marL="144145" algn="just">
                        <a:lnSpc>
                          <a:spcPct val="150000"/>
                        </a:lnSpc>
                        <a:spcBef>
                          <a:spcPts val="300"/>
                        </a:spcBef>
                        <a:spcAft>
                          <a:spcPts val="300"/>
                        </a:spcAft>
                      </a:pPr>
                      <a:r>
                        <a:rPr lang="lv-LV" sz="1400" dirty="0" smtClean="0">
                          <a:effectLst/>
                        </a:rPr>
                        <a:t>Pasta </a:t>
                      </a:r>
                      <a:r>
                        <a:rPr lang="lv-LV" sz="1400" dirty="0">
                          <a:effectLst/>
                        </a:rPr>
                        <a:t>vai e-pasta </a:t>
                      </a:r>
                      <a:r>
                        <a:rPr lang="lv-LV" sz="1400" dirty="0" smtClean="0">
                          <a:effectLst/>
                        </a:rPr>
                        <a:t>sūtījumu skaits</a:t>
                      </a:r>
                      <a:endParaRPr lang="lv-LV" sz="1400" dirty="0">
                        <a:effectLst/>
                        <a:latin typeface="Calibri"/>
                        <a:ea typeface="Times New Roman"/>
                        <a:cs typeface="Times New Roman"/>
                      </a:endParaRPr>
                    </a:p>
                  </a:txBody>
                  <a:tcPr marL="30930" marR="30930" marT="0" marB="0"/>
                </a:tc>
              </a:tr>
            </a:tbl>
          </a:graphicData>
        </a:graphic>
      </p:graphicFrame>
      <p:sp>
        <p:nvSpPr>
          <p:cNvPr id="5" name="Content Placeholder 2"/>
          <p:cNvSpPr txBox="1">
            <a:spLocks/>
          </p:cNvSpPr>
          <p:nvPr/>
        </p:nvSpPr>
        <p:spPr bwMode="auto">
          <a:xfrm>
            <a:off x="504030" y="1547589"/>
            <a:ext cx="9000777" cy="1440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spcBef>
                <a:spcPts val="661"/>
              </a:spcBef>
              <a:spcAft>
                <a:spcPts val="661"/>
              </a:spcAft>
            </a:pPr>
            <a:r>
              <a:rPr lang="lv-LV" altLang="lv-LV" sz="2000" dirty="0">
                <a:ea typeface="ＭＳ Ｐゴシック" pitchFamily="34" charset="-128"/>
              </a:rPr>
              <a:t>Katram </a:t>
            </a:r>
            <a:r>
              <a:rPr lang="lv-LV" altLang="lv-LV" sz="2000" dirty="0" smtClean="0">
                <a:ea typeface="ＭＳ Ｐゴシック" pitchFamily="34" charset="-128"/>
              </a:rPr>
              <a:t>resursam ir </a:t>
            </a:r>
            <a:r>
              <a:rPr lang="lv-LV" altLang="lv-LV" sz="2000" dirty="0">
                <a:ea typeface="ＭＳ Ｐゴシック" pitchFamily="34" charset="-128"/>
              </a:rPr>
              <a:t>arī jānosaka konkrēts tā izmaksu virzītājs. </a:t>
            </a:r>
            <a:br>
              <a:rPr lang="lv-LV" altLang="lv-LV" sz="2000" dirty="0">
                <a:ea typeface="ＭＳ Ｐゴシック" pitchFamily="34" charset="-128"/>
              </a:rPr>
            </a:br>
            <a:r>
              <a:rPr lang="lv-LV" altLang="lv-LV" sz="2000" b="1" u="sng" dirty="0">
                <a:ea typeface="ＭＳ Ｐゴシック" pitchFamily="34" charset="-128"/>
              </a:rPr>
              <a:t>Izmaksu virzītājs </a:t>
            </a:r>
            <a:r>
              <a:rPr lang="lv-LV" altLang="lv-LV" sz="2000" dirty="0">
                <a:ea typeface="ＭＳ Ｐゴシック" pitchFamily="34" charset="-128"/>
              </a:rPr>
              <a:t>ir jebkurš faktors, kurš izraisa izmaiņas konkrētās darbības izmaksās. </a:t>
            </a:r>
          </a:p>
          <a:p>
            <a:pPr marL="0" indent="0">
              <a:spcBef>
                <a:spcPts val="661"/>
              </a:spcBef>
              <a:spcAft>
                <a:spcPts val="661"/>
              </a:spcAft>
            </a:pPr>
            <a:r>
              <a:rPr lang="lv-LV" altLang="lv-LV" sz="2000" dirty="0" smtClean="0">
                <a:ea typeface="ＭＳ Ｐゴシック" pitchFamily="34" charset="-128"/>
              </a:rPr>
              <a:t>Publiskā sektora organizācijās parasti tiek apsvērti vismaz šādi resursi un </a:t>
            </a:r>
            <a:r>
              <a:rPr lang="lv-LV" altLang="lv-LV" sz="2000" dirty="0">
                <a:ea typeface="ＭＳ Ｐゴシック" pitchFamily="34" charset="-128"/>
              </a:rPr>
              <a:t>to </a:t>
            </a:r>
            <a:r>
              <a:rPr lang="lv-LV" altLang="lv-LV" sz="2000" dirty="0" smtClean="0">
                <a:ea typeface="ＭＳ Ｐゴシック" pitchFamily="34" charset="-128"/>
              </a:rPr>
              <a:t>virzītāji:</a:t>
            </a:r>
            <a:endParaRPr lang="lv-LV" altLang="lv-LV" sz="2000" dirty="0">
              <a:ea typeface="ＭＳ Ｐゴシック" pitchFamily="34" charset="-128"/>
            </a:endParaRPr>
          </a:p>
        </p:txBody>
      </p:sp>
      <p:sp>
        <p:nvSpPr>
          <p:cNvPr id="7"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ea typeface="ＭＳ Ｐゴシック" pitchFamily="34" charset="-128"/>
              </a:rPr>
              <a:t>Activity based costing</a:t>
            </a:r>
            <a:br>
              <a:rPr lang="lv-LV" sz="3600" dirty="0">
                <a:ea typeface="ＭＳ Ｐゴシック" pitchFamily="34" charset="-128"/>
              </a:rPr>
            </a:br>
            <a:r>
              <a:rPr lang="lv-LV" sz="2800" dirty="0">
                <a:solidFill>
                  <a:schemeClr val="tx1">
                    <a:lumMod val="50000"/>
                    <a:lumOff val="50000"/>
                  </a:schemeClr>
                </a:solidFill>
                <a:ea typeface="ＭＳ Ｐゴシック" pitchFamily="34" charset="-128"/>
              </a:rPr>
              <a:t>Izmaksu virzītājs, to sasaiste ar </a:t>
            </a:r>
            <a:r>
              <a:rPr lang="lv-LV" sz="2800" dirty="0" smtClean="0">
                <a:solidFill>
                  <a:schemeClr val="tx1">
                    <a:lumMod val="50000"/>
                    <a:lumOff val="50000"/>
                  </a:schemeClr>
                </a:solidFill>
                <a:ea typeface="ＭＳ Ｐゴシック" pitchFamily="34" charset="-128"/>
              </a:rPr>
              <a:t>resursiem</a:t>
            </a:r>
            <a:endParaRPr lang="lv-LV" sz="2800" kern="0"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2518862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76548703"/>
              </p:ext>
            </p:extLst>
          </p:nvPr>
        </p:nvGraphicFramePr>
        <p:xfrm>
          <a:off x="431800" y="755500"/>
          <a:ext cx="9217023" cy="5923411"/>
        </p:xfrm>
        <a:graphic>
          <a:graphicData uri="http://schemas.openxmlformats.org/drawingml/2006/table">
            <a:tbl>
              <a:tblPr firstRow="1" firstCol="1" bandRow="1">
                <a:tableStyleId>{1E171933-4619-4E11-9A3F-F7608DF75F80}</a:tableStyleId>
              </a:tblPr>
              <a:tblGrid>
                <a:gridCol w="2448271"/>
                <a:gridCol w="6768752"/>
              </a:tblGrid>
              <a:tr h="247115">
                <a:tc>
                  <a:txBody>
                    <a:bodyPr/>
                    <a:lstStyle/>
                    <a:p>
                      <a:pPr marL="144145" algn="just">
                        <a:lnSpc>
                          <a:spcPct val="100000"/>
                        </a:lnSpc>
                        <a:spcBef>
                          <a:spcPts val="0"/>
                        </a:spcBef>
                        <a:spcAft>
                          <a:spcPts val="0"/>
                        </a:spcAft>
                      </a:pPr>
                      <a:r>
                        <a:rPr lang="lv-LV" sz="1400" dirty="0" smtClean="0">
                          <a:effectLst/>
                        </a:rPr>
                        <a:t>Resursi</a:t>
                      </a:r>
                      <a:endParaRPr lang="lv-LV" sz="1400" dirty="0">
                        <a:effectLst/>
                        <a:latin typeface="Calibri"/>
                        <a:ea typeface="Times New Roman"/>
                        <a:cs typeface="Times New Roman"/>
                      </a:endParaRPr>
                    </a:p>
                  </a:txBody>
                  <a:tcPr marL="30930" marR="30930" marT="0" marB="0"/>
                </a:tc>
                <a:tc>
                  <a:txBody>
                    <a:bodyPr/>
                    <a:lstStyle/>
                    <a:p>
                      <a:pPr marL="144145" algn="just">
                        <a:lnSpc>
                          <a:spcPct val="100000"/>
                        </a:lnSpc>
                        <a:spcBef>
                          <a:spcPts val="0"/>
                        </a:spcBef>
                        <a:spcAft>
                          <a:spcPts val="0"/>
                        </a:spcAft>
                      </a:pPr>
                      <a:r>
                        <a:rPr lang="lv-LV" sz="1500" dirty="0" smtClean="0">
                          <a:effectLst/>
                        </a:rPr>
                        <a:t>Resursa analīzes </a:t>
                      </a:r>
                      <a:r>
                        <a:rPr lang="lv-LV" sz="1500" dirty="0">
                          <a:effectLst/>
                        </a:rPr>
                        <a:t>iespējas</a:t>
                      </a:r>
                      <a:endParaRPr lang="lv-LV" sz="1500" dirty="0">
                        <a:effectLst/>
                        <a:latin typeface="Calibri"/>
                        <a:ea typeface="Times New Roman"/>
                        <a:cs typeface="Times New Roman"/>
                      </a:endParaRPr>
                    </a:p>
                  </a:txBody>
                  <a:tcPr marL="30930" marR="30930" marT="0" marB="0"/>
                </a:tc>
              </a:tr>
              <a:tr h="741344">
                <a:tc>
                  <a:txBody>
                    <a:bodyPr/>
                    <a:lstStyle/>
                    <a:p>
                      <a:pPr marL="144145" algn="l">
                        <a:lnSpc>
                          <a:spcPct val="100000"/>
                        </a:lnSpc>
                        <a:spcBef>
                          <a:spcPts val="0"/>
                        </a:spcBef>
                        <a:spcAft>
                          <a:spcPts val="0"/>
                        </a:spcAft>
                      </a:pPr>
                      <a:r>
                        <a:rPr lang="lv-LV" sz="1500" dirty="0">
                          <a:effectLst/>
                        </a:rPr>
                        <a:t>Autotransports un loģistika</a:t>
                      </a:r>
                      <a:endParaRPr lang="lv-LV" sz="1500" dirty="0">
                        <a:effectLst/>
                        <a:latin typeface="Calibri"/>
                        <a:ea typeface="Times New Roman"/>
                        <a:cs typeface="Times New Roman"/>
                      </a:endParaRPr>
                    </a:p>
                  </a:txBody>
                  <a:tcPr marL="30930" marR="30930" marT="0" marB="0"/>
                </a:tc>
                <a:tc>
                  <a:txBody>
                    <a:bodyPr/>
                    <a:lstStyle/>
                    <a:p>
                      <a:pPr marL="144145" algn="just">
                        <a:lnSpc>
                          <a:spcPct val="100000"/>
                        </a:lnSpc>
                        <a:spcBef>
                          <a:spcPts val="0"/>
                        </a:spcBef>
                        <a:spcAft>
                          <a:spcPts val="0"/>
                        </a:spcAft>
                      </a:pPr>
                      <a:r>
                        <a:rPr lang="lv-LV" sz="1500" dirty="0" smtClean="0">
                          <a:effectLst/>
                        </a:rPr>
                        <a:t>Ļauj </a:t>
                      </a:r>
                      <a:r>
                        <a:rPr lang="lv-LV" sz="1500" dirty="0">
                          <a:effectLst/>
                        </a:rPr>
                        <a:t>analizēt autotransporta uzturēšanas izmaksu efektivitāti dažādās </a:t>
                      </a:r>
                      <a:r>
                        <a:rPr lang="lv-LV" sz="1500" dirty="0" smtClean="0">
                          <a:effectLst/>
                        </a:rPr>
                        <a:t>struktūrvienībās,</a:t>
                      </a:r>
                      <a:r>
                        <a:rPr lang="lv-LV" sz="1500" baseline="0" dirty="0" smtClean="0">
                          <a:effectLst/>
                        </a:rPr>
                        <a:t> </a:t>
                      </a:r>
                      <a:r>
                        <a:rPr lang="lv-LV" sz="1500" dirty="0" smtClean="0">
                          <a:effectLst/>
                        </a:rPr>
                        <a:t>novērtēt </a:t>
                      </a:r>
                      <a:r>
                        <a:rPr lang="lv-LV" sz="1500" dirty="0">
                          <a:effectLst/>
                        </a:rPr>
                        <a:t>transporta izmantošanas izmaksas konkrētos procesa posmos un ceļošanas izdevumus darba </a:t>
                      </a:r>
                      <a:r>
                        <a:rPr lang="lv-LV" sz="1500" dirty="0" smtClean="0">
                          <a:effectLst/>
                        </a:rPr>
                        <a:t>braucieniem</a:t>
                      </a:r>
                      <a:endParaRPr lang="lv-LV" sz="1500" dirty="0">
                        <a:effectLst/>
                        <a:latin typeface="Calibri"/>
                        <a:ea typeface="Times New Roman"/>
                        <a:cs typeface="Times New Roman"/>
                      </a:endParaRPr>
                    </a:p>
                  </a:txBody>
                  <a:tcPr marL="30930" marR="30930" marT="0" marB="0"/>
                </a:tc>
              </a:tr>
              <a:tr h="494230">
                <a:tc>
                  <a:txBody>
                    <a:bodyPr/>
                    <a:lstStyle/>
                    <a:p>
                      <a:pPr marL="144145" algn="l">
                        <a:lnSpc>
                          <a:spcPct val="100000"/>
                        </a:lnSpc>
                        <a:spcBef>
                          <a:spcPts val="0"/>
                        </a:spcBef>
                        <a:spcAft>
                          <a:spcPts val="0"/>
                        </a:spcAft>
                      </a:pPr>
                      <a:r>
                        <a:rPr lang="lv-LV" sz="1500">
                          <a:effectLst/>
                        </a:rPr>
                        <a:t>Darbinieki (pa atsevišķiem amatiem)</a:t>
                      </a:r>
                      <a:endParaRPr lang="lv-LV" sz="1500">
                        <a:effectLst/>
                        <a:latin typeface="Calibri"/>
                        <a:ea typeface="Times New Roman"/>
                        <a:cs typeface="Times New Roman"/>
                      </a:endParaRPr>
                    </a:p>
                  </a:txBody>
                  <a:tcPr marL="30930" marR="30930" marT="0" marB="0"/>
                </a:tc>
                <a:tc>
                  <a:txBody>
                    <a:bodyPr/>
                    <a:lstStyle/>
                    <a:p>
                      <a:pPr marL="144145" algn="just">
                        <a:lnSpc>
                          <a:spcPct val="100000"/>
                        </a:lnSpc>
                        <a:spcBef>
                          <a:spcPts val="0"/>
                        </a:spcBef>
                        <a:spcAft>
                          <a:spcPts val="0"/>
                        </a:spcAft>
                      </a:pPr>
                      <a:r>
                        <a:rPr lang="lv-LV" sz="1500" dirty="0" smtClean="0">
                          <a:effectLst/>
                        </a:rPr>
                        <a:t>Ļauj noteikt</a:t>
                      </a:r>
                      <a:r>
                        <a:rPr lang="lv-LV" sz="1500" baseline="0" dirty="0" smtClean="0">
                          <a:effectLst/>
                        </a:rPr>
                        <a:t> tiešās </a:t>
                      </a:r>
                      <a:r>
                        <a:rPr lang="lv-LV" sz="1500" dirty="0" smtClean="0">
                          <a:effectLst/>
                        </a:rPr>
                        <a:t>izmaksas</a:t>
                      </a:r>
                      <a:r>
                        <a:rPr lang="lv-LV" sz="1500" dirty="0">
                          <a:effectLst/>
                        </a:rPr>
                        <a:t>, kuras veidos pakalpojumos iesaistīta personāla patērētais darba laiks</a:t>
                      </a:r>
                      <a:r>
                        <a:rPr lang="lv-LV" sz="1500" dirty="0" smtClean="0">
                          <a:effectLst/>
                        </a:rPr>
                        <a:t>.</a:t>
                      </a:r>
                      <a:endParaRPr lang="lv-LV" sz="1500" dirty="0">
                        <a:effectLst/>
                        <a:latin typeface="Calibri"/>
                        <a:ea typeface="Times New Roman"/>
                        <a:cs typeface="Times New Roman"/>
                      </a:endParaRPr>
                    </a:p>
                  </a:txBody>
                  <a:tcPr marL="30930" marR="30930" marT="0" marB="0"/>
                </a:tc>
              </a:tr>
              <a:tr h="988459">
                <a:tc>
                  <a:txBody>
                    <a:bodyPr/>
                    <a:lstStyle/>
                    <a:p>
                      <a:pPr marL="144145" algn="l">
                        <a:lnSpc>
                          <a:spcPct val="100000"/>
                        </a:lnSpc>
                        <a:spcBef>
                          <a:spcPts val="0"/>
                        </a:spcBef>
                        <a:spcAft>
                          <a:spcPts val="0"/>
                        </a:spcAft>
                      </a:pPr>
                      <a:r>
                        <a:rPr lang="lv-LV" sz="1500">
                          <a:effectLst/>
                        </a:rPr>
                        <a:t>Darba vieta</a:t>
                      </a:r>
                      <a:endParaRPr lang="lv-LV" sz="1500">
                        <a:effectLst/>
                        <a:latin typeface="Calibri"/>
                        <a:ea typeface="Times New Roman"/>
                        <a:cs typeface="Times New Roman"/>
                      </a:endParaRPr>
                    </a:p>
                  </a:txBody>
                  <a:tcPr marL="30930" marR="30930" marT="0" marB="0"/>
                </a:tc>
                <a:tc>
                  <a:txBody>
                    <a:bodyPr/>
                    <a:lstStyle/>
                    <a:p>
                      <a:pPr marL="144145" algn="just">
                        <a:lnSpc>
                          <a:spcPct val="100000"/>
                        </a:lnSpc>
                        <a:spcBef>
                          <a:spcPts val="0"/>
                        </a:spcBef>
                        <a:spcAft>
                          <a:spcPts val="0"/>
                        </a:spcAft>
                      </a:pPr>
                      <a:r>
                        <a:rPr lang="lv-LV" sz="1500" dirty="0" smtClean="0">
                          <a:effectLst/>
                        </a:rPr>
                        <a:t>Ļauj </a:t>
                      </a:r>
                      <a:r>
                        <a:rPr lang="lv-LV" sz="1500" dirty="0">
                          <a:effectLst/>
                        </a:rPr>
                        <a:t>salīdzināt to, cik izmaksā darba vietu uzturēšana dažādu organizāciju vai struktūrvienību ietvaros un identificēt būtiskos sadārdzinājuma iemeslus (piemēram, nomas maksu, neefektīvu darba vietu izvietojumu, augstas uzturēšanas izmaksas u.c</a:t>
                      </a:r>
                      <a:r>
                        <a:rPr lang="lv-LV" sz="1500" dirty="0" smtClean="0">
                          <a:effectLst/>
                        </a:rPr>
                        <a:t>.)</a:t>
                      </a:r>
                      <a:endParaRPr lang="lv-LV" sz="1500" dirty="0">
                        <a:effectLst/>
                        <a:latin typeface="Calibri"/>
                        <a:ea typeface="Times New Roman"/>
                        <a:cs typeface="Times New Roman"/>
                      </a:endParaRPr>
                    </a:p>
                  </a:txBody>
                  <a:tcPr marL="30930" marR="30930" marT="0" marB="0"/>
                </a:tc>
              </a:tr>
              <a:tr h="741344">
                <a:tc>
                  <a:txBody>
                    <a:bodyPr/>
                    <a:lstStyle/>
                    <a:p>
                      <a:pPr marL="144145" algn="l">
                        <a:lnSpc>
                          <a:spcPct val="100000"/>
                        </a:lnSpc>
                        <a:spcBef>
                          <a:spcPts val="0"/>
                        </a:spcBef>
                        <a:spcAft>
                          <a:spcPts val="0"/>
                        </a:spcAft>
                      </a:pPr>
                      <a:r>
                        <a:rPr lang="lv-LV" sz="1500" dirty="0">
                          <a:effectLst/>
                        </a:rPr>
                        <a:t>IT </a:t>
                      </a:r>
                      <a:r>
                        <a:rPr lang="lv-LV" sz="1500" dirty="0" smtClean="0">
                          <a:effectLst/>
                        </a:rPr>
                        <a:t>infrastruktūra</a:t>
                      </a:r>
                      <a:endParaRPr lang="lv-LV" sz="1500" dirty="0">
                        <a:effectLst/>
                        <a:latin typeface="Calibri"/>
                        <a:ea typeface="Times New Roman"/>
                        <a:cs typeface="Times New Roman"/>
                      </a:endParaRPr>
                    </a:p>
                  </a:txBody>
                  <a:tcPr marL="30930" marR="30930" marT="0" marB="0"/>
                </a:tc>
                <a:tc>
                  <a:txBody>
                    <a:bodyPr/>
                    <a:lstStyle/>
                    <a:p>
                      <a:pPr marL="144145" algn="just">
                        <a:lnSpc>
                          <a:spcPct val="100000"/>
                        </a:lnSpc>
                        <a:spcBef>
                          <a:spcPts val="0"/>
                        </a:spcBef>
                        <a:spcAft>
                          <a:spcPts val="0"/>
                        </a:spcAft>
                      </a:pPr>
                      <a:r>
                        <a:rPr lang="lv-LV" sz="1500" dirty="0" smtClean="0">
                          <a:effectLst/>
                        </a:rPr>
                        <a:t>Ļauj </a:t>
                      </a:r>
                      <a:r>
                        <a:rPr lang="lv-LV" sz="1500" dirty="0">
                          <a:effectLst/>
                        </a:rPr>
                        <a:t>salīdzināt to, cik dažādās organizācijās vai struktūrvienībās izmaksā viena IT lietotāja uzturēšana. Šāds izmaksu objekts ļauj identificēt to, cik izmaksu efektīva ir IT infrastruktūra un tās uzturēšana</a:t>
                      </a:r>
                      <a:r>
                        <a:rPr lang="lv-LV" sz="1500" dirty="0" smtClean="0">
                          <a:effectLst/>
                        </a:rPr>
                        <a:t>.</a:t>
                      </a:r>
                      <a:endParaRPr lang="lv-LV" sz="1500" dirty="0">
                        <a:effectLst/>
                        <a:latin typeface="Calibri"/>
                        <a:ea typeface="Times New Roman"/>
                        <a:cs typeface="Times New Roman"/>
                      </a:endParaRPr>
                    </a:p>
                  </a:txBody>
                  <a:tcPr marL="30930" marR="30930" marT="0" marB="0"/>
                </a:tc>
              </a:tr>
              <a:tr h="1235574">
                <a:tc>
                  <a:txBody>
                    <a:bodyPr/>
                    <a:lstStyle/>
                    <a:p>
                      <a:pPr marL="144145" algn="l">
                        <a:lnSpc>
                          <a:spcPct val="100000"/>
                        </a:lnSpc>
                        <a:spcBef>
                          <a:spcPts val="0"/>
                        </a:spcBef>
                        <a:spcAft>
                          <a:spcPts val="0"/>
                        </a:spcAft>
                      </a:pPr>
                      <a:r>
                        <a:rPr lang="lv-LV" sz="1500" dirty="0" smtClean="0">
                          <a:effectLst/>
                        </a:rPr>
                        <a:t>Dokuments</a:t>
                      </a:r>
                      <a:endParaRPr lang="lv-LV" sz="1500" dirty="0">
                        <a:effectLst/>
                        <a:latin typeface="Calibri"/>
                        <a:ea typeface="Times New Roman"/>
                        <a:cs typeface="Times New Roman"/>
                      </a:endParaRPr>
                    </a:p>
                  </a:txBody>
                  <a:tcPr marL="30930" marR="30930" marT="0" marB="0"/>
                </a:tc>
                <a:tc>
                  <a:txBody>
                    <a:bodyPr/>
                    <a:lstStyle/>
                    <a:p>
                      <a:pPr marL="144145" algn="just">
                        <a:lnSpc>
                          <a:spcPct val="100000"/>
                        </a:lnSpc>
                        <a:spcBef>
                          <a:spcPts val="0"/>
                        </a:spcBef>
                        <a:spcAft>
                          <a:spcPts val="0"/>
                        </a:spcAft>
                      </a:pPr>
                      <a:r>
                        <a:rPr lang="lv-LV" sz="1500" dirty="0" smtClean="0">
                          <a:effectLst/>
                        </a:rPr>
                        <a:t>Ļauj salīdzināt,</a:t>
                      </a:r>
                      <a:r>
                        <a:rPr lang="lv-LV" sz="1500" baseline="0" dirty="0" smtClean="0">
                          <a:effectLst/>
                        </a:rPr>
                        <a:t> </a:t>
                      </a:r>
                      <a:r>
                        <a:rPr lang="lv-LV" sz="1500" dirty="0" smtClean="0">
                          <a:effectLst/>
                        </a:rPr>
                        <a:t>cik </a:t>
                      </a:r>
                      <a:r>
                        <a:rPr lang="lv-LV" sz="1500" dirty="0">
                          <a:effectLst/>
                        </a:rPr>
                        <a:t>izmaksā dokumenta sagatavošana dažādu organizāciju vai struktūrvienību ietvaros, ļaujot identificēt iespējamo ietaupījumu, ja dokumentu aprite tiek organizēta elektroniski un iespējas optimizēt izmaksas, izmantojot lētākus dokumentu izgatavošanas risinājumus (lielāka izmēra printera iekārtas, ārpakalpojumus u.c</a:t>
                      </a:r>
                      <a:r>
                        <a:rPr lang="lv-LV" sz="1500" dirty="0" smtClean="0">
                          <a:effectLst/>
                        </a:rPr>
                        <a:t>.)</a:t>
                      </a:r>
                      <a:endParaRPr lang="lv-LV" sz="1500" dirty="0">
                        <a:effectLst/>
                        <a:latin typeface="Calibri"/>
                        <a:ea typeface="Times New Roman"/>
                        <a:cs typeface="Times New Roman"/>
                      </a:endParaRPr>
                    </a:p>
                  </a:txBody>
                  <a:tcPr marL="30930" marR="30930" marT="0" marB="0"/>
                </a:tc>
              </a:tr>
              <a:tr h="814517">
                <a:tc>
                  <a:txBody>
                    <a:bodyPr/>
                    <a:lstStyle/>
                    <a:p>
                      <a:pPr marL="144145" algn="l">
                        <a:lnSpc>
                          <a:spcPct val="100000"/>
                        </a:lnSpc>
                        <a:spcBef>
                          <a:spcPts val="0"/>
                        </a:spcBef>
                        <a:spcAft>
                          <a:spcPts val="0"/>
                        </a:spcAft>
                      </a:pPr>
                      <a:r>
                        <a:rPr lang="lv-LV" sz="1500">
                          <a:effectLst/>
                        </a:rPr>
                        <a:t>Ārpakalpojumi</a:t>
                      </a:r>
                      <a:endParaRPr lang="lv-LV" sz="1500">
                        <a:effectLst/>
                        <a:latin typeface="Calibri"/>
                        <a:ea typeface="Times New Roman"/>
                        <a:cs typeface="Times New Roman"/>
                      </a:endParaRPr>
                    </a:p>
                  </a:txBody>
                  <a:tcPr marL="30930" marR="30930" marT="0" marB="0"/>
                </a:tc>
                <a:tc>
                  <a:txBody>
                    <a:bodyPr/>
                    <a:lstStyle/>
                    <a:p>
                      <a:pPr marL="144145" algn="just">
                        <a:lnSpc>
                          <a:spcPct val="100000"/>
                        </a:lnSpc>
                        <a:spcBef>
                          <a:spcPts val="0"/>
                        </a:spcBef>
                        <a:spcAft>
                          <a:spcPts val="0"/>
                        </a:spcAft>
                      </a:pPr>
                      <a:r>
                        <a:rPr lang="lv-LV" sz="1500" dirty="0" smtClean="0">
                          <a:effectLst/>
                        </a:rPr>
                        <a:t>Ļauj </a:t>
                      </a:r>
                      <a:r>
                        <a:rPr lang="lv-LV" sz="1500" dirty="0">
                          <a:effectLst/>
                        </a:rPr>
                        <a:t>identificēt to, cik lielā mērā tiek izmantoti ārpakalpojumi, t.sk. ļauj to izmaksas salīdzināt starp organizācijām, identificējot izdevīgākus ārpakalpojumu </a:t>
                      </a:r>
                      <a:r>
                        <a:rPr lang="lv-LV" sz="1500" dirty="0" smtClean="0">
                          <a:effectLst/>
                        </a:rPr>
                        <a:t>sniedzējus</a:t>
                      </a:r>
                      <a:endParaRPr lang="lv-LV" sz="1500" dirty="0">
                        <a:effectLst/>
                        <a:latin typeface="Calibri"/>
                        <a:ea typeface="Times New Roman"/>
                        <a:cs typeface="Times New Roman"/>
                      </a:endParaRPr>
                    </a:p>
                  </a:txBody>
                  <a:tcPr marL="30930" marR="30930" marT="0" marB="0"/>
                </a:tc>
              </a:tr>
              <a:tr h="660828">
                <a:tc>
                  <a:txBody>
                    <a:bodyPr/>
                    <a:lstStyle/>
                    <a:p>
                      <a:pPr marL="144145" algn="l">
                        <a:lnSpc>
                          <a:spcPct val="100000"/>
                        </a:lnSpc>
                        <a:spcBef>
                          <a:spcPts val="0"/>
                        </a:spcBef>
                        <a:spcAft>
                          <a:spcPts val="0"/>
                        </a:spcAft>
                      </a:pPr>
                      <a:r>
                        <a:rPr lang="lv-LV" sz="1500" dirty="0" smtClean="0">
                          <a:effectLst/>
                        </a:rPr>
                        <a:t>Korespondences </a:t>
                      </a:r>
                      <a:r>
                        <a:rPr lang="lv-LV" sz="1500" dirty="0">
                          <a:effectLst/>
                        </a:rPr>
                        <a:t>izmaksas</a:t>
                      </a:r>
                      <a:endParaRPr lang="lv-LV" sz="1500" dirty="0">
                        <a:effectLst/>
                        <a:latin typeface="Calibri"/>
                        <a:ea typeface="Times New Roman"/>
                        <a:cs typeface="Times New Roman"/>
                      </a:endParaRPr>
                    </a:p>
                  </a:txBody>
                  <a:tcPr marL="30930" marR="30930" marT="0" marB="0"/>
                </a:tc>
                <a:tc>
                  <a:txBody>
                    <a:bodyPr/>
                    <a:lstStyle/>
                    <a:p>
                      <a:pPr marL="144145" algn="just">
                        <a:lnSpc>
                          <a:spcPct val="100000"/>
                        </a:lnSpc>
                        <a:spcBef>
                          <a:spcPts val="0"/>
                        </a:spcBef>
                        <a:spcAft>
                          <a:spcPts val="0"/>
                        </a:spcAft>
                      </a:pPr>
                      <a:r>
                        <a:rPr lang="lv-LV" sz="1500" dirty="0" smtClean="0">
                          <a:effectLst/>
                        </a:rPr>
                        <a:t>Ļauj </a:t>
                      </a:r>
                      <a:r>
                        <a:rPr lang="lv-LV" sz="1500" dirty="0">
                          <a:effectLst/>
                        </a:rPr>
                        <a:t>novērtēt korespondences apstrādes izmaksas un identificēt potenciālos ietaupījumus, elektronizējot </a:t>
                      </a:r>
                      <a:r>
                        <a:rPr lang="lv-LV" sz="1500" dirty="0" smtClean="0">
                          <a:effectLst/>
                        </a:rPr>
                        <a:t>korespondenci</a:t>
                      </a:r>
                      <a:endParaRPr lang="lv-LV" sz="1500" dirty="0">
                        <a:effectLst/>
                        <a:latin typeface="Calibri"/>
                        <a:ea typeface="Times New Roman"/>
                        <a:cs typeface="Times New Roman"/>
                      </a:endParaRPr>
                    </a:p>
                  </a:txBody>
                  <a:tcPr marL="30930" marR="30930" marT="0" marB="0"/>
                </a:tc>
              </a:tr>
            </a:tbl>
          </a:graphicData>
        </a:graphic>
      </p:graphicFrame>
      <p:sp>
        <p:nvSpPr>
          <p:cNvPr id="7" name="Title 1"/>
          <p:cNvSpPr txBox="1">
            <a:spLocks/>
          </p:cNvSpPr>
          <p:nvPr/>
        </p:nvSpPr>
        <p:spPr bwMode="auto">
          <a:xfrm>
            <a:off x="503238" y="-180603"/>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altLang="lv-LV" sz="3600" kern="0" dirty="0" smtClean="0">
                <a:ea typeface="ＭＳ Ｐゴシック" pitchFamily="34" charset="-128"/>
              </a:rPr>
              <a:t>Activity based costing analīzes iespējas</a:t>
            </a:r>
            <a:endParaRPr lang="en-US" altLang="lv-LV" sz="3600" kern="0" dirty="0">
              <a:ea typeface="ＭＳ Ｐゴシック" pitchFamily="34" charset="-128"/>
            </a:endParaRPr>
          </a:p>
        </p:txBody>
      </p:sp>
    </p:spTree>
    <p:extLst>
      <p:ext uri="{BB962C8B-B14F-4D97-AF65-F5344CB8AC3E}">
        <p14:creationId xmlns:p14="http://schemas.microsoft.com/office/powerpoint/2010/main" val="3925648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792" y="3729091"/>
            <a:ext cx="9072563" cy="4989036"/>
          </a:xfrm>
        </p:spPr>
        <p:txBody>
          <a:bodyPr/>
          <a:lstStyle/>
          <a:p>
            <a:pPr marL="0" indent="0">
              <a:spcAft>
                <a:spcPts val="661"/>
              </a:spcAft>
              <a:defRPr/>
            </a:pPr>
            <a:endParaRPr lang="lv-LV" sz="2200" dirty="0"/>
          </a:p>
          <a:p>
            <a:pPr>
              <a:spcAft>
                <a:spcPts val="661"/>
              </a:spcAft>
              <a:buFont typeface="Wingdings" pitchFamily="2" charset="2"/>
              <a:buChar char="§"/>
              <a:defRPr/>
            </a:pPr>
            <a:endParaRPr lang="lv-LV" sz="2200" dirty="0"/>
          </a:p>
        </p:txBody>
      </p:sp>
      <p:sp>
        <p:nvSpPr>
          <p:cNvPr id="15"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ea typeface="ＭＳ Ｐゴシック" pitchFamily="34" charset="-128"/>
              </a:rPr>
              <a:t>Activity based costing</a:t>
            </a:r>
            <a:br>
              <a:rPr lang="lv-LV" sz="3600" dirty="0">
                <a:ea typeface="ＭＳ Ｐゴシック" pitchFamily="34" charset="-128"/>
              </a:rPr>
            </a:br>
            <a:r>
              <a:rPr lang="lv-LV" sz="2800" dirty="0" smtClean="0">
                <a:solidFill>
                  <a:schemeClr val="tx1">
                    <a:lumMod val="50000"/>
                    <a:lumOff val="50000"/>
                  </a:schemeClr>
                </a:solidFill>
              </a:rPr>
              <a:t>Izmaksu attiecināšanas procesa </a:t>
            </a:r>
            <a:r>
              <a:rPr lang="lv-LV" sz="2800" dirty="0">
                <a:solidFill>
                  <a:schemeClr val="tx1">
                    <a:lumMod val="50000"/>
                    <a:lumOff val="50000"/>
                  </a:schemeClr>
                </a:solidFill>
              </a:rPr>
              <a:t>shēma</a:t>
            </a:r>
            <a:endParaRPr lang="lv-LV" sz="3600" kern="0" dirty="0">
              <a:solidFill>
                <a:schemeClr val="tx1">
                  <a:lumMod val="50000"/>
                  <a:lumOff val="50000"/>
                </a:schemeClr>
              </a:solidFill>
              <a:ea typeface="ＭＳ Ｐゴシック" pitchFamily="34" charset="-12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150938"/>
            <a:ext cx="923925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5816" y="3923853"/>
            <a:ext cx="944361" cy="550279"/>
          </a:xfrm>
          <a:prstGeom prst="rect">
            <a:avLst/>
          </a:prstGeom>
          <a:noFill/>
        </p:spPr>
        <p:txBody>
          <a:bodyPr wrap="none" rtlCol="0">
            <a:spAutoFit/>
          </a:bodyPr>
          <a:lstStyle/>
          <a:p>
            <a:pPr algn="ctr"/>
            <a:r>
              <a:rPr lang="lv-LV" sz="1600" b="1" dirty="0" smtClean="0">
                <a:latin typeface="+mn-lt"/>
              </a:rPr>
              <a:t>Iestādes</a:t>
            </a:r>
            <a:br>
              <a:rPr lang="lv-LV" sz="1600" b="1" dirty="0" smtClean="0">
                <a:latin typeface="+mn-lt"/>
              </a:rPr>
            </a:br>
            <a:r>
              <a:rPr lang="lv-LV" sz="1600" b="1" dirty="0" smtClean="0">
                <a:latin typeface="+mn-lt"/>
              </a:rPr>
              <a:t>izmaksas</a:t>
            </a:r>
            <a:endParaRPr lang="lv-LV" sz="1600" b="1" dirty="0">
              <a:latin typeface="+mn-lt"/>
            </a:endParaRPr>
          </a:p>
        </p:txBody>
      </p:sp>
      <p:sp>
        <p:nvSpPr>
          <p:cNvPr id="7" name="TextBox 6"/>
          <p:cNvSpPr txBox="1"/>
          <p:nvPr/>
        </p:nvSpPr>
        <p:spPr>
          <a:xfrm>
            <a:off x="8496696" y="2339677"/>
            <a:ext cx="849207" cy="321306"/>
          </a:xfrm>
          <a:prstGeom prst="rect">
            <a:avLst/>
          </a:prstGeom>
          <a:noFill/>
        </p:spPr>
        <p:txBody>
          <a:bodyPr wrap="none" rtlCol="0">
            <a:spAutoFit/>
          </a:bodyPr>
          <a:lstStyle/>
          <a:p>
            <a:r>
              <a:rPr lang="lv-LV" sz="1600" b="1" dirty="0" smtClean="0">
                <a:solidFill>
                  <a:schemeClr val="bg1"/>
                </a:solidFill>
                <a:latin typeface="+mn-lt"/>
              </a:rPr>
              <a:t>stundas</a:t>
            </a:r>
            <a:endParaRPr lang="lv-LV" sz="1600" b="1" dirty="0">
              <a:solidFill>
                <a:schemeClr val="bg1"/>
              </a:solidFill>
              <a:latin typeface="+mn-lt"/>
            </a:endParaRPr>
          </a:p>
        </p:txBody>
      </p:sp>
      <p:sp>
        <p:nvSpPr>
          <p:cNvPr id="10" name="TextBox 9"/>
          <p:cNvSpPr txBox="1"/>
          <p:nvPr/>
        </p:nvSpPr>
        <p:spPr>
          <a:xfrm>
            <a:off x="8671755" y="2987749"/>
            <a:ext cx="545021" cy="321306"/>
          </a:xfrm>
          <a:prstGeom prst="rect">
            <a:avLst/>
          </a:prstGeom>
          <a:noFill/>
        </p:spPr>
        <p:txBody>
          <a:bodyPr wrap="none" rtlCol="0">
            <a:spAutoFit/>
          </a:bodyPr>
          <a:lstStyle/>
          <a:p>
            <a:r>
              <a:rPr lang="lv-LV" sz="1600" b="1" dirty="0" smtClean="0">
                <a:solidFill>
                  <a:schemeClr val="bg1"/>
                </a:solidFill>
                <a:latin typeface="+mn-lt"/>
              </a:rPr>
              <a:t>gab.</a:t>
            </a:r>
            <a:endParaRPr lang="lv-LV" sz="1600" b="1" dirty="0">
              <a:solidFill>
                <a:schemeClr val="bg1"/>
              </a:solidFill>
              <a:latin typeface="+mn-lt"/>
            </a:endParaRPr>
          </a:p>
        </p:txBody>
      </p:sp>
      <p:sp>
        <p:nvSpPr>
          <p:cNvPr id="11" name="TextBox 10"/>
          <p:cNvSpPr txBox="1"/>
          <p:nvPr/>
        </p:nvSpPr>
        <p:spPr>
          <a:xfrm>
            <a:off x="8724460" y="3707829"/>
            <a:ext cx="420308" cy="321306"/>
          </a:xfrm>
          <a:prstGeom prst="rect">
            <a:avLst/>
          </a:prstGeom>
          <a:noFill/>
        </p:spPr>
        <p:txBody>
          <a:bodyPr wrap="none" rtlCol="0">
            <a:spAutoFit/>
          </a:bodyPr>
          <a:lstStyle/>
          <a:p>
            <a:r>
              <a:rPr lang="lv-LV" sz="1600" b="1" dirty="0" smtClean="0">
                <a:solidFill>
                  <a:schemeClr val="bg1"/>
                </a:solidFill>
                <a:latin typeface="+mn-lt"/>
              </a:rPr>
              <a:t>m</a:t>
            </a:r>
            <a:r>
              <a:rPr lang="lv-LV" sz="1600" b="1" baseline="30000" dirty="0" smtClean="0">
                <a:solidFill>
                  <a:schemeClr val="bg1"/>
                </a:solidFill>
                <a:latin typeface="+mn-lt"/>
              </a:rPr>
              <a:t>2</a:t>
            </a:r>
            <a:endParaRPr lang="lv-LV" sz="1600" b="1" dirty="0">
              <a:solidFill>
                <a:schemeClr val="bg1"/>
              </a:solidFill>
              <a:latin typeface="+mn-lt"/>
            </a:endParaRPr>
          </a:p>
        </p:txBody>
      </p:sp>
      <p:sp>
        <p:nvSpPr>
          <p:cNvPr id="12" name="TextBox 11"/>
          <p:cNvSpPr txBox="1"/>
          <p:nvPr/>
        </p:nvSpPr>
        <p:spPr>
          <a:xfrm>
            <a:off x="8496696" y="4427909"/>
            <a:ext cx="849207" cy="321306"/>
          </a:xfrm>
          <a:prstGeom prst="rect">
            <a:avLst/>
          </a:prstGeom>
          <a:noFill/>
        </p:spPr>
        <p:txBody>
          <a:bodyPr wrap="none" rtlCol="0">
            <a:spAutoFit/>
          </a:bodyPr>
          <a:lstStyle/>
          <a:p>
            <a:r>
              <a:rPr lang="lv-LV" sz="1600" b="1" dirty="0" smtClean="0">
                <a:solidFill>
                  <a:schemeClr val="bg1"/>
                </a:solidFill>
                <a:latin typeface="+mn-lt"/>
              </a:rPr>
              <a:t>stundas</a:t>
            </a:r>
            <a:endParaRPr lang="lv-LV" sz="1600" b="1" dirty="0">
              <a:solidFill>
                <a:schemeClr val="bg1"/>
              </a:solidFill>
              <a:latin typeface="+mn-lt"/>
            </a:endParaRPr>
          </a:p>
        </p:txBody>
      </p:sp>
      <p:sp>
        <p:nvSpPr>
          <p:cNvPr id="13" name="TextBox 12"/>
          <p:cNvSpPr txBox="1"/>
          <p:nvPr/>
        </p:nvSpPr>
        <p:spPr>
          <a:xfrm>
            <a:off x="8728373" y="5868069"/>
            <a:ext cx="488403" cy="321306"/>
          </a:xfrm>
          <a:prstGeom prst="rect">
            <a:avLst/>
          </a:prstGeom>
          <a:noFill/>
        </p:spPr>
        <p:txBody>
          <a:bodyPr wrap="none" rtlCol="0">
            <a:spAutoFit/>
          </a:bodyPr>
          <a:lstStyle/>
          <a:p>
            <a:r>
              <a:rPr lang="lv-LV" sz="1600" b="1" dirty="0" smtClean="0">
                <a:solidFill>
                  <a:schemeClr val="bg1"/>
                </a:solidFill>
                <a:latin typeface="+mn-lt"/>
              </a:rPr>
              <a:t>utt.</a:t>
            </a:r>
            <a:endParaRPr lang="lv-LV" sz="1600" b="1" dirty="0">
              <a:solidFill>
                <a:schemeClr val="bg1"/>
              </a:solidFill>
              <a:latin typeface="+mn-lt"/>
            </a:endParaRPr>
          </a:p>
        </p:txBody>
      </p:sp>
      <p:sp>
        <p:nvSpPr>
          <p:cNvPr id="14" name="TextBox 13"/>
          <p:cNvSpPr txBox="1"/>
          <p:nvPr/>
        </p:nvSpPr>
        <p:spPr>
          <a:xfrm>
            <a:off x="8671755" y="5147989"/>
            <a:ext cx="545021" cy="321306"/>
          </a:xfrm>
          <a:prstGeom prst="rect">
            <a:avLst/>
          </a:prstGeom>
          <a:noFill/>
        </p:spPr>
        <p:txBody>
          <a:bodyPr wrap="none" rtlCol="0">
            <a:spAutoFit/>
          </a:bodyPr>
          <a:lstStyle/>
          <a:p>
            <a:r>
              <a:rPr lang="lv-LV" sz="1600" b="1" dirty="0" smtClean="0">
                <a:solidFill>
                  <a:schemeClr val="bg1"/>
                </a:solidFill>
                <a:latin typeface="+mn-lt"/>
              </a:rPr>
              <a:t>gab.</a:t>
            </a:r>
            <a:endParaRPr lang="lv-LV" sz="1600" b="1" dirty="0">
              <a:solidFill>
                <a:schemeClr val="bg1"/>
              </a:solidFill>
              <a:latin typeface="+mn-lt"/>
            </a:endParaRPr>
          </a:p>
        </p:txBody>
      </p:sp>
    </p:spTree>
    <p:extLst>
      <p:ext uri="{BB962C8B-B14F-4D97-AF65-F5344CB8AC3E}">
        <p14:creationId xmlns:p14="http://schemas.microsoft.com/office/powerpoint/2010/main" val="1692331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04030" y="1547589"/>
            <a:ext cx="9000777"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spcBef>
                <a:spcPts val="600"/>
              </a:spcBef>
              <a:spcAft>
                <a:spcPts val="600"/>
              </a:spcAft>
            </a:pPr>
            <a:r>
              <a:rPr lang="lv-LV" altLang="lv-LV" sz="2000" dirty="0" smtClean="0">
                <a:solidFill>
                  <a:schemeClr val="tx1">
                    <a:lumMod val="95000"/>
                    <a:lumOff val="5000"/>
                  </a:schemeClr>
                </a:solidFill>
                <a:ea typeface="ＭＳ Ｐゴシック" pitchFamily="34" charset="-128"/>
              </a:rPr>
              <a:t>Organizācija sniedz 3 veida pakalpojumus:</a:t>
            </a:r>
          </a:p>
          <a:p>
            <a:pPr marL="685800" lvl="1">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altLang="lv-LV" sz="1600" dirty="0" smtClean="0">
                <a:solidFill>
                  <a:schemeClr val="tx1">
                    <a:lumMod val="95000"/>
                    <a:lumOff val="5000"/>
                  </a:schemeClr>
                </a:solidFill>
                <a:ea typeface="ＭＳ Ｐゴシック" pitchFamily="34" charset="-128"/>
              </a:rPr>
              <a:t>Konsultācija</a:t>
            </a:r>
          </a:p>
          <a:p>
            <a:pPr marL="685800" lvl="1">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altLang="lv-LV" sz="1600" dirty="0" smtClean="0">
                <a:solidFill>
                  <a:schemeClr val="tx1">
                    <a:lumMod val="95000"/>
                    <a:lumOff val="5000"/>
                  </a:schemeClr>
                </a:solidFill>
                <a:ea typeface="ＭＳ Ｐゴシック" pitchFamily="34" charset="-128"/>
              </a:rPr>
              <a:t>Reģistrācija</a:t>
            </a:r>
          </a:p>
          <a:p>
            <a:pPr marL="685800" lvl="1">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altLang="lv-LV" sz="1600" dirty="0" smtClean="0">
                <a:solidFill>
                  <a:schemeClr val="tx1">
                    <a:lumMod val="95000"/>
                    <a:lumOff val="5000"/>
                  </a:schemeClr>
                </a:solidFill>
                <a:ea typeface="ＭＳ Ｐゴシック" pitchFamily="34" charset="-128"/>
              </a:rPr>
              <a:t>Eksperta atzinums</a:t>
            </a:r>
          </a:p>
          <a:p>
            <a:pPr marL="0" indent="0">
              <a:spcBef>
                <a:spcPts val="600"/>
              </a:spcBef>
              <a:spcAft>
                <a:spcPts val="600"/>
              </a:spcAft>
            </a:pPr>
            <a:r>
              <a:rPr lang="lv-LV" altLang="lv-LV" sz="1800" dirty="0" smtClean="0">
                <a:solidFill>
                  <a:schemeClr val="tx1">
                    <a:lumMod val="95000"/>
                    <a:lumOff val="5000"/>
                  </a:schemeClr>
                </a:solidFill>
                <a:ea typeface="ＭＳ Ｐゴシック" pitchFamily="34" charset="-128"/>
              </a:rPr>
              <a:t>Līdz šim pakalpojumu pašizmaksa tika rēķināta pēc tradicionālās pašizmaksas aprēķina metodes attiecinot izmaksas uz sniegto pakalpojumu skaitu vai laika patēriņu pakalpojuma procesos. Taču tagad, vadība vēlas veikt pašizmaksas aprēķinu izmantojot ABC metodi. </a:t>
            </a:r>
          </a:p>
          <a:p>
            <a:pPr marL="0" indent="0">
              <a:spcBef>
                <a:spcPts val="600"/>
              </a:spcBef>
              <a:spcAft>
                <a:spcPts val="600"/>
              </a:spcAft>
            </a:pPr>
            <a:r>
              <a:rPr lang="lv-LV" altLang="lv-LV" sz="2000" dirty="0" smtClean="0">
                <a:solidFill>
                  <a:schemeClr val="tx1">
                    <a:lumMod val="95000"/>
                    <a:lumOff val="5000"/>
                  </a:schemeClr>
                </a:solidFill>
                <a:ea typeface="ＭＳ Ｐゴシック" pitchFamily="34" charset="-128"/>
              </a:rPr>
              <a:t>Organizācijas sniegtajos pakalpojumos tiek izmantoti 3 resursi, un tiem tiek noteikti virzītāji.</a:t>
            </a:r>
          </a:p>
          <a:p>
            <a:pPr marL="533400" indent="-177800">
              <a:spcBef>
                <a:spcPts val="600"/>
              </a:spcBef>
              <a:spcAft>
                <a:spcPts val="600"/>
              </a:spcAft>
              <a:buClr>
                <a:schemeClr val="tx1">
                  <a:lumMod val="50000"/>
                  <a:lumOff val="50000"/>
                </a:schemeClr>
              </a:buClr>
              <a:buFont typeface="Wingdings" panose="05000000000000000000" pitchFamily="2" charset="2"/>
              <a:buChar char="§"/>
            </a:pPr>
            <a:r>
              <a:rPr lang="lv-LV" altLang="lv-LV" sz="2000" dirty="0" smtClean="0">
                <a:solidFill>
                  <a:schemeClr val="tx1">
                    <a:lumMod val="95000"/>
                    <a:lumOff val="5000"/>
                  </a:schemeClr>
                </a:solidFill>
                <a:ea typeface="ＭＳ Ｐゴシック" pitchFamily="34" charset="-128"/>
              </a:rPr>
              <a:t>Darbinieki 		</a:t>
            </a:r>
            <a:r>
              <a:rPr lang="lv-LV" altLang="lv-LV" sz="2000" dirty="0" smtClean="0">
                <a:solidFill>
                  <a:schemeClr val="tx1">
                    <a:lumMod val="50000"/>
                    <a:lumOff val="50000"/>
                  </a:schemeClr>
                </a:solidFill>
                <a:ea typeface="ＭＳ Ｐゴシック" pitchFamily="34" charset="-128"/>
                <a:sym typeface="Wingdings" panose="05000000000000000000" pitchFamily="2" charset="2"/>
              </a:rPr>
              <a:t>	</a:t>
            </a:r>
            <a:r>
              <a:rPr lang="lv-LV" altLang="lv-LV" sz="2000" dirty="0">
                <a:solidFill>
                  <a:schemeClr val="tx1">
                    <a:lumMod val="95000"/>
                    <a:lumOff val="5000"/>
                  </a:schemeClr>
                </a:solidFill>
                <a:ea typeface="ＭＳ Ｐゴシック" pitchFamily="34" charset="-128"/>
                <a:sym typeface="Wingdings" panose="05000000000000000000" pitchFamily="2" charset="2"/>
              </a:rPr>
              <a:t>Eur/h</a:t>
            </a:r>
            <a:endParaRPr lang="lv-LV" altLang="lv-LV" sz="2000" dirty="0">
              <a:solidFill>
                <a:schemeClr val="tx1">
                  <a:lumMod val="95000"/>
                  <a:lumOff val="5000"/>
                </a:schemeClr>
              </a:solidFill>
              <a:ea typeface="ＭＳ Ｐゴシック" pitchFamily="34" charset="-128"/>
            </a:endParaRPr>
          </a:p>
          <a:p>
            <a:pPr marL="533400" indent="-177800">
              <a:spcBef>
                <a:spcPts val="600"/>
              </a:spcBef>
              <a:spcAft>
                <a:spcPts val="600"/>
              </a:spcAft>
              <a:buClr>
                <a:schemeClr val="tx1">
                  <a:lumMod val="50000"/>
                  <a:lumOff val="50000"/>
                </a:schemeClr>
              </a:buClr>
              <a:buFont typeface="Wingdings" panose="05000000000000000000" pitchFamily="2" charset="2"/>
              <a:buChar char="§"/>
            </a:pPr>
            <a:r>
              <a:rPr lang="lv-LV" altLang="lv-LV" sz="2000" dirty="0" smtClean="0">
                <a:solidFill>
                  <a:schemeClr val="tx1">
                    <a:lumMod val="95000"/>
                    <a:lumOff val="5000"/>
                  </a:schemeClr>
                </a:solidFill>
                <a:ea typeface="ＭＳ Ｐゴシック" pitchFamily="34" charset="-128"/>
              </a:rPr>
              <a:t>Darba vieta 		</a:t>
            </a:r>
            <a:r>
              <a:rPr lang="lv-LV" altLang="lv-LV" sz="2000" dirty="0" smtClean="0">
                <a:solidFill>
                  <a:schemeClr val="tx1">
                    <a:lumMod val="50000"/>
                    <a:lumOff val="50000"/>
                  </a:schemeClr>
                </a:solidFill>
                <a:ea typeface="ＭＳ Ｐゴシック" pitchFamily="34" charset="-128"/>
                <a:sym typeface="Wingdings" panose="05000000000000000000" pitchFamily="2" charset="2"/>
              </a:rPr>
              <a:t>	</a:t>
            </a:r>
            <a:r>
              <a:rPr lang="lv-LV" altLang="lv-LV" sz="2000" dirty="0">
                <a:solidFill>
                  <a:schemeClr val="tx1">
                    <a:lumMod val="95000"/>
                    <a:lumOff val="5000"/>
                  </a:schemeClr>
                </a:solidFill>
                <a:ea typeface="ＭＳ Ｐゴシック" pitchFamily="34" charset="-128"/>
                <a:sym typeface="Wingdings" panose="05000000000000000000" pitchFamily="2" charset="2"/>
              </a:rPr>
              <a:t>Eur/h</a:t>
            </a:r>
            <a:endParaRPr lang="lv-LV" altLang="lv-LV" sz="2000" dirty="0">
              <a:solidFill>
                <a:schemeClr val="tx1">
                  <a:lumMod val="95000"/>
                  <a:lumOff val="5000"/>
                </a:schemeClr>
              </a:solidFill>
              <a:ea typeface="ＭＳ Ｐゴシック" pitchFamily="34" charset="-128"/>
            </a:endParaRPr>
          </a:p>
          <a:p>
            <a:pPr marL="533400" indent="-177800">
              <a:spcBef>
                <a:spcPts val="600"/>
              </a:spcBef>
              <a:spcAft>
                <a:spcPts val="600"/>
              </a:spcAft>
              <a:buClr>
                <a:schemeClr val="tx1">
                  <a:lumMod val="50000"/>
                  <a:lumOff val="50000"/>
                </a:schemeClr>
              </a:buClr>
              <a:buFont typeface="Wingdings" panose="05000000000000000000" pitchFamily="2" charset="2"/>
              <a:buChar char="§"/>
            </a:pPr>
            <a:r>
              <a:rPr lang="lv-LV" altLang="lv-LV" sz="2000" dirty="0" smtClean="0">
                <a:solidFill>
                  <a:schemeClr val="tx1">
                    <a:lumMod val="95000"/>
                    <a:lumOff val="5000"/>
                  </a:schemeClr>
                </a:solidFill>
                <a:ea typeface="ＭＳ Ｐゴシック" pitchFamily="34" charset="-128"/>
              </a:rPr>
              <a:t>Dokumenti 		</a:t>
            </a:r>
            <a:r>
              <a:rPr lang="lv-LV" altLang="lv-LV" sz="2000" dirty="0" smtClean="0">
                <a:solidFill>
                  <a:schemeClr val="tx1">
                    <a:lumMod val="50000"/>
                    <a:lumOff val="50000"/>
                  </a:schemeClr>
                </a:solidFill>
                <a:ea typeface="ＭＳ Ｐゴシック" pitchFamily="34" charset="-128"/>
                <a:sym typeface="Wingdings" panose="05000000000000000000" pitchFamily="2" charset="2"/>
              </a:rPr>
              <a:t>	</a:t>
            </a:r>
            <a:r>
              <a:rPr lang="lv-LV" altLang="lv-LV" sz="2000" dirty="0" smtClean="0">
                <a:solidFill>
                  <a:schemeClr val="tx1">
                    <a:lumMod val="95000"/>
                    <a:lumOff val="5000"/>
                  </a:schemeClr>
                </a:solidFill>
                <a:ea typeface="ＭＳ Ｐゴシック" pitchFamily="34" charset="-128"/>
                <a:sym typeface="Wingdings" panose="05000000000000000000" pitchFamily="2" charset="2"/>
              </a:rPr>
              <a:t>Eur/gab</a:t>
            </a:r>
            <a:endParaRPr lang="lv-LV" altLang="lv-LV" sz="2000" dirty="0">
              <a:solidFill>
                <a:schemeClr val="tx1">
                  <a:lumMod val="95000"/>
                  <a:lumOff val="5000"/>
                </a:schemeClr>
              </a:solidFill>
              <a:ea typeface="ＭＳ Ｐゴシック" pitchFamily="34" charset="-128"/>
            </a:endParaRPr>
          </a:p>
          <a:p>
            <a:pPr marL="533400" indent="-177800">
              <a:spcBef>
                <a:spcPts val="600"/>
              </a:spcBef>
              <a:spcAft>
                <a:spcPts val="600"/>
              </a:spcAft>
              <a:buClr>
                <a:schemeClr val="tx1">
                  <a:lumMod val="50000"/>
                  <a:lumOff val="50000"/>
                </a:schemeClr>
              </a:buClr>
              <a:buFont typeface="Wingdings" panose="05000000000000000000" pitchFamily="2" charset="2"/>
              <a:buChar char="§"/>
            </a:pPr>
            <a:endParaRPr lang="lv-LV" altLang="lv-LV" sz="2000" dirty="0" smtClean="0">
              <a:solidFill>
                <a:schemeClr val="tx1">
                  <a:lumMod val="95000"/>
                  <a:lumOff val="5000"/>
                </a:schemeClr>
              </a:solidFill>
              <a:ea typeface="ＭＳ Ｐゴシック" pitchFamily="34" charset="-128"/>
            </a:endParaRPr>
          </a:p>
        </p:txBody>
      </p:sp>
      <p:pic>
        <p:nvPicPr>
          <p:cNvPr id="6" name="Picture 2" descr="C:\Documents and Settings\remcdermott\Local Settings\Temporary Internet Files\Content.IE5\892J0L23\MCj0233033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552" y="4832594"/>
            <a:ext cx="2399952" cy="241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ea typeface="ＭＳ Ｐゴシック" pitchFamily="34" charset="-128"/>
              </a:rPr>
              <a:t>Activity based </a:t>
            </a:r>
            <a:r>
              <a:rPr lang="lv-LV" sz="3600" dirty="0" smtClean="0">
                <a:ea typeface="ＭＳ Ｐゴシック" pitchFamily="34" charset="-128"/>
              </a:rPr>
              <a:t>costing piemērs</a:t>
            </a:r>
            <a:br>
              <a:rPr lang="lv-LV" sz="3600" dirty="0" smtClean="0">
                <a:ea typeface="ＭＳ Ｐゴシック" pitchFamily="34" charset="-128"/>
              </a:rPr>
            </a:br>
            <a:r>
              <a:rPr lang="lv-LV" sz="2800" dirty="0" smtClean="0">
                <a:solidFill>
                  <a:schemeClr val="tx1">
                    <a:lumMod val="50000"/>
                    <a:lumOff val="50000"/>
                  </a:schemeClr>
                </a:solidFill>
                <a:ea typeface="ＭＳ Ｐゴシック" pitchFamily="34" charset="-128"/>
              </a:rPr>
              <a:t>Situācijas apraksts</a:t>
            </a:r>
            <a:endParaRPr lang="lv-LV" sz="2800"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1759775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3612317898"/>
              </p:ext>
            </p:extLst>
          </p:nvPr>
        </p:nvGraphicFramePr>
        <p:xfrm>
          <a:off x="600033" y="1547589"/>
          <a:ext cx="5304375" cy="4248474"/>
        </p:xfrm>
        <a:graphic>
          <a:graphicData uri="http://schemas.openxmlformats.org/drawingml/2006/table">
            <a:tbl>
              <a:tblPr firstRow="1" bandRow="1">
                <a:tableStyleId>{793D81CF-94F2-401A-BA57-92F5A7B2D0C5}</a:tableStyleId>
              </a:tblPr>
              <a:tblGrid>
                <a:gridCol w="4348185"/>
                <a:gridCol w="956190"/>
              </a:tblGrid>
              <a:tr h="595814">
                <a:tc gridSpan="2">
                  <a:txBody>
                    <a:bodyPr/>
                    <a:lstStyle/>
                    <a:p>
                      <a:pPr algn="ctr"/>
                      <a:r>
                        <a:rPr lang="lv-LV" sz="2000" dirty="0" smtClean="0"/>
                        <a:t>Virsgrāmata</a:t>
                      </a:r>
                      <a:endParaRPr lang="en-US" sz="2000" b="0" dirty="0">
                        <a:solidFill>
                          <a:schemeClr val="tx1"/>
                        </a:solidFill>
                      </a:endParaRPr>
                    </a:p>
                  </a:txBody>
                  <a:tcPr marL="100806" marR="100806" marT="50388" marB="50388"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c hMerge="1">
                  <a:txBody>
                    <a:bodyPr/>
                    <a:lstStyle/>
                    <a:p>
                      <a:endParaRPr lang="en-US" dirty="0"/>
                    </a:p>
                  </a:txBody>
                  <a:tcPr/>
                </a:tc>
              </a:tr>
              <a:tr h="673590">
                <a:tc>
                  <a:txBody>
                    <a:bodyPr/>
                    <a:lstStyle/>
                    <a:p>
                      <a:r>
                        <a:rPr lang="lv-LV" sz="2000" dirty="0" smtClean="0"/>
                        <a:t>Darbinieku mēnešalgas</a:t>
                      </a:r>
                      <a:endParaRPr lang="en-US" sz="2000" b="0" dirty="0"/>
                    </a:p>
                  </a:txBody>
                  <a:tcPr marL="100806" marR="100806" marT="50388" marB="50388" anchor="ctr">
                    <a:lnL w="12700" cap="flat" cmpd="sng" algn="ctr">
                      <a:solidFill>
                        <a:schemeClr val="tx1">
                          <a:lumMod val="50000"/>
                          <a:lumOff val="50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lv-LV" sz="1800" b="0" i="0" kern="1200" dirty="0" smtClean="0">
                          <a:solidFill>
                            <a:schemeClr val="dk1"/>
                          </a:solidFill>
                          <a:effectLst/>
                          <a:latin typeface="+mn-lt"/>
                          <a:ea typeface="+mn-ea"/>
                          <a:cs typeface="+mn-cs"/>
                        </a:rPr>
                        <a:t>€ </a:t>
                      </a:r>
                      <a:r>
                        <a:rPr lang="lv-LV" sz="2000" dirty="0" smtClean="0"/>
                        <a:t>1000</a:t>
                      </a:r>
                      <a:endParaRPr lang="en-US" sz="2000" b="0" dirty="0"/>
                    </a:p>
                  </a:txBody>
                  <a:tcPr marL="100806" marR="100806" marT="50388" marB="50388" anchor="ctr">
                    <a:lnL>
                      <a:noFill/>
                    </a:lnL>
                    <a:lnR w="12700"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95814">
                <a:tc>
                  <a:txBody>
                    <a:bodyPr/>
                    <a:lstStyle/>
                    <a:p>
                      <a:r>
                        <a:rPr lang="lv-LV" sz="2000" dirty="0" smtClean="0"/>
                        <a:t>Prēmijas</a:t>
                      </a:r>
                      <a:endParaRPr lang="en-US" sz="2000" b="0" dirty="0"/>
                    </a:p>
                  </a:txBody>
                  <a:tcPr marL="100806" marR="100806" marT="50388" marB="50388" anchor="ctr">
                    <a:lnL w="12700" cap="flat" cmpd="sng" algn="ctr">
                      <a:solidFill>
                        <a:schemeClr val="tx1">
                          <a:lumMod val="50000"/>
                          <a:lumOff val="50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lv-LV" sz="1800" b="0" i="0" kern="1200" dirty="0" smtClean="0">
                          <a:solidFill>
                            <a:schemeClr val="dk1"/>
                          </a:solidFill>
                          <a:effectLst/>
                          <a:latin typeface="+mn-lt"/>
                          <a:ea typeface="+mn-ea"/>
                          <a:cs typeface="+mn-cs"/>
                        </a:rPr>
                        <a:t>€ </a:t>
                      </a:r>
                      <a:r>
                        <a:rPr lang="lv-LV" sz="2000" dirty="0" smtClean="0"/>
                        <a:t>500</a:t>
                      </a:r>
                      <a:endParaRPr lang="en-US" sz="2000" b="0" dirty="0"/>
                    </a:p>
                  </a:txBody>
                  <a:tcPr marL="100806" marR="100806" marT="50388" marB="50388" anchor="ctr">
                    <a:lnL>
                      <a:noFill/>
                    </a:lnL>
                    <a:lnR w="12700"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95814">
                <a:tc>
                  <a:txBody>
                    <a:bodyPr/>
                    <a:lstStyle/>
                    <a:p>
                      <a:r>
                        <a:rPr lang="lv-LV" sz="2000" dirty="0" smtClean="0"/>
                        <a:t>Komandējuma izdevumi</a:t>
                      </a:r>
                      <a:endParaRPr lang="en-US" sz="2000" b="0" dirty="0"/>
                    </a:p>
                  </a:txBody>
                  <a:tcPr marL="100806" marR="100806" marT="50388" marB="50388" anchor="ctr">
                    <a:lnL w="12700" cap="flat" cmpd="sng" algn="ctr">
                      <a:solidFill>
                        <a:schemeClr val="tx1">
                          <a:lumMod val="50000"/>
                          <a:lumOff val="50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lv-LV" sz="1800" b="0" i="0" kern="1200" dirty="0" smtClean="0">
                          <a:solidFill>
                            <a:schemeClr val="dk1"/>
                          </a:solidFill>
                          <a:effectLst/>
                          <a:latin typeface="+mn-lt"/>
                          <a:ea typeface="+mn-ea"/>
                          <a:cs typeface="+mn-cs"/>
                        </a:rPr>
                        <a:t>€ </a:t>
                      </a:r>
                      <a:r>
                        <a:rPr lang="lv-LV" sz="2000" dirty="0" smtClean="0"/>
                        <a:t>100</a:t>
                      </a:r>
                      <a:endParaRPr lang="en-US" sz="2000" b="0" dirty="0"/>
                    </a:p>
                  </a:txBody>
                  <a:tcPr marL="100806" marR="100806" marT="50388" marB="50388" anchor="ctr">
                    <a:lnL>
                      <a:noFill/>
                    </a:lnL>
                    <a:lnR w="12700"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95814">
                <a:tc>
                  <a:txBody>
                    <a:bodyPr/>
                    <a:lstStyle/>
                    <a:p>
                      <a:r>
                        <a:rPr lang="lv-LV" sz="2000" dirty="0" smtClean="0"/>
                        <a:t>Sakaru</a:t>
                      </a:r>
                      <a:r>
                        <a:rPr lang="lv-LV" sz="2000" baseline="0" dirty="0" smtClean="0"/>
                        <a:t> izdevumi (telefons, internets)</a:t>
                      </a:r>
                      <a:endParaRPr lang="en-US" sz="2000" b="0" dirty="0"/>
                    </a:p>
                  </a:txBody>
                  <a:tcPr marL="100806" marR="100806" marT="50388" marB="50388" anchor="ctr">
                    <a:lnL w="12700" cap="flat" cmpd="sng" algn="ctr">
                      <a:solidFill>
                        <a:schemeClr val="tx1">
                          <a:lumMod val="50000"/>
                          <a:lumOff val="50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lv-LV" sz="1800" b="0" i="0" kern="1200" dirty="0" smtClean="0">
                          <a:solidFill>
                            <a:schemeClr val="dk1"/>
                          </a:solidFill>
                          <a:effectLst/>
                          <a:latin typeface="+mn-lt"/>
                          <a:ea typeface="+mn-ea"/>
                          <a:cs typeface="+mn-cs"/>
                        </a:rPr>
                        <a:t>€ </a:t>
                      </a:r>
                      <a:r>
                        <a:rPr lang="lv-LV" sz="2000" dirty="0" smtClean="0"/>
                        <a:t>100</a:t>
                      </a:r>
                      <a:endParaRPr lang="en-US" sz="2000" b="0" dirty="0"/>
                    </a:p>
                  </a:txBody>
                  <a:tcPr marL="100806" marR="100806" marT="50388" marB="50388" anchor="ctr">
                    <a:lnL>
                      <a:noFill/>
                    </a:lnL>
                    <a:lnR w="12700"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95814">
                <a:tc>
                  <a:txBody>
                    <a:bodyPr/>
                    <a:lstStyle/>
                    <a:p>
                      <a:r>
                        <a:rPr lang="lv-LV" sz="2000" dirty="0" smtClean="0"/>
                        <a:t>Darba telpu īres maksa </a:t>
                      </a:r>
                      <a:endParaRPr lang="en-US" sz="2000" b="0" dirty="0"/>
                    </a:p>
                  </a:txBody>
                  <a:tcPr marL="100806" marR="100806" marT="50388" marB="50388" anchor="ctr">
                    <a:lnL w="12700" cap="flat" cmpd="sng" algn="ctr">
                      <a:solidFill>
                        <a:schemeClr val="tx1">
                          <a:lumMod val="50000"/>
                          <a:lumOff val="50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lv-LV" sz="1800" b="0" i="0" kern="1200" dirty="0" smtClean="0">
                          <a:solidFill>
                            <a:schemeClr val="dk1"/>
                          </a:solidFill>
                          <a:effectLst/>
                          <a:latin typeface="+mn-lt"/>
                          <a:ea typeface="+mn-ea"/>
                          <a:cs typeface="+mn-cs"/>
                        </a:rPr>
                        <a:t>€ </a:t>
                      </a:r>
                      <a:r>
                        <a:rPr lang="lv-LV" sz="2000" dirty="0" smtClean="0"/>
                        <a:t>1000</a:t>
                      </a:r>
                      <a:endParaRPr lang="en-US" sz="2000" b="0" dirty="0"/>
                    </a:p>
                  </a:txBody>
                  <a:tcPr marL="100806" marR="100806" marT="50388" marB="50388" anchor="ctr">
                    <a:lnL>
                      <a:noFill/>
                    </a:lnL>
                    <a:lnR w="12700" cap="flat" cmpd="sng" algn="ctr">
                      <a:solidFill>
                        <a:schemeClr val="tx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95814">
                <a:tc>
                  <a:txBody>
                    <a:bodyPr/>
                    <a:lstStyle/>
                    <a:p>
                      <a:r>
                        <a:rPr lang="lv-LV" sz="2000" dirty="0" smtClean="0"/>
                        <a:t>Kancelejas</a:t>
                      </a:r>
                      <a:r>
                        <a:rPr lang="lv-LV" sz="2000" baseline="0" dirty="0" smtClean="0"/>
                        <a:t> preces</a:t>
                      </a:r>
                      <a:endParaRPr lang="en-US" sz="2000" b="0" dirty="0"/>
                    </a:p>
                  </a:txBody>
                  <a:tcPr marL="100806" marR="100806" marT="50388" marB="50388" anchor="ctr">
                    <a:lnL w="12700" cap="flat" cmpd="sng" algn="ctr">
                      <a:solidFill>
                        <a:schemeClr val="tx1">
                          <a:lumMod val="50000"/>
                          <a:lumOff val="50000"/>
                        </a:schemeClr>
                      </a:solidFill>
                      <a:prstDash val="solid"/>
                      <a:round/>
                      <a:headEnd type="none" w="med" len="med"/>
                      <a:tailEnd type="none" w="med" len="med"/>
                    </a:lnL>
                    <a:lnR>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lv-LV" sz="1800" b="0" i="0" kern="1200" dirty="0" smtClean="0">
                          <a:solidFill>
                            <a:schemeClr val="dk1"/>
                          </a:solidFill>
                          <a:effectLst/>
                          <a:latin typeface="+mn-lt"/>
                          <a:ea typeface="+mn-ea"/>
                          <a:cs typeface="+mn-cs"/>
                        </a:rPr>
                        <a:t>€ </a:t>
                      </a:r>
                      <a:r>
                        <a:rPr lang="lv-LV" sz="2000" dirty="0" smtClean="0"/>
                        <a:t>250</a:t>
                      </a:r>
                      <a:endParaRPr lang="en-US" sz="2000" b="0" dirty="0"/>
                    </a:p>
                  </a:txBody>
                  <a:tcPr marL="100806" marR="100806" marT="50388" marB="50388" anchor="ctr">
                    <a:lnL>
                      <a:noFill/>
                    </a:lnL>
                    <a:lnR w="12700" cap="flat" cmpd="sng" algn="ctr">
                      <a:solidFill>
                        <a:schemeClr val="tx1">
                          <a:lumMod val="50000"/>
                          <a:lumOff val="50000"/>
                        </a:schemeClr>
                      </a:solidFill>
                      <a:prstDash val="solid"/>
                      <a:round/>
                      <a:headEnd type="none" w="med" len="med"/>
                      <a:tailEnd type="none" w="med" len="med"/>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1" name="TextBox 17"/>
          <p:cNvSpPr txBox="1">
            <a:spLocks noChangeArrowheads="1"/>
          </p:cNvSpPr>
          <p:nvPr/>
        </p:nvSpPr>
        <p:spPr bwMode="auto">
          <a:xfrm>
            <a:off x="7261579" y="1475581"/>
            <a:ext cx="1523149" cy="44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lv-LV" altLang="lv-LV" sz="2400" dirty="0" smtClean="0"/>
              <a:t>Darbinieks</a:t>
            </a:r>
            <a:endParaRPr lang="en-US" altLang="lv-LV" sz="2400" dirty="0"/>
          </a:p>
        </p:txBody>
      </p:sp>
      <p:sp>
        <p:nvSpPr>
          <p:cNvPr id="32" name="TextBox 18"/>
          <p:cNvSpPr txBox="1">
            <a:spLocks noChangeArrowheads="1"/>
          </p:cNvSpPr>
          <p:nvPr/>
        </p:nvSpPr>
        <p:spPr bwMode="auto">
          <a:xfrm>
            <a:off x="7224390" y="3319818"/>
            <a:ext cx="1560338" cy="44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lv-LV" altLang="lv-LV" sz="2400" dirty="0" smtClean="0"/>
              <a:t>Darbavieta</a:t>
            </a:r>
            <a:endParaRPr lang="en-US" altLang="lv-LV" sz="2400" dirty="0"/>
          </a:p>
        </p:txBody>
      </p:sp>
      <p:sp>
        <p:nvSpPr>
          <p:cNvPr id="33" name="TextBox 19"/>
          <p:cNvSpPr txBox="1">
            <a:spLocks noChangeArrowheads="1"/>
          </p:cNvSpPr>
          <p:nvPr/>
        </p:nvSpPr>
        <p:spPr bwMode="auto">
          <a:xfrm>
            <a:off x="7272560" y="4859957"/>
            <a:ext cx="1633051" cy="44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lv-LV" altLang="lv-LV" sz="2400" dirty="0" smtClean="0"/>
              <a:t>Dokuments</a:t>
            </a:r>
            <a:endParaRPr lang="en-US" altLang="lv-LV" sz="2400" dirty="0"/>
          </a:p>
        </p:txBody>
      </p:sp>
      <p:sp>
        <p:nvSpPr>
          <p:cNvPr id="39" name="TextBox 27"/>
          <p:cNvSpPr txBox="1">
            <a:spLocks noChangeArrowheads="1"/>
          </p:cNvSpPr>
          <p:nvPr/>
        </p:nvSpPr>
        <p:spPr bwMode="auto">
          <a:xfrm>
            <a:off x="7498821" y="1907629"/>
            <a:ext cx="1008063" cy="124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lv-LV" sz="2000" dirty="0" smtClean="0"/>
              <a:t>€ </a:t>
            </a:r>
            <a:r>
              <a:rPr lang="lv-LV" altLang="lv-LV" sz="2000" dirty="0" smtClean="0"/>
              <a:t>1000</a:t>
            </a:r>
            <a:br>
              <a:rPr lang="lv-LV" altLang="lv-LV" sz="2000" dirty="0" smtClean="0"/>
            </a:br>
            <a:r>
              <a:rPr lang="lv-LV" sz="2000" dirty="0" smtClean="0"/>
              <a:t>€ 500</a:t>
            </a:r>
            <a:br>
              <a:rPr lang="lv-LV" sz="2000" dirty="0" smtClean="0"/>
            </a:br>
            <a:r>
              <a:rPr lang="lv-LV" sz="2000" u="sng" dirty="0" smtClean="0"/>
              <a:t>€ 100  </a:t>
            </a:r>
            <a:endParaRPr lang="en-US" altLang="lv-LV" sz="2000" u="sng" dirty="0"/>
          </a:p>
          <a:p>
            <a:pPr eaLnBrk="1" hangingPunct="1">
              <a:spcBef>
                <a:spcPct val="0"/>
              </a:spcBef>
              <a:buFontTx/>
              <a:buNone/>
            </a:pPr>
            <a:r>
              <a:rPr lang="lv-LV" sz="2000" b="1" dirty="0" smtClean="0">
                <a:solidFill>
                  <a:srgbClr val="C00000"/>
                </a:solidFill>
              </a:rPr>
              <a:t>€ </a:t>
            </a:r>
            <a:r>
              <a:rPr lang="lv-LV" altLang="lv-LV" sz="2000" b="1" dirty="0" smtClean="0">
                <a:solidFill>
                  <a:srgbClr val="C00000"/>
                </a:solidFill>
              </a:rPr>
              <a:t>1600</a:t>
            </a:r>
            <a:endParaRPr lang="en-US" altLang="lv-LV" sz="2000" b="1" dirty="0">
              <a:solidFill>
                <a:srgbClr val="C00000"/>
              </a:solidFill>
            </a:endParaRPr>
          </a:p>
        </p:txBody>
      </p:sp>
      <p:sp>
        <p:nvSpPr>
          <p:cNvPr id="40" name="TextBox 27"/>
          <p:cNvSpPr txBox="1">
            <a:spLocks noChangeArrowheads="1"/>
          </p:cNvSpPr>
          <p:nvPr/>
        </p:nvSpPr>
        <p:spPr bwMode="auto">
          <a:xfrm>
            <a:off x="7524612" y="3779837"/>
            <a:ext cx="1008063" cy="9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lv-LV" sz="2000" dirty="0" smtClean="0"/>
              <a:t>€ 100</a:t>
            </a:r>
          </a:p>
          <a:p>
            <a:pPr eaLnBrk="1" hangingPunct="1">
              <a:spcBef>
                <a:spcPct val="0"/>
              </a:spcBef>
              <a:buFontTx/>
              <a:buNone/>
            </a:pPr>
            <a:r>
              <a:rPr lang="lv-LV" sz="2000" u="sng" dirty="0" smtClean="0"/>
              <a:t>€ 1000</a:t>
            </a:r>
            <a:endParaRPr lang="en-US" altLang="lv-LV" sz="2000" u="sng" dirty="0"/>
          </a:p>
          <a:p>
            <a:pPr eaLnBrk="1" hangingPunct="1">
              <a:spcBef>
                <a:spcPct val="0"/>
              </a:spcBef>
              <a:buFontTx/>
              <a:buNone/>
            </a:pPr>
            <a:r>
              <a:rPr lang="lv-LV" sz="2000" b="1" dirty="0" smtClean="0">
                <a:solidFill>
                  <a:srgbClr val="C00000"/>
                </a:solidFill>
              </a:rPr>
              <a:t>€ </a:t>
            </a:r>
            <a:r>
              <a:rPr lang="lv-LV" altLang="lv-LV" sz="2000" b="1" dirty="0" smtClean="0">
                <a:solidFill>
                  <a:srgbClr val="C00000"/>
                </a:solidFill>
              </a:rPr>
              <a:t>1100</a:t>
            </a:r>
            <a:endParaRPr lang="en-US" altLang="lv-LV" sz="2000" b="1" dirty="0">
              <a:solidFill>
                <a:srgbClr val="C00000"/>
              </a:solidFill>
            </a:endParaRPr>
          </a:p>
        </p:txBody>
      </p:sp>
      <p:sp>
        <p:nvSpPr>
          <p:cNvPr id="42" name="TextBox 27"/>
          <p:cNvSpPr txBox="1">
            <a:spLocks noChangeArrowheads="1"/>
          </p:cNvSpPr>
          <p:nvPr/>
        </p:nvSpPr>
        <p:spPr bwMode="auto">
          <a:xfrm>
            <a:off x="7582654" y="5354438"/>
            <a:ext cx="810462" cy="67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lv-LV" sz="2000" u="sng" dirty="0">
                <a:solidFill>
                  <a:schemeClr val="tx1">
                    <a:lumMod val="95000"/>
                    <a:lumOff val="5000"/>
                  </a:schemeClr>
                </a:solidFill>
              </a:rPr>
              <a:t>€ 250</a:t>
            </a:r>
            <a:endParaRPr lang="en-US" altLang="lv-LV" sz="2000" u="sng" dirty="0">
              <a:solidFill>
                <a:schemeClr val="tx1">
                  <a:lumMod val="95000"/>
                  <a:lumOff val="5000"/>
                </a:schemeClr>
              </a:solidFill>
            </a:endParaRPr>
          </a:p>
          <a:p>
            <a:pPr eaLnBrk="1" hangingPunct="1">
              <a:spcBef>
                <a:spcPct val="0"/>
              </a:spcBef>
              <a:buFontTx/>
              <a:buNone/>
            </a:pPr>
            <a:r>
              <a:rPr lang="lv-LV" sz="2000" b="1" dirty="0" smtClean="0">
                <a:solidFill>
                  <a:srgbClr val="C00000"/>
                </a:solidFill>
              </a:rPr>
              <a:t>€ 250</a:t>
            </a:r>
            <a:endParaRPr lang="en-US" altLang="lv-LV" sz="2000" b="1" dirty="0">
              <a:solidFill>
                <a:srgbClr val="C00000"/>
              </a:solidFill>
            </a:endParaRPr>
          </a:p>
        </p:txBody>
      </p:sp>
      <p:cxnSp>
        <p:nvCxnSpPr>
          <p:cNvPr id="5" name="Straight Connector 4"/>
          <p:cNvCxnSpPr/>
          <p:nvPr/>
        </p:nvCxnSpPr>
        <p:spPr bwMode="auto">
          <a:xfrm>
            <a:off x="6912520" y="1835621"/>
            <a:ext cx="2232248"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6912520" y="3802225"/>
            <a:ext cx="2232248"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6912520" y="5355064"/>
            <a:ext cx="2232248"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V="1">
            <a:off x="6022633" y="2123653"/>
            <a:ext cx="1450397" cy="352784"/>
          </a:xfrm>
          <a:prstGeom prst="straightConnector1">
            <a:avLst/>
          </a:prstGeom>
          <a:solidFill>
            <a:srgbClr val="00B8FF"/>
          </a:solidFill>
          <a:ln w="9525" cap="flat" cmpd="sng" algn="ctr">
            <a:solidFill>
              <a:schemeClr val="tx1">
                <a:lumMod val="50000"/>
                <a:lumOff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V="1">
            <a:off x="5974956" y="2411685"/>
            <a:ext cx="1523865" cy="742654"/>
          </a:xfrm>
          <a:prstGeom prst="straightConnector1">
            <a:avLst/>
          </a:prstGeom>
          <a:solidFill>
            <a:srgbClr val="00B8FF"/>
          </a:solidFill>
          <a:ln w="9525" cap="flat" cmpd="sng" algn="ctr">
            <a:solidFill>
              <a:schemeClr val="tx1">
                <a:lumMod val="50000"/>
                <a:lumOff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36" name="Straight Arrow Connector 14335"/>
          <p:cNvCxnSpPr/>
          <p:nvPr/>
        </p:nvCxnSpPr>
        <p:spPr bwMode="auto">
          <a:xfrm flipV="1">
            <a:off x="5996512" y="2699717"/>
            <a:ext cx="1502309" cy="1008783"/>
          </a:xfrm>
          <a:prstGeom prst="straightConnector1">
            <a:avLst/>
          </a:prstGeom>
          <a:solidFill>
            <a:srgbClr val="00B8FF"/>
          </a:solidFill>
          <a:ln w="9525" cap="flat" cmpd="sng" algn="ctr">
            <a:solidFill>
              <a:schemeClr val="tx1">
                <a:lumMod val="50000"/>
                <a:lumOff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Straight Arrow Connector 14348"/>
          <p:cNvCxnSpPr/>
          <p:nvPr/>
        </p:nvCxnSpPr>
        <p:spPr bwMode="auto">
          <a:xfrm flipV="1">
            <a:off x="5996512" y="3995861"/>
            <a:ext cx="1450398" cy="360897"/>
          </a:xfrm>
          <a:prstGeom prst="straightConnector1">
            <a:avLst/>
          </a:prstGeom>
          <a:solidFill>
            <a:srgbClr val="00B8FF"/>
          </a:solidFill>
          <a:ln w="9525" cap="flat" cmpd="sng" algn="ctr">
            <a:solidFill>
              <a:schemeClr val="tx1">
                <a:lumMod val="50000"/>
                <a:lumOff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1" name="Straight Arrow Connector 14350"/>
          <p:cNvCxnSpPr/>
          <p:nvPr/>
        </p:nvCxnSpPr>
        <p:spPr bwMode="auto">
          <a:xfrm flipV="1">
            <a:off x="5996513" y="4260074"/>
            <a:ext cx="1450397" cy="642779"/>
          </a:xfrm>
          <a:prstGeom prst="straightConnector1">
            <a:avLst/>
          </a:prstGeom>
          <a:solidFill>
            <a:srgbClr val="00B8FF"/>
          </a:solidFill>
          <a:ln w="9525" cap="flat" cmpd="sng" algn="ctr">
            <a:solidFill>
              <a:schemeClr val="tx1">
                <a:lumMod val="50000"/>
                <a:lumOff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6" name="Straight Arrow Connector 14355"/>
          <p:cNvCxnSpPr/>
          <p:nvPr/>
        </p:nvCxnSpPr>
        <p:spPr bwMode="auto">
          <a:xfrm>
            <a:off x="6022633" y="5508029"/>
            <a:ext cx="1476188" cy="0"/>
          </a:xfrm>
          <a:prstGeom prst="straightConnector1">
            <a:avLst/>
          </a:prstGeom>
          <a:solidFill>
            <a:srgbClr val="00B8FF"/>
          </a:solidFill>
          <a:ln w="9525" cap="flat" cmpd="sng" algn="ctr">
            <a:solidFill>
              <a:schemeClr val="tx1">
                <a:lumMod val="50000"/>
                <a:lumOff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ea typeface="ＭＳ Ｐゴシック" pitchFamily="34" charset="-128"/>
              </a:rPr>
              <a:t>Activity based </a:t>
            </a:r>
            <a:r>
              <a:rPr lang="lv-LV" sz="3600" dirty="0" smtClean="0">
                <a:ea typeface="ＭＳ Ｐゴシック" pitchFamily="34" charset="-128"/>
              </a:rPr>
              <a:t>costing piemērs</a:t>
            </a:r>
            <a:r>
              <a:rPr lang="lv-LV" sz="3600" dirty="0">
                <a:ea typeface="ＭＳ Ｐゴシック" pitchFamily="34" charset="-128"/>
              </a:rPr>
              <a:t/>
            </a:r>
            <a:br>
              <a:rPr lang="lv-LV" sz="3600" dirty="0">
                <a:ea typeface="ＭＳ Ｐゴシック" pitchFamily="34" charset="-128"/>
              </a:rPr>
            </a:br>
            <a:r>
              <a:rPr lang="lv-LV" sz="2800" dirty="0" smtClean="0">
                <a:solidFill>
                  <a:schemeClr val="tx1">
                    <a:lumMod val="50000"/>
                    <a:lumOff val="50000"/>
                  </a:schemeClr>
                </a:solidFill>
                <a:ea typeface="ＭＳ Ｐゴシック" pitchFamily="34" charset="-128"/>
              </a:rPr>
              <a:t>Izmaksu attiecināšana uz resursiem</a:t>
            </a:r>
            <a:endParaRPr lang="lv-LV" sz="2800" dirty="0">
              <a:solidFill>
                <a:schemeClr val="tx1">
                  <a:lumMod val="50000"/>
                  <a:lumOff val="50000"/>
                </a:schemeClr>
              </a:solidFill>
              <a:ea typeface="ＭＳ Ｐゴシック" pitchFamily="34" charset="-128"/>
            </a:endParaRPr>
          </a:p>
        </p:txBody>
      </p:sp>
      <p:sp>
        <p:nvSpPr>
          <p:cNvPr id="53" name="TextBox 52"/>
          <p:cNvSpPr txBox="1"/>
          <p:nvPr/>
        </p:nvSpPr>
        <p:spPr>
          <a:xfrm>
            <a:off x="4248224" y="5853697"/>
            <a:ext cx="1730002" cy="378565"/>
          </a:xfrm>
          <a:prstGeom prst="rect">
            <a:avLst/>
          </a:prstGeom>
          <a:noFill/>
        </p:spPr>
        <p:txBody>
          <a:bodyPr wrap="square" rtlCol="0">
            <a:spAutoFit/>
          </a:bodyPr>
          <a:lstStyle/>
          <a:p>
            <a:r>
              <a:rPr lang="lv-LV" sz="2000" b="1" dirty="0" smtClean="0"/>
              <a:t>Kopā </a:t>
            </a:r>
            <a:r>
              <a:rPr lang="lv-LV" sz="2000" dirty="0" smtClean="0">
                <a:solidFill>
                  <a:schemeClr val="dk1"/>
                </a:solidFill>
              </a:rPr>
              <a:t>€ </a:t>
            </a:r>
            <a:r>
              <a:rPr lang="lv-LV" sz="2000" b="1" dirty="0" smtClean="0"/>
              <a:t>2950</a:t>
            </a:r>
            <a:endParaRPr lang="lv-LV" b="1" dirty="0"/>
          </a:p>
        </p:txBody>
      </p:sp>
    </p:spTree>
    <p:extLst>
      <p:ext uri="{BB962C8B-B14F-4D97-AF65-F5344CB8AC3E}">
        <p14:creationId xmlns:p14="http://schemas.microsoft.com/office/powerpoint/2010/main" val="564995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1800" y="1475581"/>
            <a:ext cx="9361040" cy="5849422"/>
          </a:xfrm>
          <a:prstGeom prst="rect">
            <a:avLst/>
          </a:prstGeom>
          <a:noFill/>
        </p:spPr>
        <p:txBody>
          <a:bodyPr wrap="square" rtlCol="0">
            <a:spAutoFit/>
          </a:bodyPr>
          <a:lstStyle/>
          <a:p>
            <a:endParaRPr lang="lv-LV" sz="2000" dirty="0" smtClean="0"/>
          </a:p>
          <a:p>
            <a:endParaRPr lang="lv-LV" sz="2000" dirty="0"/>
          </a:p>
          <a:p>
            <a:endParaRPr lang="lv-LV" sz="2000" dirty="0" smtClean="0"/>
          </a:p>
          <a:p>
            <a:endParaRPr lang="lv-LV" sz="2000" dirty="0"/>
          </a:p>
          <a:p>
            <a:endParaRPr lang="lv-LV" sz="2000" dirty="0" smtClean="0"/>
          </a:p>
          <a:p>
            <a:endParaRPr lang="lv-LV" sz="2000" dirty="0"/>
          </a:p>
          <a:p>
            <a:endParaRPr lang="lv-LV" sz="2000" dirty="0" smtClean="0"/>
          </a:p>
          <a:p>
            <a:r>
              <a:rPr lang="lv-LV" sz="2000" dirty="0" smtClean="0"/>
              <a:t>Lai noteiktu resursu pielietojumu pakalpojuma procesā, tiek aprēķināta attiecināšanas likme, dalot resursu grupas ar pakalpojumā patērēto resursu kopsummām:</a:t>
            </a:r>
          </a:p>
          <a:p>
            <a:pPr>
              <a:spcBef>
                <a:spcPts val="600"/>
              </a:spcBef>
              <a:spcAft>
                <a:spcPts val="600"/>
              </a:spcAft>
            </a:pPr>
            <a:r>
              <a:rPr lang="lv-LV" b="1" dirty="0" smtClean="0">
                <a:solidFill>
                  <a:srgbClr val="C00000"/>
                </a:solidFill>
              </a:rPr>
              <a:t>1600</a:t>
            </a:r>
            <a:r>
              <a:rPr lang="lv-LV" dirty="0" smtClean="0"/>
              <a:t> / </a:t>
            </a:r>
            <a:r>
              <a:rPr lang="lv-LV" b="1" dirty="0" smtClean="0"/>
              <a:t>8</a:t>
            </a:r>
            <a:r>
              <a:rPr lang="lv-LV" dirty="0" smtClean="0"/>
              <a:t> 		</a:t>
            </a:r>
            <a:r>
              <a:rPr lang="lv-LV" b="1" dirty="0" smtClean="0"/>
              <a:t>= 200 Eur </a:t>
            </a:r>
            <a:r>
              <a:rPr lang="lv-LV" dirty="0" smtClean="0"/>
              <a:t>(izmaksas par vienu darbinieka stundu)</a:t>
            </a:r>
          </a:p>
          <a:p>
            <a:pPr>
              <a:spcBef>
                <a:spcPts val="600"/>
              </a:spcBef>
              <a:spcAft>
                <a:spcPts val="600"/>
              </a:spcAft>
            </a:pPr>
            <a:r>
              <a:rPr lang="lv-LV" b="1" dirty="0" smtClean="0">
                <a:solidFill>
                  <a:srgbClr val="C00000"/>
                </a:solidFill>
              </a:rPr>
              <a:t>1100</a:t>
            </a:r>
            <a:r>
              <a:rPr lang="lv-LV" dirty="0" smtClean="0"/>
              <a:t> / </a:t>
            </a:r>
            <a:r>
              <a:rPr lang="lv-LV" b="1" dirty="0" smtClean="0"/>
              <a:t>6</a:t>
            </a:r>
            <a:r>
              <a:rPr lang="lv-LV" dirty="0" smtClean="0"/>
              <a:t> 		</a:t>
            </a:r>
            <a:r>
              <a:rPr lang="lv-LV" b="1" dirty="0" smtClean="0"/>
              <a:t>=</a:t>
            </a:r>
            <a:r>
              <a:rPr lang="lv-LV" dirty="0" smtClean="0"/>
              <a:t> </a:t>
            </a:r>
            <a:r>
              <a:rPr lang="lv-LV" b="1" dirty="0" smtClean="0"/>
              <a:t>183 Eur </a:t>
            </a:r>
            <a:r>
              <a:rPr lang="lv-LV" dirty="0" smtClean="0"/>
              <a:t>(darba vietas izmaksas stundā)</a:t>
            </a:r>
          </a:p>
          <a:p>
            <a:pPr>
              <a:spcBef>
                <a:spcPts val="600"/>
              </a:spcBef>
              <a:spcAft>
                <a:spcPts val="600"/>
              </a:spcAft>
            </a:pPr>
            <a:r>
              <a:rPr lang="lv-LV" b="1" dirty="0" smtClean="0">
                <a:solidFill>
                  <a:srgbClr val="C00000"/>
                </a:solidFill>
              </a:rPr>
              <a:t>250</a:t>
            </a:r>
            <a:r>
              <a:rPr lang="lv-LV" dirty="0" smtClean="0"/>
              <a:t> / </a:t>
            </a:r>
            <a:r>
              <a:rPr lang="lv-LV" b="1" dirty="0" smtClean="0"/>
              <a:t>100</a:t>
            </a:r>
            <a:r>
              <a:rPr lang="lv-LV" dirty="0" smtClean="0"/>
              <a:t> 	</a:t>
            </a:r>
            <a:r>
              <a:rPr lang="lv-LV" b="1" dirty="0" smtClean="0"/>
              <a:t>= 2,5 Eur </a:t>
            </a:r>
            <a:r>
              <a:rPr lang="lv-LV" dirty="0" smtClean="0"/>
              <a:t>(izmaksas par vienu dokumenta lappaspusi)</a:t>
            </a:r>
          </a:p>
          <a:p>
            <a:endParaRPr lang="lv-LV" dirty="0"/>
          </a:p>
          <a:p>
            <a:endParaRPr lang="lv-LV" dirty="0" smtClean="0"/>
          </a:p>
          <a:p>
            <a:endParaRPr lang="lv-LV" sz="2000" dirty="0" smtClean="0"/>
          </a:p>
          <a:p>
            <a:endParaRPr lang="lv-LV" sz="2000" dirty="0" smtClean="0"/>
          </a:p>
          <a:p>
            <a:r>
              <a:rPr lang="lv-LV" sz="2000" dirty="0" smtClean="0"/>
              <a:t> </a:t>
            </a:r>
            <a:endParaRPr lang="lv-LV" sz="2000" dirty="0"/>
          </a:p>
          <a:p>
            <a:endParaRPr lang="lv-LV" sz="2000" dirty="0" smtClean="0"/>
          </a:p>
        </p:txBody>
      </p:sp>
      <p:graphicFrame>
        <p:nvGraphicFramePr>
          <p:cNvPr id="2" name="Table 1"/>
          <p:cNvGraphicFramePr>
            <a:graphicFrameLocks noGrp="1"/>
          </p:cNvGraphicFramePr>
          <p:nvPr>
            <p:extLst>
              <p:ext uri="{D42A27DB-BD31-4B8C-83A1-F6EECF244321}">
                <p14:modId xmlns:p14="http://schemas.microsoft.com/office/powerpoint/2010/main" val="2072095668"/>
              </p:ext>
            </p:extLst>
          </p:nvPr>
        </p:nvGraphicFramePr>
        <p:xfrm>
          <a:off x="507429" y="1547589"/>
          <a:ext cx="8925372" cy="1693736"/>
        </p:xfrm>
        <a:graphic>
          <a:graphicData uri="http://schemas.openxmlformats.org/drawingml/2006/table">
            <a:tbl>
              <a:tblPr firstRow="1" bandRow="1">
                <a:tableStyleId>{8EC20E35-A176-4012-BC5E-935CFFF8708E}</a:tableStyleId>
              </a:tblPr>
              <a:tblGrid>
                <a:gridCol w="2122041"/>
                <a:gridCol w="2254285"/>
                <a:gridCol w="2274523"/>
                <a:gridCol w="2274523"/>
              </a:tblGrid>
              <a:tr h="423434">
                <a:tc>
                  <a:txBody>
                    <a:bodyPr/>
                    <a:lstStyle/>
                    <a:p>
                      <a:pPr algn="l"/>
                      <a:endParaRPr lang="lv-LV" dirty="0"/>
                    </a:p>
                  </a:txBody>
                  <a:tcPr>
                    <a:lnL w="12700" cap="flat" cmpd="sng" algn="ctr">
                      <a:solidFill>
                        <a:schemeClr val="tx1">
                          <a:lumMod val="50000"/>
                          <a:lumOff val="50000"/>
                        </a:schemeClr>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algn="l"/>
                      <a:r>
                        <a:rPr lang="lv-LV" b="1" dirty="0" smtClean="0">
                          <a:solidFill>
                            <a:schemeClr val="lt1"/>
                          </a:solidFill>
                        </a:rPr>
                        <a:t>Konsultācija</a:t>
                      </a:r>
                      <a:endParaRPr lang="lv-LV" b="0" dirty="0">
                        <a:solidFill>
                          <a:schemeClr val="tx1">
                            <a:lumMod val="95000"/>
                            <a:lumOff val="5000"/>
                          </a:schemeClr>
                        </a:solidFill>
                      </a:endParaRPr>
                    </a:p>
                  </a:txBody>
                  <a:tcPr>
                    <a:lnL>
                      <a:noFill/>
                    </a:lnL>
                    <a:lnR>
                      <a:noFill/>
                    </a:lnR>
                    <a:lnT w="12700" cap="flat" cmpd="sng" algn="ctr">
                      <a:solidFill>
                        <a:schemeClr val="tx1">
                          <a:lumMod val="50000"/>
                          <a:lumOff val="50000"/>
                        </a:schemeClr>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algn="l"/>
                      <a:r>
                        <a:rPr lang="lv-LV" dirty="0" smtClean="0"/>
                        <a:t>Reģistrācija</a:t>
                      </a:r>
                      <a:endParaRPr lang="lv-LV" b="0" dirty="0">
                        <a:solidFill>
                          <a:schemeClr val="tx1">
                            <a:lumMod val="95000"/>
                            <a:lumOff val="5000"/>
                          </a:schemeClr>
                        </a:solidFill>
                      </a:endParaRPr>
                    </a:p>
                  </a:txBody>
                  <a:tcPr>
                    <a:lnL>
                      <a:noFill/>
                    </a:lnL>
                    <a:lnR>
                      <a:noFill/>
                    </a:lnR>
                    <a:lnT w="12700" cap="flat" cmpd="sng" algn="ctr">
                      <a:solidFill>
                        <a:schemeClr val="tx1">
                          <a:lumMod val="50000"/>
                          <a:lumOff val="50000"/>
                        </a:schemeClr>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algn="l"/>
                      <a:r>
                        <a:rPr lang="lv-LV" dirty="0" smtClean="0"/>
                        <a:t>Eksperta atzinums</a:t>
                      </a:r>
                      <a:endParaRPr lang="lv-LV" b="0" dirty="0">
                        <a:solidFill>
                          <a:schemeClr val="tx1">
                            <a:lumMod val="95000"/>
                            <a:lumOff val="5000"/>
                          </a:schemeClr>
                        </a:solidFill>
                      </a:endParaRPr>
                    </a:p>
                  </a:txBody>
                  <a:tcPr>
                    <a:lnL>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lumMod val="50000"/>
                        <a:lumOff val="50000"/>
                      </a:schemeClr>
                    </a:solidFill>
                  </a:tcPr>
                </a:tc>
              </a:tr>
              <a:tr h="423434">
                <a:tc>
                  <a:txBody>
                    <a:bodyPr/>
                    <a:lstStyle/>
                    <a:p>
                      <a:r>
                        <a:rPr lang="lv-LV" dirty="0" smtClean="0"/>
                        <a:t>Darbinieks</a:t>
                      </a:r>
                      <a:endParaRPr lang="lv-LV" dirty="0"/>
                    </a:p>
                  </a:txBody>
                  <a:tcPr>
                    <a:lnL w="12700" cap="flat" cmpd="sng" algn="ctr">
                      <a:solidFill>
                        <a:schemeClr val="tx1">
                          <a:lumMod val="50000"/>
                          <a:lumOff val="50000"/>
                        </a:schemeClr>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tc>
                  <a:txBody>
                    <a:bodyPr/>
                    <a:lstStyle/>
                    <a:p>
                      <a:r>
                        <a:rPr lang="lv-LV" dirty="0" smtClean="0"/>
                        <a:t>1</a:t>
                      </a:r>
                      <a:r>
                        <a:rPr lang="lv-LV" baseline="0" dirty="0" smtClean="0"/>
                        <a:t> </a:t>
                      </a:r>
                      <a:r>
                        <a:rPr lang="lv-LV" dirty="0" smtClean="0"/>
                        <a:t>h</a:t>
                      </a:r>
                      <a:endParaRPr lang="lv-LV" dirty="0"/>
                    </a:p>
                  </a:txBody>
                  <a:tcPr>
                    <a:lnL>
                      <a:noFill/>
                    </a:lnL>
                    <a:lnR>
                      <a:noFill/>
                    </a:lnR>
                    <a:lnT w="25400" cmpd="sng">
                      <a:noFill/>
                    </a:lnT>
                    <a:lnB>
                      <a:noFill/>
                    </a:lnB>
                    <a:lnTlToBr w="12700" cmpd="sng">
                      <a:noFill/>
                      <a:prstDash val="solid"/>
                    </a:lnTlToBr>
                    <a:lnBlToTr w="12700" cmpd="sng">
                      <a:noFill/>
                      <a:prstDash val="solid"/>
                    </a:lnBlToTr>
                  </a:tcPr>
                </a:tc>
                <a:tc>
                  <a:txBody>
                    <a:bodyPr/>
                    <a:lstStyle/>
                    <a:p>
                      <a:r>
                        <a:rPr lang="lv-LV" dirty="0" smtClean="0"/>
                        <a:t>2 h</a:t>
                      </a:r>
                      <a:endParaRPr lang="lv-LV" dirty="0"/>
                    </a:p>
                  </a:txBody>
                  <a:tcPr>
                    <a:lnL>
                      <a:noFill/>
                    </a:lnL>
                    <a:lnR>
                      <a:noFill/>
                    </a:lnR>
                    <a:lnT w="25400" cmpd="sng">
                      <a:noFill/>
                    </a:lnT>
                    <a:lnB>
                      <a:noFill/>
                    </a:lnB>
                    <a:lnTlToBr w="12700" cmpd="sng">
                      <a:noFill/>
                      <a:prstDash val="solid"/>
                    </a:lnTlToBr>
                    <a:lnBlToTr w="12700" cmpd="sng">
                      <a:noFill/>
                      <a:prstDash val="solid"/>
                    </a:lnBlToTr>
                  </a:tcPr>
                </a:tc>
                <a:tc>
                  <a:txBody>
                    <a:bodyPr/>
                    <a:lstStyle/>
                    <a:p>
                      <a:r>
                        <a:rPr lang="lv-LV" dirty="0" smtClean="0"/>
                        <a:t>5 h</a:t>
                      </a:r>
                      <a:endParaRPr lang="lv-LV" dirty="0"/>
                    </a:p>
                  </a:txBody>
                  <a:tcPr>
                    <a:lnL>
                      <a:noFill/>
                    </a:lnL>
                    <a:lnR w="12700" cap="flat" cmpd="sng" algn="ctr">
                      <a:solidFill>
                        <a:schemeClr val="tx1">
                          <a:lumMod val="50000"/>
                          <a:lumOff val="50000"/>
                        </a:schemeClr>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r>
              <a:tr h="423434">
                <a:tc>
                  <a:txBody>
                    <a:bodyPr/>
                    <a:lstStyle/>
                    <a:p>
                      <a:r>
                        <a:rPr lang="lv-LV" dirty="0" smtClean="0"/>
                        <a:t>Darba vieta</a:t>
                      </a:r>
                      <a:endParaRPr lang="lv-LV" dirty="0"/>
                    </a:p>
                  </a:txBody>
                  <a:tcPr>
                    <a:lnL w="12700" cap="flat" cmpd="sng" algn="ctr">
                      <a:solidFill>
                        <a:schemeClr val="tx1">
                          <a:lumMod val="50000"/>
                          <a:lumOff val="50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lv-LV" baseline="0" dirty="0" smtClean="0"/>
                        <a:t>-</a:t>
                      </a:r>
                      <a:endParaRPr lang="lv-LV" dirty="0"/>
                    </a:p>
                  </a:txBody>
                  <a:tcPr>
                    <a:lnL>
                      <a:noFill/>
                    </a:lnL>
                    <a:lnR>
                      <a:noFill/>
                    </a:lnR>
                    <a:lnT>
                      <a:noFill/>
                    </a:lnT>
                    <a:lnB>
                      <a:noFill/>
                    </a:lnB>
                    <a:lnTlToBr w="12700" cmpd="sng">
                      <a:noFill/>
                      <a:prstDash val="solid"/>
                    </a:lnTlToBr>
                    <a:lnBlToTr w="12700" cmpd="sng">
                      <a:noFill/>
                      <a:prstDash val="solid"/>
                    </a:lnBlToTr>
                  </a:tcPr>
                </a:tc>
                <a:tc>
                  <a:txBody>
                    <a:bodyPr/>
                    <a:lstStyle/>
                    <a:p>
                      <a:r>
                        <a:rPr lang="lv-LV" dirty="0" smtClean="0"/>
                        <a:t>1 h</a:t>
                      </a:r>
                      <a:endParaRPr lang="lv-LV" dirty="0"/>
                    </a:p>
                  </a:txBody>
                  <a:tcPr>
                    <a:lnL>
                      <a:noFill/>
                    </a:lnL>
                    <a:lnR>
                      <a:noFill/>
                    </a:lnR>
                    <a:lnT>
                      <a:noFill/>
                    </a:lnT>
                    <a:lnB>
                      <a:noFill/>
                    </a:lnB>
                    <a:lnTlToBr w="12700" cmpd="sng">
                      <a:noFill/>
                      <a:prstDash val="solid"/>
                    </a:lnTlToBr>
                    <a:lnBlToTr w="12700" cmpd="sng">
                      <a:noFill/>
                      <a:prstDash val="solid"/>
                    </a:lnBlToTr>
                  </a:tcPr>
                </a:tc>
                <a:tc>
                  <a:txBody>
                    <a:bodyPr/>
                    <a:lstStyle/>
                    <a:p>
                      <a:r>
                        <a:rPr lang="lv-LV" b="0" baseline="0" dirty="0" smtClean="0">
                          <a:solidFill>
                            <a:schemeClr val="tx1">
                              <a:lumMod val="95000"/>
                              <a:lumOff val="5000"/>
                            </a:schemeClr>
                          </a:solidFill>
                        </a:rPr>
                        <a:t>5 h</a:t>
                      </a:r>
                      <a:endParaRPr lang="lv-LV" b="0" dirty="0">
                        <a:solidFill>
                          <a:schemeClr val="tx1">
                            <a:lumMod val="95000"/>
                            <a:lumOff val="5000"/>
                          </a:schemeClr>
                        </a:solidFill>
                      </a:endParaRPr>
                    </a:p>
                  </a:txBody>
                  <a:tcPr>
                    <a:lnL>
                      <a:noFill/>
                    </a:lnL>
                    <a:lnR w="12700" cap="flat" cmpd="sng" algn="ctr">
                      <a:solidFill>
                        <a:schemeClr val="tx1">
                          <a:lumMod val="50000"/>
                          <a:lumOff val="5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23434">
                <a:tc>
                  <a:txBody>
                    <a:bodyPr/>
                    <a:lstStyle/>
                    <a:p>
                      <a:r>
                        <a:rPr lang="lv-LV" dirty="0" smtClean="0"/>
                        <a:t>Dokuments</a:t>
                      </a:r>
                      <a:endParaRPr lang="lv-LV" dirty="0"/>
                    </a:p>
                  </a:txBody>
                  <a:tcPr>
                    <a:lnL w="12700" cap="flat" cmpd="sng" algn="ctr">
                      <a:solidFill>
                        <a:schemeClr val="tx1">
                          <a:lumMod val="50000"/>
                          <a:lumOff val="50000"/>
                        </a:schemeClr>
                      </a:solidFill>
                      <a:prstDash val="solid"/>
                      <a:round/>
                      <a:headEnd type="none" w="med" len="med"/>
                      <a:tailEnd type="none" w="med" len="med"/>
                    </a:lnL>
                    <a:lnR>
                      <a:noFill/>
                    </a:lnR>
                    <a:lnT>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lv-LV" dirty="0" smtClean="0"/>
                        <a:t>10 lpp.</a:t>
                      </a:r>
                      <a:endParaRPr lang="lv-LV" dirty="0"/>
                    </a:p>
                  </a:txBody>
                  <a:tcPr>
                    <a:lnL>
                      <a:noFill/>
                    </a:lnL>
                    <a:lnR>
                      <a:noFill/>
                    </a:lnR>
                    <a:lnT>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lv-LV" dirty="0" smtClean="0"/>
                        <a:t>10 lpp.</a:t>
                      </a:r>
                      <a:endParaRPr lang="lv-LV" dirty="0"/>
                    </a:p>
                  </a:txBody>
                  <a:tcPr>
                    <a:lnL>
                      <a:noFill/>
                    </a:lnL>
                    <a:lnR>
                      <a:noFill/>
                    </a:lnR>
                    <a:lnT>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lv-LV" dirty="0" smtClean="0"/>
                        <a:t>80 lpp.</a:t>
                      </a:r>
                      <a:endParaRPr lang="lv-LV" dirty="0"/>
                    </a:p>
                  </a:txBody>
                  <a:tcPr>
                    <a:lnL>
                      <a:noFill/>
                    </a:lnL>
                    <a:lnR w="12700" cap="flat" cmpd="sng" algn="ctr">
                      <a:solidFill>
                        <a:schemeClr val="tx1">
                          <a:lumMod val="50000"/>
                          <a:lumOff val="50000"/>
                        </a:schemeClr>
                      </a:solidFill>
                      <a:prstDash val="solid"/>
                      <a:round/>
                      <a:headEnd type="none" w="med" len="med"/>
                      <a:tailEnd type="none" w="med" len="med"/>
                    </a:lnR>
                    <a:lnT>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ea typeface="ＭＳ Ｐゴシック" pitchFamily="34" charset="-128"/>
              </a:rPr>
              <a:t>Activity based </a:t>
            </a:r>
            <a:r>
              <a:rPr lang="lv-LV" sz="3600" dirty="0" smtClean="0">
                <a:ea typeface="ＭＳ Ｐゴシック" pitchFamily="34" charset="-128"/>
              </a:rPr>
              <a:t>costing piemērs</a:t>
            </a:r>
            <a:r>
              <a:rPr lang="lv-LV" sz="3600" dirty="0">
                <a:ea typeface="ＭＳ Ｐゴシック" pitchFamily="34" charset="-128"/>
              </a:rPr>
              <a:t/>
            </a:r>
            <a:br>
              <a:rPr lang="lv-LV" sz="3600" dirty="0">
                <a:ea typeface="ＭＳ Ｐゴシック" pitchFamily="34" charset="-128"/>
              </a:rPr>
            </a:br>
            <a:r>
              <a:rPr lang="lv-LV" sz="2800" dirty="0" smtClean="0">
                <a:solidFill>
                  <a:schemeClr val="tx1">
                    <a:lumMod val="50000"/>
                    <a:lumOff val="50000"/>
                  </a:schemeClr>
                </a:solidFill>
                <a:ea typeface="ＭＳ Ｐゴシック" pitchFamily="34" charset="-128"/>
              </a:rPr>
              <a:t>Resursu patēriņš 1 pakalpojumam</a:t>
            </a:r>
            <a:endParaRPr lang="lv-LV" sz="2800"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2239389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1800" y="1475581"/>
            <a:ext cx="9361040" cy="2697277"/>
          </a:xfrm>
          <a:prstGeom prst="rect">
            <a:avLst/>
          </a:prstGeom>
          <a:noFill/>
        </p:spPr>
        <p:txBody>
          <a:bodyPr wrap="square" rtlCol="0">
            <a:spAutoFit/>
          </a:bodyPr>
          <a:lstStyle/>
          <a:p>
            <a:r>
              <a:rPr lang="lv-LV" dirty="0" smtClean="0"/>
              <a:t>Tālāk izmaksas tiek attiecinātas uz pakalpojumiem, ņemot vērā to, cik daudz no šīm izmaksām tiek patērētas pakalpojuma procesā, un aprēķināta pakalpojumu pašizmaksa:</a:t>
            </a:r>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sz="2000" dirty="0" smtClean="0"/>
          </a:p>
        </p:txBody>
      </p:sp>
      <p:graphicFrame>
        <p:nvGraphicFramePr>
          <p:cNvPr id="2" name="Table 1"/>
          <p:cNvGraphicFramePr>
            <a:graphicFrameLocks noGrp="1"/>
          </p:cNvGraphicFramePr>
          <p:nvPr>
            <p:extLst>
              <p:ext uri="{D42A27DB-BD31-4B8C-83A1-F6EECF244321}">
                <p14:modId xmlns:p14="http://schemas.microsoft.com/office/powerpoint/2010/main" val="2538719007"/>
              </p:ext>
            </p:extLst>
          </p:nvPr>
        </p:nvGraphicFramePr>
        <p:xfrm>
          <a:off x="507429" y="2123654"/>
          <a:ext cx="9285410" cy="1364270"/>
        </p:xfrm>
        <a:graphic>
          <a:graphicData uri="http://schemas.openxmlformats.org/drawingml/2006/table">
            <a:tbl>
              <a:tblPr firstRow="1" bandRow="1">
                <a:tableStyleId>{8EC20E35-A176-4012-BC5E-935CFFF8708E}</a:tableStyleId>
              </a:tblPr>
              <a:tblGrid>
                <a:gridCol w="1249586"/>
                <a:gridCol w="2801480"/>
                <a:gridCol w="2432864"/>
                <a:gridCol w="2801480"/>
              </a:tblGrid>
              <a:tr h="200811">
                <a:tc>
                  <a:txBody>
                    <a:bodyPr/>
                    <a:lstStyle/>
                    <a:p>
                      <a:pPr algn="l"/>
                      <a:endParaRPr lang="lv-LV" sz="1600" dirty="0">
                        <a:solidFill>
                          <a:schemeClr val="bg1">
                            <a:lumMod val="95000"/>
                          </a:schemeClr>
                        </a:solidFill>
                      </a:endParaRPr>
                    </a:p>
                  </a:txBody>
                  <a:tcPr>
                    <a:lnL w="12700" cap="flat" cmpd="sng" algn="ctr">
                      <a:solidFill>
                        <a:schemeClr val="tx1">
                          <a:lumMod val="50000"/>
                          <a:lumOff val="50000"/>
                        </a:schemeClr>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algn="l"/>
                      <a:r>
                        <a:rPr lang="lv-LV" sz="1600" dirty="0" smtClean="0">
                          <a:solidFill>
                            <a:schemeClr val="bg1"/>
                          </a:solidFill>
                        </a:rPr>
                        <a:t>Konsultācija</a:t>
                      </a:r>
                      <a:endParaRPr lang="lv-LV" sz="1600" b="0" dirty="0">
                        <a:solidFill>
                          <a:schemeClr val="bg1"/>
                        </a:solidFill>
                      </a:endParaRPr>
                    </a:p>
                  </a:txBody>
                  <a:tcPr>
                    <a:lnL>
                      <a:noFill/>
                    </a:lnL>
                    <a:lnR>
                      <a:noFill/>
                    </a:lnR>
                    <a:lnT w="12700" cap="flat" cmpd="sng" algn="ctr">
                      <a:solidFill>
                        <a:schemeClr val="tx1">
                          <a:lumMod val="50000"/>
                          <a:lumOff val="50000"/>
                        </a:schemeClr>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algn="l"/>
                      <a:r>
                        <a:rPr lang="lv-LV" sz="1600" dirty="0" smtClean="0">
                          <a:solidFill>
                            <a:schemeClr val="bg1"/>
                          </a:solidFill>
                        </a:rPr>
                        <a:t>Reģistrācija</a:t>
                      </a:r>
                      <a:endParaRPr lang="lv-LV" sz="1600" b="0" dirty="0">
                        <a:solidFill>
                          <a:schemeClr val="bg1"/>
                        </a:solidFill>
                      </a:endParaRPr>
                    </a:p>
                  </a:txBody>
                  <a:tcPr>
                    <a:lnL>
                      <a:noFill/>
                    </a:lnL>
                    <a:lnR>
                      <a:noFill/>
                    </a:lnR>
                    <a:lnT w="12700" cap="flat" cmpd="sng" algn="ctr">
                      <a:solidFill>
                        <a:schemeClr val="tx1">
                          <a:lumMod val="50000"/>
                          <a:lumOff val="50000"/>
                        </a:schemeClr>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algn="l"/>
                      <a:r>
                        <a:rPr lang="lv-LV" sz="1600" dirty="0" smtClean="0">
                          <a:solidFill>
                            <a:schemeClr val="bg1"/>
                          </a:solidFill>
                        </a:rPr>
                        <a:t>Eksperta atzinums</a:t>
                      </a:r>
                      <a:endParaRPr lang="lv-LV" sz="1600" b="0" dirty="0">
                        <a:solidFill>
                          <a:schemeClr val="bg1"/>
                        </a:solidFill>
                      </a:endParaRPr>
                    </a:p>
                  </a:txBody>
                  <a:tcPr>
                    <a:lnL>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lumMod val="50000"/>
                        <a:lumOff val="50000"/>
                      </a:schemeClr>
                    </a:solidFill>
                  </a:tcPr>
                </a:tc>
              </a:tr>
              <a:tr h="200811">
                <a:tc>
                  <a:txBody>
                    <a:bodyPr/>
                    <a:lstStyle/>
                    <a:p>
                      <a:pPr algn="l"/>
                      <a:r>
                        <a:rPr lang="lv-LV" sz="1600" b="1" dirty="0" smtClean="0"/>
                        <a:t>Darbinieks</a:t>
                      </a:r>
                      <a:endParaRPr lang="lv-LV" sz="1600" b="1" dirty="0"/>
                    </a:p>
                  </a:txBody>
                  <a:tcPr>
                    <a:lnL w="12700" cap="flat" cmpd="sng" algn="ctr">
                      <a:solidFill>
                        <a:schemeClr val="tx1">
                          <a:lumMod val="50000"/>
                          <a:lumOff val="50000"/>
                        </a:schemeClr>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tc>
                  <a:txBody>
                    <a:bodyPr/>
                    <a:lstStyle/>
                    <a:p>
                      <a:pPr algn="l"/>
                      <a:r>
                        <a:rPr lang="lv-LV" sz="1600" dirty="0" smtClean="0"/>
                        <a:t>1</a:t>
                      </a:r>
                      <a:r>
                        <a:rPr lang="lv-LV" sz="1600" baseline="0" dirty="0" smtClean="0"/>
                        <a:t> </a:t>
                      </a:r>
                      <a:r>
                        <a:rPr lang="lv-LV" sz="1600" dirty="0" smtClean="0"/>
                        <a:t>h x 200 = </a:t>
                      </a:r>
                      <a:r>
                        <a:rPr lang="lv-LV" sz="1600" b="0" i="0" kern="1200" dirty="0" smtClean="0">
                          <a:solidFill>
                            <a:schemeClr val="dk1"/>
                          </a:solidFill>
                          <a:effectLst/>
                          <a:latin typeface="+mn-lt"/>
                          <a:ea typeface="+mn-ea"/>
                          <a:cs typeface="+mn-cs"/>
                        </a:rPr>
                        <a:t>€ </a:t>
                      </a:r>
                      <a:r>
                        <a:rPr lang="lv-LV" sz="1600" dirty="0" smtClean="0"/>
                        <a:t>200</a:t>
                      </a:r>
                      <a:endParaRPr lang="lv-LV" sz="1600" dirty="0"/>
                    </a:p>
                  </a:txBody>
                  <a:tcPr>
                    <a:lnL>
                      <a:noFill/>
                    </a:lnL>
                    <a:lnR>
                      <a:noFill/>
                    </a:lnR>
                    <a:lnT w="25400" cmpd="sng">
                      <a:noFill/>
                    </a:lnT>
                    <a:lnB>
                      <a:noFill/>
                    </a:lnB>
                    <a:lnTlToBr w="12700" cmpd="sng">
                      <a:noFill/>
                      <a:prstDash val="solid"/>
                    </a:lnTlToBr>
                    <a:lnBlToTr w="12700" cmpd="sng">
                      <a:noFill/>
                      <a:prstDash val="solid"/>
                    </a:lnBlToTr>
                  </a:tcPr>
                </a:tc>
                <a:tc>
                  <a:txBody>
                    <a:bodyPr/>
                    <a:lstStyle/>
                    <a:p>
                      <a:pPr algn="l"/>
                      <a:r>
                        <a:rPr lang="lv-LV" sz="1600" dirty="0" smtClean="0"/>
                        <a:t>2 h x 200 = </a:t>
                      </a:r>
                      <a:r>
                        <a:rPr lang="lv-LV" sz="1600" b="0" i="0" kern="1200" dirty="0" smtClean="0">
                          <a:solidFill>
                            <a:schemeClr val="dk1"/>
                          </a:solidFill>
                          <a:effectLst/>
                          <a:latin typeface="+mn-lt"/>
                          <a:ea typeface="+mn-ea"/>
                          <a:cs typeface="+mn-cs"/>
                        </a:rPr>
                        <a:t>€ </a:t>
                      </a:r>
                      <a:r>
                        <a:rPr lang="lv-LV" sz="1600" dirty="0" smtClean="0"/>
                        <a:t>400</a:t>
                      </a:r>
                      <a:endParaRPr lang="lv-LV" sz="1600" dirty="0"/>
                    </a:p>
                  </a:txBody>
                  <a:tcPr>
                    <a:lnL>
                      <a:noFill/>
                    </a:lnL>
                    <a:lnR>
                      <a:noFill/>
                    </a:lnR>
                    <a:lnT w="25400" cmpd="sng">
                      <a:noFill/>
                    </a:lnT>
                    <a:lnB>
                      <a:noFill/>
                    </a:lnB>
                    <a:lnTlToBr w="12700" cmpd="sng">
                      <a:noFill/>
                      <a:prstDash val="solid"/>
                    </a:lnTlToBr>
                    <a:lnBlToTr w="12700" cmpd="sng">
                      <a:noFill/>
                      <a:prstDash val="solid"/>
                    </a:lnBlToTr>
                  </a:tcPr>
                </a:tc>
                <a:tc>
                  <a:txBody>
                    <a:bodyPr/>
                    <a:lstStyle/>
                    <a:p>
                      <a:pPr algn="l"/>
                      <a:r>
                        <a:rPr lang="lv-LV" sz="1600" dirty="0" smtClean="0"/>
                        <a:t>5 h x 200</a:t>
                      </a:r>
                      <a:r>
                        <a:rPr lang="lv-LV" sz="1600" baseline="0" dirty="0" smtClean="0"/>
                        <a:t> = </a:t>
                      </a:r>
                      <a:r>
                        <a:rPr lang="lv-LV" sz="1600" b="0" i="0" kern="1200" dirty="0" smtClean="0">
                          <a:solidFill>
                            <a:schemeClr val="dk1"/>
                          </a:solidFill>
                          <a:effectLst/>
                          <a:latin typeface="+mn-lt"/>
                          <a:ea typeface="+mn-ea"/>
                          <a:cs typeface="+mn-cs"/>
                        </a:rPr>
                        <a:t>€ </a:t>
                      </a:r>
                      <a:r>
                        <a:rPr lang="lv-LV" sz="1600" baseline="0" dirty="0" smtClean="0"/>
                        <a:t>1000</a:t>
                      </a:r>
                      <a:endParaRPr lang="lv-LV" sz="1600" dirty="0"/>
                    </a:p>
                  </a:txBody>
                  <a:tcPr>
                    <a:lnL>
                      <a:noFill/>
                    </a:lnL>
                    <a:lnR w="12700" cap="flat" cmpd="sng" algn="ctr">
                      <a:solidFill>
                        <a:schemeClr val="tx1">
                          <a:lumMod val="50000"/>
                          <a:lumOff val="50000"/>
                        </a:schemeClr>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r>
              <a:tr h="346855">
                <a:tc>
                  <a:txBody>
                    <a:bodyPr/>
                    <a:lstStyle/>
                    <a:p>
                      <a:pPr algn="l"/>
                      <a:r>
                        <a:rPr lang="lv-LV" sz="1600" b="1" dirty="0" smtClean="0">
                          <a:solidFill>
                            <a:schemeClr val="tx1">
                              <a:lumMod val="95000"/>
                              <a:lumOff val="5000"/>
                            </a:schemeClr>
                          </a:solidFill>
                        </a:rPr>
                        <a:t>Darba vieta</a:t>
                      </a:r>
                      <a:endParaRPr lang="lv-LV" sz="1600" b="1" dirty="0">
                        <a:solidFill>
                          <a:schemeClr val="tx1">
                            <a:lumMod val="95000"/>
                            <a:lumOff val="5000"/>
                          </a:schemeClr>
                        </a:solidFill>
                      </a:endParaRPr>
                    </a:p>
                  </a:txBody>
                  <a:tcPr>
                    <a:lnL w="12700" cap="flat" cmpd="sng" algn="ctr">
                      <a:solidFill>
                        <a:schemeClr val="tx1">
                          <a:lumMod val="50000"/>
                          <a:lumOff val="50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a:r>
                        <a:rPr lang="lv-LV" sz="1600" b="0" dirty="0" smtClean="0">
                          <a:solidFill>
                            <a:schemeClr val="tx1">
                              <a:lumMod val="95000"/>
                              <a:lumOff val="5000"/>
                            </a:schemeClr>
                          </a:solidFill>
                        </a:rPr>
                        <a:t>0:00h</a:t>
                      </a:r>
                      <a:r>
                        <a:rPr lang="lv-LV" sz="1600" b="0" baseline="0" dirty="0" smtClean="0">
                          <a:solidFill>
                            <a:schemeClr val="tx1">
                              <a:lumMod val="95000"/>
                              <a:lumOff val="5000"/>
                            </a:schemeClr>
                          </a:solidFill>
                        </a:rPr>
                        <a:t> x 183 = </a:t>
                      </a:r>
                      <a:r>
                        <a:rPr lang="lv-LV" sz="1600" b="0" i="0" kern="1200" dirty="0" smtClean="0">
                          <a:solidFill>
                            <a:schemeClr val="tx1">
                              <a:lumMod val="95000"/>
                              <a:lumOff val="5000"/>
                            </a:schemeClr>
                          </a:solidFill>
                          <a:effectLst/>
                          <a:latin typeface="+mn-lt"/>
                          <a:ea typeface="+mn-ea"/>
                          <a:cs typeface="+mn-cs"/>
                        </a:rPr>
                        <a:t>€ </a:t>
                      </a:r>
                      <a:r>
                        <a:rPr lang="lv-LV" sz="1600" b="0" i="0" kern="1200" baseline="0" dirty="0" smtClean="0">
                          <a:solidFill>
                            <a:schemeClr val="tx1">
                              <a:lumMod val="95000"/>
                              <a:lumOff val="5000"/>
                            </a:schemeClr>
                          </a:solidFill>
                          <a:effectLst/>
                          <a:latin typeface="+mn-lt"/>
                          <a:ea typeface="+mn-ea"/>
                          <a:cs typeface="+mn-cs"/>
                        </a:rPr>
                        <a:t>0</a:t>
                      </a:r>
                      <a:endParaRPr lang="lv-LV" sz="1600" b="0" dirty="0">
                        <a:solidFill>
                          <a:schemeClr val="tx1">
                            <a:lumMod val="95000"/>
                            <a:lumOff val="5000"/>
                          </a:schemeClr>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l"/>
                      <a:r>
                        <a:rPr lang="lv-LV" sz="1600" b="0" dirty="0" smtClean="0">
                          <a:solidFill>
                            <a:schemeClr val="tx1">
                              <a:lumMod val="95000"/>
                              <a:lumOff val="5000"/>
                            </a:schemeClr>
                          </a:solidFill>
                        </a:rPr>
                        <a:t>1 h x 183 = </a:t>
                      </a:r>
                      <a:r>
                        <a:rPr lang="lv-LV" sz="1600" b="0" i="0" kern="1200" dirty="0" smtClean="0">
                          <a:solidFill>
                            <a:schemeClr val="tx1">
                              <a:lumMod val="95000"/>
                              <a:lumOff val="5000"/>
                            </a:schemeClr>
                          </a:solidFill>
                          <a:effectLst/>
                          <a:latin typeface="+mn-lt"/>
                          <a:ea typeface="+mn-ea"/>
                          <a:cs typeface="+mn-cs"/>
                        </a:rPr>
                        <a:t>€ 183</a:t>
                      </a:r>
                      <a:endParaRPr lang="lv-LV" sz="1600" b="0" dirty="0">
                        <a:solidFill>
                          <a:schemeClr val="tx1">
                            <a:lumMod val="95000"/>
                            <a:lumOff val="5000"/>
                          </a:schemeClr>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l"/>
                      <a:r>
                        <a:rPr lang="lv-LV" sz="1600" b="0" dirty="0" smtClean="0">
                          <a:solidFill>
                            <a:schemeClr val="tx1">
                              <a:lumMod val="95000"/>
                              <a:lumOff val="5000"/>
                            </a:schemeClr>
                          </a:solidFill>
                        </a:rPr>
                        <a:t>5</a:t>
                      </a:r>
                      <a:r>
                        <a:rPr lang="lv-LV" sz="1600" b="0" baseline="0" dirty="0" smtClean="0">
                          <a:solidFill>
                            <a:schemeClr val="tx1">
                              <a:lumMod val="95000"/>
                              <a:lumOff val="5000"/>
                            </a:schemeClr>
                          </a:solidFill>
                        </a:rPr>
                        <a:t> </a:t>
                      </a:r>
                      <a:r>
                        <a:rPr lang="lv-LV" sz="1600" b="0" dirty="0" smtClean="0">
                          <a:solidFill>
                            <a:schemeClr val="tx1">
                              <a:lumMod val="95000"/>
                              <a:lumOff val="5000"/>
                            </a:schemeClr>
                          </a:solidFill>
                        </a:rPr>
                        <a:t>h x</a:t>
                      </a:r>
                      <a:r>
                        <a:rPr lang="lv-LV" sz="1600" b="0" baseline="0" dirty="0" smtClean="0">
                          <a:solidFill>
                            <a:schemeClr val="tx1">
                              <a:lumMod val="95000"/>
                              <a:lumOff val="5000"/>
                            </a:schemeClr>
                          </a:solidFill>
                        </a:rPr>
                        <a:t> </a:t>
                      </a:r>
                      <a:r>
                        <a:rPr lang="lv-LV" sz="1600" b="0" dirty="0" smtClean="0">
                          <a:solidFill>
                            <a:schemeClr val="tx1">
                              <a:lumMod val="95000"/>
                              <a:lumOff val="5000"/>
                            </a:schemeClr>
                          </a:solidFill>
                        </a:rPr>
                        <a:t>183 =</a:t>
                      </a:r>
                      <a:r>
                        <a:rPr lang="lv-LV" sz="1600" b="0" baseline="0" dirty="0" smtClean="0">
                          <a:solidFill>
                            <a:schemeClr val="tx1">
                              <a:lumMod val="95000"/>
                              <a:lumOff val="5000"/>
                            </a:schemeClr>
                          </a:solidFill>
                        </a:rPr>
                        <a:t> </a:t>
                      </a:r>
                      <a:r>
                        <a:rPr lang="lv-LV" sz="1600" b="0" i="0" kern="1200" dirty="0" smtClean="0">
                          <a:solidFill>
                            <a:schemeClr val="tx1">
                              <a:lumMod val="95000"/>
                              <a:lumOff val="5000"/>
                            </a:schemeClr>
                          </a:solidFill>
                          <a:effectLst/>
                          <a:latin typeface="+mn-lt"/>
                          <a:ea typeface="+mn-ea"/>
                          <a:cs typeface="+mn-cs"/>
                        </a:rPr>
                        <a:t>€ 915</a:t>
                      </a:r>
                      <a:endParaRPr lang="lv-LV" sz="1600" b="0" dirty="0">
                        <a:solidFill>
                          <a:schemeClr val="tx1">
                            <a:lumMod val="95000"/>
                            <a:lumOff val="5000"/>
                          </a:schemeClr>
                        </a:solidFill>
                      </a:endParaRPr>
                    </a:p>
                  </a:txBody>
                  <a:tcPr>
                    <a:lnL>
                      <a:noFill/>
                    </a:lnL>
                    <a:lnR w="12700" cap="flat" cmpd="sng" algn="ctr">
                      <a:solidFill>
                        <a:schemeClr val="tx1">
                          <a:lumMod val="50000"/>
                          <a:lumOff val="5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346855">
                <a:tc>
                  <a:txBody>
                    <a:bodyPr/>
                    <a:lstStyle/>
                    <a:p>
                      <a:pPr algn="l"/>
                      <a:r>
                        <a:rPr lang="lv-LV" sz="1600" b="1" dirty="0" smtClean="0"/>
                        <a:t>Dokuments</a:t>
                      </a:r>
                      <a:endParaRPr lang="lv-LV" sz="1600" b="1" dirty="0"/>
                    </a:p>
                  </a:txBody>
                  <a:tcPr>
                    <a:lnL w="12700" cap="flat" cmpd="sng" algn="ctr">
                      <a:solidFill>
                        <a:schemeClr val="tx1">
                          <a:lumMod val="50000"/>
                          <a:lumOff val="50000"/>
                        </a:schemeClr>
                      </a:solidFill>
                      <a:prstDash val="solid"/>
                      <a:round/>
                      <a:headEnd type="none" w="med" len="med"/>
                      <a:tailEnd type="none" w="med" len="med"/>
                    </a:lnL>
                    <a:lnR>
                      <a:noFill/>
                    </a:lnR>
                    <a:lnT>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lv-LV" sz="1600" dirty="0" smtClean="0"/>
                        <a:t>10 lpp. x 2,5 = </a:t>
                      </a:r>
                      <a:r>
                        <a:rPr lang="lv-LV" sz="1600" b="0" i="0" kern="1200" dirty="0" smtClean="0">
                          <a:solidFill>
                            <a:schemeClr val="dk1"/>
                          </a:solidFill>
                          <a:effectLst/>
                          <a:latin typeface="+mn-lt"/>
                          <a:ea typeface="+mn-ea"/>
                          <a:cs typeface="+mn-cs"/>
                        </a:rPr>
                        <a:t>€ </a:t>
                      </a:r>
                      <a:r>
                        <a:rPr lang="lv-LV" sz="1600" dirty="0" smtClean="0"/>
                        <a:t>25</a:t>
                      </a:r>
                      <a:endParaRPr lang="lv-LV" sz="1600" dirty="0"/>
                    </a:p>
                  </a:txBody>
                  <a:tcPr>
                    <a:lnL>
                      <a:noFill/>
                    </a:lnL>
                    <a:lnR>
                      <a:noFill/>
                    </a:lnR>
                    <a:lnT>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lv-LV" sz="1600" dirty="0" smtClean="0"/>
                        <a:t>10 lpp. x 2,5 = </a:t>
                      </a:r>
                      <a:r>
                        <a:rPr lang="lv-LV" sz="1600" b="0" i="0" kern="1200" dirty="0" smtClean="0">
                          <a:solidFill>
                            <a:schemeClr val="dk1"/>
                          </a:solidFill>
                          <a:effectLst/>
                          <a:latin typeface="+mn-lt"/>
                          <a:ea typeface="+mn-ea"/>
                          <a:cs typeface="+mn-cs"/>
                        </a:rPr>
                        <a:t>€ </a:t>
                      </a:r>
                      <a:r>
                        <a:rPr lang="lv-LV" sz="1600" dirty="0" smtClean="0"/>
                        <a:t>25</a:t>
                      </a:r>
                      <a:endParaRPr lang="lv-LV" sz="1600" dirty="0"/>
                    </a:p>
                  </a:txBody>
                  <a:tcPr>
                    <a:lnL>
                      <a:noFill/>
                    </a:lnL>
                    <a:lnR>
                      <a:noFill/>
                    </a:lnR>
                    <a:lnT>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lv-LV" sz="1600" dirty="0" smtClean="0"/>
                        <a:t>80 lpp. x 2,5 = </a:t>
                      </a:r>
                      <a:r>
                        <a:rPr lang="lv-LV" sz="1600" b="0" i="0" kern="1200" dirty="0" smtClean="0">
                          <a:solidFill>
                            <a:schemeClr val="dk1"/>
                          </a:solidFill>
                          <a:effectLst/>
                          <a:latin typeface="+mn-lt"/>
                          <a:ea typeface="+mn-ea"/>
                          <a:cs typeface="+mn-cs"/>
                        </a:rPr>
                        <a:t>€ </a:t>
                      </a:r>
                      <a:r>
                        <a:rPr lang="lv-LV" sz="1600" dirty="0" smtClean="0"/>
                        <a:t>200</a:t>
                      </a:r>
                      <a:endParaRPr lang="lv-LV" sz="1600" dirty="0"/>
                    </a:p>
                  </a:txBody>
                  <a:tcPr>
                    <a:lnL>
                      <a:noFill/>
                    </a:lnL>
                    <a:lnR w="12700" cap="flat" cmpd="sng" algn="ctr">
                      <a:solidFill>
                        <a:schemeClr val="tx1">
                          <a:lumMod val="50000"/>
                          <a:lumOff val="50000"/>
                        </a:schemeClr>
                      </a:solidFill>
                      <a:prstDash val="solid"/>
                      <a:round/>
                      <a:headEnd type="none" w="med" len="med"/>
                      <a:tailEnd type="none" w="med" len="med"/>
                    </a:lnR>
                    <a:lnT>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ea typeface="ＭＳ Ｐゴシック" pitchFamily="34" charset="-128"/>
              </a:rPr>
              <a:t>Activity based </a:t>
            </a:r>
            <a:r>
              <a:rPr lang="lv-LV" sz="3600" dirty="0" smtClean="0">
                <a:ea typeface="ＭＳ Ｐゴシック" pitchFamily="34" charset="-128"/>
              </a:rPr>
              <a:t>costing piemērs</a:t>
            </a:r>
            <a:r>
              <a:rPr lang="lv-LV" sz="3600" dirty="0">
                <a:ea typeface="ＭＳ Ｐゴシック" pitchFamily="34" charset="-128"/>
              </a:rPr>
              <a:t/>
            </a:r>
            <a:br>
              <a:rPr lang="lv-LV" sz="3600" dirty="0">
                <a:ea typeface="ＭＳ Ｐゴシック" pitchFamily="34" charset="-128"/>
              </a:rPr>
            </a:br>
            <a:r>
              <a:rPr lang="lv-LV" sz="2800" dirty="0" smtClean="0">
                <a:solidFill>
                  <a:schemeClr val="tx1">
                    <a:lumMod val="50000"/>
                    <a:lumOff val="50000"/>
                  </a:schemeClr>
                </a:solidFill>
                <a:ea typeface="ＭＳ Ｐゴシック" pitchFamily="34" charset="-128"/>
              </a:rPr>
              <a:t>Pašizmaksas aprēķins</a:t>
            </a:r>
            <a:endParaRPr lang="lv-LV" sz="2800" dirty="0">
              <a:solidFill>
                <a:schemeClr val="tx1">
                  <a:lumMod val="50000"/>
                  <a:lumOff val="50000"/>
                </a:schemeClr>
              </a:solidFill>
              <a:ea typeface="ＭＳ Ｐゴシック" pitchFamily="34" charset="-128"/>
            </a:endParaRPr>
          </a:p>
        </p:txBody>
      </p:sp>
      <p:sp>
        <p:nvSpPr>
          <p:cNvPr id="4" name="TextBox 3"/>
          <p:cNvSpPr txBox="1"/>
          <p:nvPr/>
        </p:nvSpPr>
        <p:spPr>
          <a:xfrm>
            <a:off x="579437" y="3569866"/>
            <a:ext cx="3884811" cy="349968"/>
          </a:xfrm>
          <a:prstGeom prst="rect">
            <a:avLst/>
          </a:prstGeom>
          <a:noFill/>
        </p:spPr>
        <p:txBody>
          <a:bodyPr wrap="square" rtlCol="0">
            <a:spAutoFit/>
          </a:bodyPr>
          <a:lstStyle/>
          <a:p>
            <a:r>
              <a:rPr lang="lv-LV" b="1" dirty="0" smtClean="0"/>
              <a:t>Pašizmaksa: 	</a:t>
            </a:r>
            <a:r>
              <a:rPr lang="lv-LV" dirty="0" smtClean="0">
                <a:solidFill>
                  <a:schemeClr val="dk1"/>
                </a:solidFill>
              </a:rPr>
              <a:t>€ </a:t>
            </a:r>
            <a:r>
              <a:rPr lang="lv-LV" b="1" dirty="0" smtClean="0"/>
              <a:t>225</a:t>
            </a:r>
            <a:endParaRPr lang="lv-LV" dirty="0"/>
          </a:p>
        </p:txBody>
      </p:sp>
      <p:sp>
        <p:nvSpPr>
          <p:cNvPr id="7" name="TextBox 6"/>
          <p:cNvSpPr txBox="1"/>
          <p:nvPr/>
        </p:nvSpPr>
        <p:spPr>
          <a:xfrm>
            <a:off x="5047926" y="3592127"/>
            <a:ext cx="1432546" cy="354777"/>
          </a:xfrm>
          <a:prstGeom prst="rect">
            <a:avLst/>
          </a:prstGeom>
          <a:noFill/>
        </p:spPr>
        <p:txBody>
          <a:bodyPr wrap="square" rtlCol="0">
            <a:spAutoFit/>
          </a:bodyPr>
          <a:lstStyle/>
          <a:p>
            <a:pPr fontAlgn="t" hangingPunct="1"/>
            <a:r>
              <a:rPr lang="lv-LV" dirty="0" smtClean="0">
                <a:solidFill>
                  <a:schemeClr val="dk1"/>
                </a:solidFill>
              </a:rPr>
              <a:t>€ </a:t>
            </a:r>
            <a:r>
              <a:rPr lang="lv-LV" b="1" dirty="0" smtClean="0"/>
              <a:t>608</a:t>
            </a:r>
            <a:endParaRPr lang="lv-LV" dirty="0"/>
          </a:p>
        </p:txBody>
      </p:sp>
      <p:sp>
        <p:nvSpPr>
          <p:cNvPr id="10" name="TextBox 9"/>
          <p:cNvSpPr txBox="1"/>
          <p:nvPr/>
        </p:nvSpPr>
        <p:spPr>
          <a:xfrm>
            <a:off x="7704608" y="3592127"/>
            <a:ext cx="1728192" cy="354777"/>
          </a:xfrm>
          <a:prstGeom prst="rect">
            <a:avLst/>
          </a:prstGeom>
          <a:noFill/>
        </p:spPr>
        <p:txBody>
          <a:bodyPr wrap="square" rtlCol="0">
            <a:spAutoFit/>
          </a:bodyPr>
          <a:lstStyle/>
          <a:p>
            <a:pPr fontAlgn="t" hangingPunct="1"/>
            <a:r>
              <a:rPr lang="lv-LV" dirty="0" smtClean="0">
                <a:solidFill>
                  <a:schemeClr val="dk1"/>
                </a:solidFill>
              </a:rPr>
              <a:t>€ </a:t>
            </a:r>
            <a:r>
              <a:rPr lang="lv-LV" b="1" dirty="0" smtClean="0"/>
              <a:t>2115</a:t>
            </a:r>
            <a:endParaRPr lang="lv-LV" dirty="0"/>
          </a:p>
        </p:txBody>
      </p:sp>
      <p:sp>
        <p:nvSpPr>
          <p:cNvPr id="13" name="Right Bracket 12"/>
          <p:cNvSpPr/>
          <p:nvPr/>
        </p:nvSpPr>
        <p:spPr>
          <a:xfrm rot="5400000">
            <a:off x="5760734" y="468974"/>
            <a:ext cx="77188" cy="6978912"/>
          </a:xfrm>
          <a:prstGeom prst="rightBracket">
            <a:avLst>
              <a:gd name="adj" fmla="val 26851"/>
            </a:avLst>
          </a:prstGeom>
          <a:no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lv-LV" sz="1100"/>
          </a:p>
        </p:txBody>
      </p:sp>
      <p:sp>
        <p:nvSpPr>
          <p:cNvPr id="14" name="TextBox 13"/>
          <p:cNvSpPr txBox="1"/>
          <p:nvPr/>
        </p:nvSpPr>
        <p:spPr>
          <a:xfrm>
            <a:off x="5042122" y="4013625"/>
            <a:ext cx="1224136" cy="354777"/>
          </a:xfrm>
          <a:prstGeom prst="rect">
            <a:avLst/>
          </a:prstGeom>
          <a:noFill/>
        </p:spPr>
        <p:txBody>
          <a:bodyPr wrap="square" rtlCol="0">
            <a:spAutoFit/>
          </a:bodyPr>
          <a:lstStyle/>
          <a:p>
            <a:pPr fontAlgn="t" hangingPunct="1"/>
            <a:r>
              <a:rPr lang="lv-LV" dirty="0" smtClean="0">
                <a:solidFill>
                  <a:schemeClr val="tx1">
                    <a:lumMod val="50000"/>
                    <a:lumOff val="50000"/>
                  </a:schemeClr>
                </a:solidFill>
              </a:rPr>
              <a:t>€ </a:t>
            </a:r>
            <a:r>
              <a:rPr lang="lv-LV" b="1" dirty="0" smtClean="0">
                <a:solidFill>
                  <a:schemeClr val="tx1">
                    <a:lumMod val="50000"/>
                    <a:lumOff val="50000"/>
                  </a:schemeClr>
                </a:solidFill>
              </a:rPr>
              <a:t>2950</a:t>
            </a:r>
            <a:endParaRPr lang="lv-LV" dirty="0">
              <a:solidFill>
                <a:schemeClr val="tx1">
                  <a:lumMod val="50000"/>
                  <a:lumOff val="50000"/>
                </a:schemeClr>
              </a:solidFill>
            </a:endParaRPr>
          </a:p>
        </p:txBody>
      </p:sp>
    </p:spTree>
    <p:extLst>
      <p:ext uri="{BB962C8B-B14F-4D97-AF65-F5344CB8AC3E}">
        <p14:creationId xmlns:p14="http://schemas.microsoft.com/office/powerpoint/2010/main" val="1494861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504030" y="1547589"/>
            <a:ext cx="9000777" cy="1440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lgn="just">
              <a:spcBef>
                <a:spcPts val="300"/>
              </a:spcBef>
              <a:spcAft>
                <a:spcPts val="300"/>
              </a:spcAft>
            </a:pPr>
            <a:r>
              <a:rPr lang="lv-LV" altLang="lv-LV" sz="1800" dirty="0" smtClean="0">
                <a:solidFill>
                  <a:schemeClr val="tx1">
                    <a:lumMod val="95000"/>
                    <a:lumOff val="5000"/>
                  </a:schemeClr>
                </a:solidFill>
                <a:ea typeface="ＭＳ Ｐゴシック" pitchFamily="34" charset="-128"/>
              </a:rPr>
              <a:t>Tradicionālajā pašizmaksas aprēķina metodē tiek pieņemts, ka izmaksas tiek attiecinātas uz vienu izmaksu virzītāju, visbiežāk pielietotais – attiecināšana uz pakalpojumu skaitu.</a:t>
            </a:r>
          </a:p>
          <a:p>
            <a:pPr marL="0" indent="0" algn="just">
              <a:spcBef>
                <a:spcPts val="300"/>
              </a:spcBef>
              <a:spcAft>
                <a:spcPts val="300"/>
              </a:spcAft>
            </a:pPr>
            <a:r>
              <a:rPr lang="lv-LV" altLang="lv-LV" sz="1800" dirty="0" smtClean="0">
                <a:solidFill>
                  <a:schemeClr val="tx1">
                    <a:lumMod val="95000"/>
                    <a:lumOff val="5000"/>
                  </a:schemeClr>
                </a:solidFill>
                <a:ea typeface="ＭＳ Ｐゴシック" pitchFamily="34" charset="-128"/>
              </a:rPr>
              <a:t>Zemāk redzams ABC pašizmaksas aprēķina salīdzinājums ar iepriekš aprēķināto pašizmaksu pēc tradicionālās metodes.</a:t>
            </a:r>
            <a:endParaRPr lang="lv-LV" altLang="lv-LV" sz="2000" dirty="0" smtClean="0">
              <a:solidFill>
                <a:schemeClr val="tx1">
                  <a:lumMod val="95000"/>
                  <a:lumOff val="5000"/>
                </a:schemeClr>
              </a:solidFill>
              <a:ea typeface="ＭＳ Ｐゴシック" pitchFamily="34" charset="-128"/>
            </a:endParaRPr>
          </a:p>
        </p:txBody>
      </p:sp>
      <p:sp>
        <p:nvSpPr>
          <p:cNvPr id="8" name="TextBox 7"/>
          <p:cNvSpPr txBox="1"/>
          <p:nvPr/>
        </p:nvSpPr>
        <p:spPr>
          <a:xfrm>
            <a:off x="431800" y="1475581"/>
            <a:ext cx="9361040" cy="378565"/>
          </a:xfrm>
          <a:prstGeom prst="rect">
            <a:avLst/>
          </a:prstGeom>
          <a:noFill/>
        </p:spPr>
        <p:txBody>
          <a:bodyPr wrap="square" rtlCol="0">
            <a:spAutoFit/>
          </a:bodyPr>
          <a:lstStyle/>
          <a:p>
            <a:endParaRPr lang="lv-LV" sz="2000" dirty="0" smtClean="0">
              <a:latin typeface="+mn-lt"/>
            </a:endParaRPr>
          </a:p>
        </p:txBody>
      </p:sp>
      <p:sp>
        <p:nvSpPr>
          <p:cNvPr id="9"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ea typeface="ＭＳ Ｐゴシック" pitchFamily="34" charset="-128"/>
              </a:rPr>
              <a:t>Activity based </a:t>
            </a:r>
            <a:r>
              <a:rPr lang="lv-LV" sz="3600" dirty="0" smtClean="0">
                <a:ea typeface="ＭＳ Ｐゴシック" pitchFamily="34" charset="-128"/>
              </a:rPr>
              <a:t>costing piemērs</a:t>
            </a:r>
            <a:r>
              <a:rPr lang="lv-LV" sz="3600" dirty="0">
                <a:ea typeface="ＭＳ Ｐゴシック" pitchFamily="34" charset="-128"/>
              </a:rPr>
              <a:t/>
            </a:r>
            <a:br>
              <a:rPr lang="lv-LV" sz="3600" dirty="0">
                <a:ea typeface="ＭＳ Ｐゴシック" pitchFamily="34" charset="-128"/>
              </a:rPr>
            </a:br>
            <a:r>
              <a:rPr lang="lv-LV" sz="2400" dirty="0" smtClean="0">
                <a:solidFill>
                  <a:schemeClr val="tx1">
                    <a:lumMod val="50000"/>
                    <a:lumOff val="50000"/>
                  </a:schemeClr>
                </a:solidFill>
                <a:ea typeface="ＭＳ Ｐゴシック" pitchFamily="34" charset="-128"/>
              </a:rPr>
              <a:t>Salīdzinājums ar tradicionālo pašizmaksas aprēķināšanas metodi</a:t>
            </a:r>
            <a:endParaRPr lang="lv-LV" sz="2400" dirty="0">
              <a:solidFill>
                <a:schemeClr val="tx1">
                  <a:lumMod val="50000"/>
                  <a:lumOff val="50000"/>
                </a:schemeClr>
              </a:solidFill>
              <a:ea typeface="ＭＳ Ｐゴシック" pitchFamily="34" charset="-128"/>
            </a:endParaRPr>
          </a:p>
        </p:txBody>
      </p:sp>
      <p:graphicFrame>
        <p:nvGraphicFramePr>
          <p:cNvPr id="24" name="Table 23"/>
          <p:cNvGraphicFramePr>
            <a:graphicFrameLocks noGrp="1"/>
          </p:cNvGraphicFramePr>
          <p:nvPr>
            <p:extLst>
              <p:ext uri="{D42A27DB-BD31-4B8C-83A1-F6EECF244321}">
                <p14:modId xmlns:p14="http://schemas.microsoft.com/office/powerpoint/2010/main" val="2692257351"/>
              </p:ext>
            </p:extLst>
          </p:nvPr>
        </p:nvGraphicFramePr>
        <p:xfrm>
          <a:off x="507429" y="2843733"/>
          <a:ext cx="9288812" cy="1333500"/>
        </p:xfrm>
        <a:graphic>
          <a:graphicData uri="http://schemas.openxmlformats.org/drawingml/2006/table">
            <a:tbl>
              <a:tblPr firstRow="1" bandRow="1">
                <a:tableStyleId>{8EC20E35-A176-4012-BC5E-935CFFF8708E}</a:tableStyleId>
              </a:tblPr>
              <a:tblGrid>
                <a:gridCol w="2016002"/>
                <a:gridCol w="2448272"/>
                <a:gridCol w="2502335"/>
                <a:gridCol w="2322203"/>
              </a:tblGrid>
              <a:tr h="237197">
                <a:tc>
                  <a:txBody>
                    <a:bodyPr/>
                    <a:lstStyle/>
                    <a:p>
                      <a:endParaRPr lang="lv-LV" sz="1550" b="1" dirty="0">
                        <a:solidFill>
                          <a:schemeClr val="bg1"/>
                        </a:solidFill>
                      </a:endParaRPr>
                    </a:p>
                  </a:txBody>
                  <a:tcPr>
                    <a:lnL w="12700" cap="flat" cmpd="sng" algn="ctr">
                      <a:solidFill>
                        <a:schemeClr val="tx1">
                          <a:lumMod val="50000"/>
                          <a:lumOff val="50000"/>
                        </a:schemeClr>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lv-LV" sz="1550" b="1" dirty="0" smtClean="0">
                          <a:solidFill>
                            <a:schemeClr val="bg1"/>
                          </a:solidFill>
                        </a:rPr>
                        <a:t>Konsultācija</a:t>
                      </a:r>
                      <a:endParaRPr lang="lv-LV" sz="1550" b="1" dirty="0">
                        <a:solidFill>
                          <a:schemeClr val="bg1"/>
                        </a:solidFill>
                      </a:endParaRPr>
                    </a:p>
                  </a:txBody>
                  <a:tcP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lv-LV" sz="1550" b="1" dirty="0" smtClean="0">
                          <a:solidFill>
                            <a:schemeClr val="bg1"/>
                          </a:solidFill>
                        </a:rPr>
                        <a:t>Reģistrācija</a:t>
                      </a:r>
                      <a:endParaRPr lang="lv-LV" sz="1550" b="1" dirty="0">
                        <a:solidFill>
                          <a:schemeClr val="bg1"/>
                        </a:solidFill>
                      </a:endParaRPr>
                    </a:p>
                  </a:txBody>
                  <a:tcPr>
                    <a:lnL>
                      <a:noFill/>
                    </a:lnL>
                    <a:lnR>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lv-LV" sz="1550" b="1" dirty="0" smtClean="0">
                          <a:solidFill>
                            <a:schemeClr val="bg1"/>
                          </a:solidFill>
                        </a:rPr>
                        <a:t>Eksperta atzinums</a:t>
                      </a:r>
                      <a:endParaRPr lang="lv-LV" sz="1550" b="1" dirty="0">
                        <a:solidFill>
                          <a:schemeClr val="bg1"/>
                        </a:solidFill>
                      </a:endParaRPr>
                    </a:p>
                  </a:txBody>
                  <a:tcPr>
                    <a:lnL>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r>
              <a:tr h="237197">
                <a:tc>
                  <a:txBody>
                    <a:bodyPr/>
                    <a:lstStyle/>
                    <a:p>
                      <a:r>
                        <a:rPr lang="lv-LV" sz="1600" b="0" dirty="0" smtClean="0">
                          <a:solidFill>
                            <a:schemeClr val="tx1">
                              <a:lumMod val="95000"/>
                              <a:lumOff val="5000"/>
                            </a:schemeClr>
                          </a:solidFill>
                        </a:rPr>
                        <a:t>ABC metode</a:t>
                      </a:r>
                      <a:endParaRPr lang="lv-LV" sz="1600" b="0" dirty="0">
                        <a:solidFill>
                          <a:schemeClr val="tx1">
                            <a:lumMod val="95000"/>
                            <a:lumOff val="5000"/>
                          </a:schemeClr>
                        </a:solidFill>
                      </a:endParaRPr>
                    </a:p>
                  </a:txBody>
                  <a:tcPr>
                    <a:lnL w="12700" cap="flat" cmpd="sng" algn="ctr">
                      <a:solidFill>
                        <a:schemeClr val="tx1">
                          <a:lumMod val="50000"/>
                          <a:lumOff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lv-LV" sz="1600" b="0" dirty="0" smtClean="0">
                          <a:solidFill>
                            <a:schemeClr val="dk1"/>
                          </a:solidFill>
                        </a:rPr>
                        <a:t>€ 225</a:t>
                      </a:r>
                      <a:endParaRPr lang="lv-LV" sz="16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lv-LV" sz="1600" b="0" dirty="0" smtClean="0">
                          <a:solidFill>
                            <a:schemeClr val="dk1"/>
                          </a:solidFill>
                        </a:rPr>
                        <a:t>€</a:t>
                      </a:r>
                      <a:r>
                        <a:rPr lang="lv-LV" sz="1600" b="1" dirty="0" smtClean="0">
                          <a:solidFill>
                            <a:schemeClr val="dk1"/>
                          </a:solidFill>
                        </a:rPr>
                        <a:t> </a:t>
                      </a:r>
                      <a:r>
                        <a:rPr lang="lv-LV" sz="1600" dirty="0" smtClean="0"/>
                        <a:t>608</a:t>
                      </a:r>
                      <a:endParaRPr lang="lv-LV" sz="1600"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lv-LV" sz="1600" b="0" dirty="0" smtClean="0">
                          <a:solidFill>
                            <a:schemeClr val="dk1"/>
                          </a:solidFill>
                        </a:rPr>
                        <a:t>€ 2115</a:t>
                      </a:r>
                      <a:endParaRPr lang="lv-LV" sz="1600" dirty="0"/>
                    </a:p>
                  </a:txBody>
                  <a:tcPr>
                    <a:lnL>
                      <a:noFill/>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r>
                        <a:rPr lang="lv-LV" sz="1600" b="0" dirty="0" smtClean="0">
                          <a:solidFill>
                            <a:schemeClr val="tx1">
                              <a:lumMod val="95000"/>
                              <a:lumOff val="5000"/>
                            </a:schemeClr>
                          </a:solidFill>
                        </a:rPr>
                        <a:t>Tradicionālā metode</a:t>
                      </a:r>
                      <a:endParaRPr lang="lv-LV" sz="1600" b="0" dirty="0">
                        <a:solidFill>
                          <a:schemeClr val="tx1">
                            <a:lumMod val="95000"/>
                            <a:lumOff val="5000"/>
                          </a:schemeClr>
                        </a:solidFill>
                      </a:endParaRPr>
                    </a:p>
                  </a:txBody>
                  <a:tcPr>
                    <a:lnL w="12700" cap="flat" cmpd="sng" algn="ctr">
                      <a:solidFill>
                        <a:schemeClr val="tx1">
                          <a:lumMod val="50000"/>
                          <a:lumOff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lv-LV" sz="1600" b="0" dirty="0" smtClean="0">
                          <a:solidFill>
                            <a:schemeClr val="dk1"/>
                          </a:solidFill>
                        </a:rPr>
                        <a:t>€ </a:t>
                      </a:r>
                      <a:r>
                        <a:rPr lang="lv-LV" sz="1600" dirty="0" smtClean="0"/>
                        <a:t>384</a:t>
                      </a:r>
                      <a:endParaRPr lang="lv-LV"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lv-LV" sz="1600" b="0" dirty="0" smtClean="0">
                          <a:solidFill>
                            <a:schemeClr val="dk1"/>
                          </a:solidFill>
                        </a:rPr>
                        <a:t>€ </a:t>
                      </a:r>
                      <a:r>
                        <a:rPr lang="lv-LV" sz="1600" dirty="0" smtClean="0"/>
                        <a:t>737</a:t>
                      </a:r>
                      <a:endParaRPr lang="lv-LV"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lv-LV" sz="1600" b="0" dirty="0" smtClean="0">
                          <a:solidFill>
                            <a:schemeClr val="dk1"/>
                          </a:solidFill>
                        </a:rPr>
                        <a:t>€</a:t>
                      </a:r>
                      <a:r>
                        <a:rPr lang="lv-LV" sz="1600" b="1" dirty="0" smtClean="0">
                          <a:solidFill>
                            <a:schemeClr val="dk1"/>
                          </a:solidFill>
                        </a:rPr>
                        <a:t> </a:t>
                      </a:r>
                      <a:r>
                        <a:rPr lang="lv-LV" sz="1600" dirty="0" smtClean="0"/>
                        <a:t>1829</a:t>
                      </a:r>
                      <a:endParaRPr lang="lv-LV" sz="1600" dirty="0"/>
                    </a:p>
                  </a:txBody>
                  <a:tcPr>
                    <a:lnL>
                      <a:noFill/>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335255">
                <a:tc>
                  <a:txBody>
                    <a:bodyPr/>
                    <a:lstStyle/>
                    <a:p>
                      <a:r>
                        <a:rPr lang="lv-LV" sz="1600" b="1" dirty="0" smtClean="0">
                          <a:solidFill>
                            <a:schemeClr val="tx1">
                              <a:lumMod val="95000"/>
                              <a:lumOff val="5000"/>
                            </a:schemeClr>
                          </a:solidFill>
                        </a:rPr>
                        <a:t>Atšķirība</a:t>
                      </a:r>
                      <a:endParaRPr lang="lv-LV" sz="16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lv-LV" sz="1600" b="1" dirty="0" smtClean="0">
                          <a:solidFill>
                            <a:schemeClr val="tx1">
                              <a:lumMod val="95000"/>
                              <a:lumOff val="5000"/>
                            </a:schemeClr>
                          </a:solidFill>
                        </a:rPr>
                        <a:t>€ 159</a:t>
                      </a:r>
                      <a:endParaRPr lang="lv-LV" sz="1600" b="1" dirty="0">
                        <a:solidFill>
                          <a:schemeClr val="tx1">
                            <a:lumMod val="95000"/>
                            <a:lumOff val="5000"/>
                          </a:schemeClr>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lv-LV" sz="1600" b="1" dirty="0" smtClean="0">
                          <a:solidFill>
                            <a:schemeClr val="tx1">
                              <a:lumMod val="95000"/>
                              <a:lumOff val="5000"/>
                            </a:schemeClr>
                          </a:solidFill>
                        </a:rPr>
                        <a:t>€ 129</a:t>
                      </a:r>
                      <a:endParaRPr lang="lv-LV" sz="1600" b="1" dirty="0">
                        <a:solidFill>
                          <a:schemeClr val="tx1">
                            <a:lumMod val="95000"/>
                            <a:lumOff val="5000"/>
                          </a:schemeClr>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lv-LV" sz="1600" b="1" dirty="0" smtClean="0">
                          <a:solidFill>
                            <a:schemeClr val="tx1">
                              <a:lumMod val="95000"/>
                              <a:lumOff val="5000"/>
                            </a:schemeClr>
                          </a:solidFill>
                        </a:rPr>
                        <a:t>€ -286</a:t>
                      </a:r>
                      <a:endParaRPr lang="lv-LV" sz="1600" b="1" dirty="0">
                        <a:solidFill>
                          <a:schemeClr val="tx1">
                            <a:lumMod val="95000"/>
                            <a:lumOff val="5000"/>
                          </a:schemeClr>
                        </a:solidFill>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913430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2">
            <a:extLst>
              <a:ext uri="{28A0092B-C50C-407E-A947-70E740481C1C}">
                <a14:useLocalDpi xmlns:a14="http://schemas.microsoft.com/office/drawing/2010/main" val="0"/>
              </a:ext>
            </a:extLst>
          </a:blip>
          <a:srcRect l="1315" r="9962"/>
          <a:stretch/>
        </p:blipFill>
        <p:spPr bwMode="auto">
          <a:xfrm>
            <a:off x="2880072" y="4118976"/>
            <a:ext cx="4104346" cy="2685197"/>
          </a:xfrm>
          <a:prstGeom prst="rect">
            <a:avLst/>
          </a:prstGeom>
          <a:noFill/>
          <a:ln>
            <a:solidFill>
              <a:schemeClr val="tx1">
                <a:lumMod val="50000"/>
                <a:lumOff val="50000"/>
              </a:schemeClr>
            </a:solidFill>
          </a:ln>
          <a:extLst>
            <a:ext uri="{53640926-AAD7-44D8-BBD7-CCE9431645EC}">
              <a14:shadowObscured xmlns:a14="http://schemas.microsoft.com/office/drawing/2010/main"/>
            </a:ext>
          </a:extLst>
        </p:spPr>
      </p:pic>
      <p:sp>
        <p:nvSpPr>
          <p:cNvPr id="7" name="Content Placeholder 2"/>
          <p:cNvSpPr txBox="1">
            <a:spLocks/>
          </p:cNvSpPr>
          <p:nvPr/>
        </p:nvSpPr>
        <p:spPr bwMode="auto">
          <a:xfrm>
            <a:off x="504030" y="1547589"/>
            <a:ext cx="9000777" cy="259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spcBef>
                <a:spcPts val="400"/>
              </a:spcBef>
              <a:spcAft>
                <a:spcPts val="600"/>
              </a:spcAft>
              <a:buNone/>
            </a:pPr>
            <a:r>
              <a:rPr lang="lv-LV" sz="2000" dirty="0" smtClean="0">
                <a:latin typeface="Calibri"/>
                <a:ea typeface="Tahoma" panose="020B0604030504040204" pitchFamily="34" charset="0"/>
                <a:cs typeface="Calibri"/>
              </a:rPr>
              <a:t>Activity Based Costing metodē pašizmaksas analīze parasti tiek veikta līdz pakalpojuma soļu līmenim. </a:t>
            </a:r>
          </a:p>
          <a:p>
            <a:pPr marL="0" indent="0">
              <a:spcBef>
                <a:spcPts val="400"/>
              </a:spcBef>
              <a:spcAft>
                <a:spcPts val="600"/>
              </a:spcAft>
              <a:buNone/>
            </a:pPr>
            <a:r>
              <a:rPr lang="lv-LV" sz="2000" dirty="0" smtClean="0">
                <a:latin typeface="Calibri"/>
                <a:ea typeface="Tahoma" panose="020B0604030504040204" pitchFamily="34" charset="0"/>
                <a:cs typeface="Calibri"/>
              </a:rPr>
              <a:t>Šāda detalizācijas pakāpe:</a:t>
            </a:r>
          </a:p>
          <a:p>
            <a:pPr lvl="1">
              <a:spcBef>
                <a:spcPts val="400"/>
              </a:spcBef>
              <a:spcAft>
                <a:spcPts val="600"/>
              </a:spcAft>
              <a:buClr>
                <a:schemeClr val="tx1">
                  <a:lumMod val="50000"/>
                  <a:lumOff val="50000"/>
                </a:schemeClr>
              </a:buClr>
              <a:buFont typeface="Wingdings" panose="05000000000000000000" pitchFamily="2" charset="2"/>
              <a:buChar char="§"/>
            </a:pPr>
            <a:r>
              <a:rPr lang="lv-LV" sz="1800" dirty="0">
                <a:latin typeface="Calibri"/>
                <a:ea typeface="Tahoma" panose="020B0604030504040204" pitchFamily="34" charset="0"/>
                <a:cs typeface="Calibri"/>
              </a:rPr>
              <a:t>parāda detalizētu resursu patēriņu pakalpojuma </a:t>
            </a:r>
            <a:r>
              <a:rPr lang="lv-LV" sz="1800" dirty="0" smtClean="0">
                <a:latin typeface="Calibri"/>
                <a:ea typeface="Tahoma" panose="020B0604030504040204" pitchFamily="34" charset="0"/>
                <a:cs typeface="Calibri"/>
              </a:rPr>
              <a:t>procesā</a:t>
            </a:r>
            <a:endParaRPr lang="lv-LV" sz="1800" dirty="0">
              <a:latin typeface="Calibri"/>
              <a:ea typeface="Tahoma" panose="020B0604030504040204" pitchFamily="34" charset="0"/>
              <a:cs typeface="Calibri"/>
            </a:endParaRPr>
          </a:p>
          <a:p>
            <a:pPr lvl="1">
              <a:spcBef>
                <a:spcPts val="400"/>
              </a:spcBef>
              <a:spcAft>
                <a:spcPts val="600"/>
              </a:spcAft>
              <a:buClr>
                <a:schemeClr val="tx1">
                  <a:lumMod val="50000"/>
                  <a:lumOff val="50000"/>
                </a:schemeClr>
              </a:buClr>
              <a:buFont typeface="Wingdings" panose="05000000000000000000" pitchFamily="2" charset="2"/>
              <a:buChar char="§"/>
            </a:pPr>
            <a:r>
              <a:rPr lang="lv-LV" sz="1800" dirty="0">
                <a:latin typeface="Calibri"/>
                <a:ea typeface="Tahoma" panose="020B0604030504040204" pitchFamily="34" charset="0"/>
                <a:cs typeface="Calibri"/>
              </a:rPr>
              <a:t>ļauj pieņemt kvalitatīvus </a:t>
            </a:r>
            <a:r>
              <a:rPr lang="lv-LV" sz="1800" dirty="0" smtClean="0">
                <a:latin typeface="Calibri"/>
                <a:ea typeface="Tahoma" panose="020B0604030504040204" pitchFamily="34" charset="0"/>
                <a:cs typeface="Calibri"/>
              </a:rPr>
              <a:t>lēmumus</a:t>
            </a:r>
            <a:endParaRPr lang="lv-LV" sz="1800" dirty="0">
              <a:latin typeface="Calibri"/>
              <a:ea typeface="Tahoma" panose="020B0604030504040204" pitchFamily="34" charset="0"/>
              <a:cs typeface="Calibri"/>
            </a:endParaRPr>
          </a:p>
          <a:p>
            <a:pPr lvl="1">
              <a:spcBef>
                <a:spcPts val="400"/>
              </a:spcBef>
              <a:spcAft>
                <a:spcPts val="600"/>
              </a:spcAft>
              <a:buClr>
                <a:schemeClr val="tx1">
                  <a:lumMod val="50000"/>
                  <a:lumOff val="50000"/>
                </a:schemeClr>
              </a:buClr>
              <a:buFont typeface="Wingdings" panose="05000000000000000000" pitchFamily="2" charset="2"/>
              <a:buChar char="§"/>
            </a:pPr>
            <a:r>
              <a:rPr lang="lv-LV" sz="1800" dirty="0">
                <a:latin typeface="Calibri"/>
                <a:ea typeface="Tahoma" panose="020B0604030504040204" pitchFamily="34" charset="0"/>
                <a:cs typeface="Calibri"/>
              </a:rPr>
              <a:t>taču prasa lielākus ieguldījumus izstrādes un analīzes </a:t>
            </a:r>
            <a:r>
              <a:rPr lang="lv-LV" sz="1800" dirty="0" smtClean="0">
                <a:latin typeface="Calibri"/>
                <a:ea typeface="Tahoma" panose="020B0604030504040204" pitchFamily="34" charset="0"/>
                <a:cs typeface="Calibri"/>
              </a:rPr>
              <a:t>fāzē un ir nepieciešams izvairīties no pārāk dziļas detalizācijas pakāpes</a:t>
            </a:r>
            <a:endParaRPr lang="lv-LV" sz="2400" dirty="0">
              <a:solidFill>
                <a:srgbClr val="FF0000"/>
              </a:solidFill>
              <a:latin typeface="Calibri"/>
              <a:ea typeface="Tahoma" panose="020B0604030504040204" pitchFamily="34" charset="0"/>
              <a:cs typeface="Calibri"/>
            </a:endParaRPr>
          </a:p>
          <a:p>
            <a:pPr>
              <a:spcBef>
                <a:spcPts val="300"/>
              </a:spcBef>
              <a:spcAft>
                <a:spcPts val="300"/>
              </a:spcAft>
              <a:buClr>
                <a:schemeClr val="tx1">
                  <a:lumMod val="50000"/>
                  <a:lumOff val="50000"/>
                </a:schemeClr>
              </a:buClr>
              <a:buFont typeface="Wingdings" panose="05000000000000000000" pitchFamily="2" charset="2"/>
              <a:buChar char="§"/>
            </a:pPr>
            <a:endParaRPr lang="lv-LV" sz="2000" dirty="0">
              <a:latin typeface="Calibri"/>
              <a:ea typeface="Tahoma" panose="020B0604030504040204" pitchFamily="34" charset="0"/>
              <a:cs typeface="Calibri"/>
            </a:endParaRPr>
          </a:p>
          <a:p>
            <a:pPr marL="0" indent="0">
              <a:spcAft>
                <a:spcPts val="661"/>
              </a:spcAft>
            </a:pPr>
            <a:endParaRPr lang="lv-LV" altLang="lv-LV" sz="2000" dirty="0">
              <a:latin typeface="Calibri"/>
              <a:ea typeface="ＭＳ Ｐゴシック" pitchFamily="34" charset="-128"/>
              <a:cs typeface="Calibri"/>
            </a:endParaRPr>
          </a:p>
        </p:txBody>
      </p:sp>
      <p:sp>
        <p:nvSpPr>
          <p:cNvPr id="8"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t>Pakalpojumi</a:t>
            </a:r>
            <a:br>
              <a:rPr lang="lv-LV" sz="3600" dirty="0"/>
            </a:br>
            <a:r>
              <a:rPr lang="lv-LV" sz="2800" dirty="0">
                <a:solidFill>
                  <a:schemeClr val="tx1">
                    <a:lumMod val="50000"/>
                    <a:lumOff val="50000"/>
                  </a:schemeClr>
                </a:solidFill>
              </a:rPr>
              <a:t>Definēšanas detalizācija</a:t>
            </a:r>
            <a:endParaRPr lang="lv-LV" sz="3600"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956901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300"/>
              </a:spcBef>
              <a:spcAft>
                <a:spcPts val="300"/>
              </a:spcAft>
              <a:buClr>
                <a:schemeClr val="tx1">
                  <a:lumMod val="50000"/>
                  <a:lumOff val="50000"/>
                </a:schemeClr>
              </a:buClr>
              <a:buFont typeface="Wingdings" panose="05000000000000000000" pitchFamily="2" charset="2"/>
              <a:buChar char="§"/>
            </a:pPr>
            <a:endParaRPr lang="lv-LV" sz="2000" dirty="0">
              <a:latin typeface="Tahoma" panose="020B0604030504040204" pitchFamily="34" charset="0"/>
              <a:ea typeface="Tahoma" panose="020B0604030504040204" pitchFamily="34" charset="0"/>
              <a:cs typeface="Tahoma" panose="020B0604030504040204" pitchFamily="34" charset="0"/>
            </a:endParaRPr>
          </a:p>
          <a:p>
            <a:endParaRPr lang="lv-LV" sz="1800" dirty="0">
              <a:solidFill>
                <a:schemeClr val="tx1">
                  <a:lumMod val="95000"/>
                  <a:lumOff val="5000"/>
                </a:schemeClr>
              </a:solidFill>
            </a:endParaRPr>
          </a:p>
        </p:txBody>
      </p:sp>
      <p:sp>
        <p:nvSpPr>
          <p:cNvPr id="5"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a:t>Pakalpojumi</a:t>
            </a:r>
            <a:r>
              <a:rPr lang="lv-LV" dirty="0"/>
              <a:t/>
            </a:r>
            <a:br>
              <a:rPr lang="lv-LV" dirty="0"/>
            </a:br>
            <a:r>
              <a:rPr lang="lv-LV" sz="2800" dirty="0" smtClean="0">
                <a:solidFill>
                  <a:schemeClr val="tx1">
                    <a:lumMod val="50000"/>
                    <a:lumOff val="50000"/>
                  </a:schemeClr>
                </a:solidFill>
              </a:rPr>
              <a:t>Definēšanas detalizācija līdz soļu līmenim </a:t>
            </a:r>
            <a:endParaRPr lang="lv-LV" sz="2800" dirty="0">
              <a:solidFill>
                <a:schemeClr val="tx1">
                  <a:lumMod val="50000"/>
                  <a:lumOff val="50000"/>
                </a:schemeClr>
              </a:solidFill>
              <a:ea typeface="ＭＳ Ｐゴシック" pitchFamily="34" charset="-128"/>
            </a:endParaRPr>
          </a:p>
        </p:txBody>
      </p:sp>
      <p:sp>
        <p:nvSpPr>
          <p:cNvPr id="13" name="Rectangle 12"/>
          <p:cNvSpPr/>
          <p:nvPr/>
        </p:nvSpPr>
        <p:spPr bwMode="auto">
          <a:xfrm>
            <a:off x="71760" y="1259557"/>
            <a:ext cx="10008865" cy="57606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76" y="1140419"/>
            <a:ext cx="9649072" cy="638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934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656" y="107429"/>
            <a:ext cx="1540644" cy="155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04031" y="1636181"/>
            <a:ext cx="9072563" cy="5477265"/>
          </a:xfrm>
        </p:spPr>
        <p:txBody>
          <a:bodyPr/>
          <a:lstStyle/>
          <a:p>
            <a:pPr>
              <a:spcBef>
                <a:spcPts val="600"/>
              </a:spcBef>
              <a:spcAft>
                <a:spcPts val="600"/>
              </a:spcAft>
              <a:buClr>
                <a:schemeClr val="tx1">
                  <a:lumMod val="50000"/>
                  <a:lumOff val="50000"/>
                </a:schemeClr>
              </a:buClr>
              <a:buFont typeface="Wingdings" panose="05000000000000000000" pitchFamily="2" charset="2"/>
              <a:buChar char="§"/>
              <a:defRPr/>
            </a:pPr>
            <a:r>
              <a:rPr lang="lv-LV" sz="2100" dirty="0"/>
              <a:t>Pašizmaksa ir viens no organizācijas vadības instrumentiem, kuru var izmantot tās darbības analīzei un lēmumu pieņemšanai. Aprēķinot pašizmaksu, ir jāzina kāds ir šo aprēķinu </a:t>
            </a:r>
            <a:r>
              <a:rPr lang="lv-LV" sz="2100" dirty="0" smtClean="0"/>
              <a:t>mērķis </a:t>
            </a:r>
            <a:endParaRPr lang="lv-LV" sz="2100" dirty="0"/>
          </a:p>
          <a:p>
            <a:pPr>
              <a:spcBef>
                <a:spcPts val="600"/>
              </a:spcBef>
              <a:spcAft>
                <a:spcPts val="600"/>
              </a:spcAft>
              <a:buClr>
                <a:schemeClr val="tx1">
                  <a:lumMod val="50000"/>
                  <a:lumOff val="50000"/>
                </a:schemeClr>
              </a:buClr>
              <a:buFont typeface="Wingdings" panose="05000000000000000000" pitchFamily="2" charset="2"/>
              <a:buChar char="§"/>
              <a:defRPr/>
            </a:pPr>
            <a:r>
              <a:rPr lang="lv-LV" sz="2100" dirty="0"/>
              <a:t>Pašizmaksa ir indikators tam, kas notiek organizācijā. </a:t>
            </a:r>
            <a:br>
              <a:rPr lang="lv-LV" sz="2100" dirty="0"/>
            </a:br>
            <a:r>
              <a:rPr lang="lv-LV" sz="2100" dirty="0"/>
              <a:t>Pats par sevi tās aprēķins neko neuzlabos, bet to var izmantot, lai noskaidrotu, kuras izmaksu pozīcijas ir iespējams </a:t>
            </a:r>
            <a:r>
              <a:rPr lang="lv-LV" sz="2100" dirty="0" smtClean="0"/>
              <a:t>samazināt</a:t>
            </a:r>
            <a:endParaRPr lang="lv-LV" sz="2100" dirty="0"/>
          </a:p>
          <a:p>
            <a:pPr>
              <a:spcBef>
                <a:spcPts val="600"/>
              </a:spcBef>
              <a:spcAft>
                <a:spcPts val="600"/>
              </a:spcAft>
              <a:buClr>
                <a:schemeClr val="tx1">
                  <a:lumMod val="50000"/>
                  <a:lumOff val="50000"/>
                </a:schemeClr>
              </a:buClr>
              <a:buFont typeface="Wingdings" panose="05000000000000000000" pitchFamily="2" charset="2"/>
              <a:buChar char="§"/>
              <a:defRPr/>
            </a:pPr>
            <a:r>
              <a:rPr lang="lv-LV" sz="2100" dirty="0"/>
              <a:t>Pašizmaksas aprēķini neaprobežojas tikai ar pilnās pakalpojuma pašizmaksas noteikšanu, kas parāda periodā notikušās izmaksas, bet pašizmaksa kalpo arī par pamatu:</a:t>
            </a:r>
          </a:p>
          <a:p>
            <a:pPr lvl="1">
              <a:spcBef>
                <a:spcPts val="600"/>
              </a:spcBef>
              <a:spcAft>
                <a:spcPts val="600"/>
              </a:spcAft>
              <a:buClr>
                <a:schemeClr val="tx1">
                  <a:lumMod val="50000"/>
                  <a:lumOff val="50000"/>
                </a:schemeClr>
              </a:buClr>
              <a:buFont typeface="Wingdings" panose="05000000000000000000" pitchFamily="2" charset="2"/>
              <a:buChar char="§"/>
              <a:defRPr/>
            </a:pPr>
            <a:r>
              <a:rPr lang="lv-LV" sz="1900" dirty="0"/>
              <a:t>pakalpojuma cenu </a:t>
            </a:r>
            <a:r>
              <a:rPr lang="lv-LV" sz="1900" dirty="0" smtClean="0"/>
              <a:t>veidošanai</a:t>
            </a:r>
            <a:endParaRPr lang="lv-LV" sz="1900" dirty="0"/>
          </a:p>
          <a:p>
            <a:pPr lvl="1">
              <a:spcBef>
                <a:spcPts val="600"/>
              </a:spcBef>
              <a:spcAft>
                <a:spcPts val="600"/>
              </a:spcAft>
              <a:buClr>
                <a:schemeClr val="tx1">
                  <a:lumMod val="50000"/>
                  <a:lumOff val="50000"/>
                </a:schemeClr>
              </a:buClr>
              <a:buFont typeface="Wingdings" panose="05000000000000000000" pitchFamily="2" charset="2"/>
              <a:buChar char="§"/>
              <a:defRPr/>
            </a:pPr>
            <a:r>
              <a:rPr lang="lv-LV" sz="1900" dirty="0" smtClean="0"/>
              <a:t>peļņas vai </a:t>
            </a:r>
            <a:r>
              <a:rPr lang="lv-LV" sz="1900" dirty="0"/>
              <a:t>atdeves </a:t>
            </a:r>
            <a:r>
              <a:rPr lang="lv-LV" sz="1900" dirty="0" smtClean="0"/>
              <a:t>aprēķināšanai</a:t>
            </a:r>
            <a:endParaRPr lang="lv-LV" sz="1900" dirty="0"/>
          </a:p>
          <a:p>
            <a:pPr lvl="1">
              <a:spcBef>
                <a:spcPts val="600"/>
              </a:spcBef>
              <a:spcAft>
                <a:spcPts val="600"/>
              </a:spcAft>
              <a:buClr>
                <a:schemeClr val="tx1">
                  <a:lumMod val="50000"/>
                  <a:lumOff val="50000"/>
                </a:schemeClr>
              </a:buClr>
              <a:buFont typeface="Wingdings" panose="05000000000000000000" pitchFamily="2" charset="2"/>
              <a:buChar char="§"/>
              <a:defRPr/>
            </a:pPr>
            <a:r>
              <a:rPr lang="lv-LV" sz="1900" dirty="0"/>
              <a:t>rentabilitātes </a:t>
            </a:r>
            <a:r>
              <a:rPr lang="lv-LV" sz="1900" dirty="0" smtClean="0"/>
              <a:t>aprēķināšanai</a:t>
            </a:r>
            <a:endParaRPr lang="lv-LV" sz="1900" dirty="0"/>
          </a:p>
          <a:p>
            <a:pPr marL="0" indent="0">
              <a:defRPr/>
            </a:pPr>
            <a:endParaRPr lang="lv-LV" sz="2200" dirty="0"/>
          </a:p>
        </p:txBody>
      </p:sp>
      <p:sp>
        <p:nvSpPr>
          <p:cNvPr id="5"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ea typeface="ＭＳ Ｐゴシック" pitchFamily="34" charset="-128"/>
              </a:rPr>
              <a:t>Pašizmaksa</a:t>
            </a:r>
            <a:br>
              <a:rPr lang="lv-LV" sz="3600" dirty="0" smtClean="0">
                <a:ea typeface="ＭＳ Ｐゴシック" pitchFamily="34" charset="-128"/>
              </a:rPr>
            </a:br>
            <a:r>
              <a:rPr lang="lv-LV" sz="2800" dirty="0" smtClean="0">
                <a:solidFill>
                  <a:schemeClr val="tx1">
                    <a:lumMod val="50000"/>
                    <a:lumOff val="50000"/>
                  </a:schemeClr>
                </a:solidFill>
                <a:ea typeface="ＭＳ Ｐゴシック" pitchFamily="34" charset="-128"/>
              </a:rPr>
              <a:t>Kāpēc to aprēķināt?</a:t>
            </a:r>
            <a:endParaRPr lang="lv-LV" sz="3600" kern="0"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2210426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03238" y="-180603"/>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ea typeface="ＭＳ Ｐゴシック" pitchFamily="34" charset="-128"/>
              </a:rPr>
              <a:t>Uzdevums</a:t>
            </a:r>
            <a:endParaRPr lang="lv-LV" sz="3200" kern="0" dirty="0">
              <a:solidFill>
                <a:schemeClr val="tx1">
                  <a:lumMod val="50000"/>
                  <a:lumOff val="50000"/>
                </a:schemeClr>
              </a:solidFill>
              <a:ea typeface="ＭＳ Ｐゴシック" pitchFamily="34" charset="-128"/>
            </a:endParaRPr>
          </a:p>
        </p:txBody>
      </p:sp>
      <p:sp>
        <p:nvSpPr>
          <p:cNvPr id="8" name="Content Placeholder 2"/>
          <p:cNvSpPr txBox="1">
            <a:spLocks/>
          </p:cNvSpPr>
          <p:nvPr/>
        </p:nvSpPr>
        <p:spPr bwMode="auto">
          <a:xfrm>
            <a:off x="504030" y="1547589"/>
            <a:ext cx="9000777"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a:spcBef>
                <a:spcPts val="600"/>
              </a:spcBef>
              <a:spcAft>
                <a:spcPts val="600"/>
              </a:spcAft>
              <a:buClr>
                <a:schemeClr val="tx1">
                  <a:lumMod val="50000"/>
                  <a:lumOff val="50000"/>
                </a:schemeClr>
              </a:buClr>
              <a:buFont typeface="Wingdings" panose="05000000000000000000" pitchFamily="2" charset="2"/>
              <a:buChar char="§"/>
            </a:pPr>
            <a:r>
              <a:rPr lang="lv-LV" sz="2400" dirty="0" smtClean="0"/>
              <a:t>Grupā 4-5 cilvēki</a:t>
            </a:r>
          </a:p>
          <a:p>
            <a:pPr>
              <a:spcBef>
                <a:spcPts val="600"/>
              </a:spcBef>
              <a:spcAft>
                <a:spcPts val="600"/>
              </a:spcAft>
              <a:buClr>
                <a:schemeClr val="tx1">
                  <a:lumMod val="50000"/>
                  <a:lumOff val="50000"/>
                </a:schemeClr>
              </a:buClr>
              <a:buFont typeface="Wingdings" panose="05000000000000000000" pitchFamily="2" charset="2"/>
              <a:buChar char="§"/>
            </a:pPr>
            <a:r>
              <a:rPr lang="lv-LV" sz="2400" dirty="0" smtClean="0"/>
              <a:t>Laiks: 20 min</a:t>
            </a:r>
          </a:p>
          <a:p>
            <a:pPr>
              <a:spcBef>
                <a:spcPts val="600"/>
              </a:spcBef>
              <a:spcAft>
                <a:spcPts val="600"/>
              </a:spcAft>
              <a:buClr>
                <a:schemeClr val="tx1">
                  <a:lumMod val="50000"/>
                  <a:lumOff val="50000"/>
                </a:schemeClr>
              </a:buClr>
              <a:buFont typeface="Wingdings" panose="05000000000000000000" pitchFamily="2" charset="2"/>
              <a:buChar char="§"/>
            </a:pPr>
            <a:r>
              <a:rPr lang="lv-LV" sz="2400" dirty="0" smtClean="0"/>
              <a:t>Definējiet izmaksu objektus un izmaksu centrus iestādei.</a:t>
            </a:r>
          </a:p>
          <a:p>
            <a:pPr>
              <a:spcBef>
                <a:spcPts val="600"/>
              </a:spcBef>
              <a:spcAft>
                <a:spcPts val="600"/>
              </a:spcAft>
              <a:buClr>
                <a:schemeClr val="tx1">
                  <a:lumMod val="50000"/>
                  <a:lumOff val="50000"/>
                </a:schemeClr>
              </a:buClr>
              <a:buFont typeface="Wingdings" panose="05000000000000000000" pitchFamily="2" charset="2"/>
              <a:buChar char="§"/>
            </a:pPr>
            <a:r>
              <a:rPr lang="lv-LV" sz="2400" dirty="0" smtClean="0"/>
              <a:t>Iestādes</a:t>
            </a:r>
          </a:p>
          <a:p>
            <a:pPr lvl="1">
              <a:spcBef>
                <a:spcPts val="600"/>
              </a:spcBef>
              <a:spcAft>
                <a:spcPts val="600"/>
              </a:spcAft>
              <a:buClr>
                <a:schemeClr val="tx1">
                  <a:lumMod val="50000"/>
                  <a:lumOff val="50000"/>
                </a:schemeClr>
              </a:buClr>
              <a:buFont typeface="Wingdings" panose="05000000000000000000" pitchFamily="2" charset="2"/>
              <a:buChar char="§"/>
            </a:pPr>
            <a:r>
              <a:rPr lang="lv-LV" sz="2200" dirty="0" smtClean="0"/>
              <a:t>Uzņēmumu reģistrs</a:t>
            </a:r>
          </a:p>
          <a:p>
            <a:pPr lvl="1">
              <a:spcBef>
                <a:spcPts val="600"/>
              </a:spcBef>
              <a:spcAft>
                <a:spcPts val="600"/>
              </a:spcAft>
              <a:buClr>
                <a:schemeClr val="tx1">
                  <a:lumMod val="50000"/>
                  <a:lumOff val="50000"/>
                </a:schemeClr>
              </a:buClr>
              <a:buFont typeface="Wingdings" panose="05000000000000000000" pitchFamily="2" charset="2"/>
              <a:buChar char="§"/>
            </a:pPr>
            <a:r>
              <a:rPr lang="lv-LV" sz="2200" dirty="0" smtClean="0"/>
              <a:t>PMLP</a:t>
            </a:r>
          </a:p>
          <a:p>
            <a:pPr marL="0" indent="0">
              <a:spcBef>
                <a:spcPts val="600"/>
              </a:spcBef>
              <a:spcAft>
                <a:spcPts val="600"/>
              </a:spcAft>
              <a:buClr>
                <a:schemeClr val="tx1">
                  <a:lumMod val="50000"/>
                  <a:lumOff val="50000"/>
                </a:schemeClr>
              </a:buClr>
            </a:pPr>
            <a:endParaRPr lang="lv-LV" sz="2400" dirty="0"/>
          </a:p>
        </p:txBody>
      </p:sp>
    </p:spTree>
    <p:extLst>
      <p:ext uri="{BB962C8B-B14F-4D97-AF65-F5344CB8AC3E}">
        <p14:creationId xmlns:p14="http://schemas.microsoft.com/office/powerpoint/2010/main" val="1403928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5122"/>
          <p:cNvSpPr/>
          <p:nvPr/>
        </p:nvSpPr>
        <p:spPr bwMode="auto">
          <a:xfrm>
            <a:off x="143768" y="1115541"/>
            <a:ext cx="9721080" cy="6264696"/>
          </a:xfrm>
          <a:prstGeom prst="rect">
            <a:avLst/>
          </a:prstGeom>
          <a:solidFill>
            <a:schemeClr val="accent3">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sp>
        <p:nvSpPr>
          <p:cNvPr id="5"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t>1. uzdevums</a:t>
            </a:r>
            <a:r>
              <a:rPr lang="lv-LV" dirty="0"/>
              <a:t/>
            </a:r>
            <a:br>
              <a:rPr lang="lv-LV" dirty="0"/>
            </a:br>
            <a:r>
              <a:rPr lang="lv-LV" sz="2800" dirty="0" smtClean="0">
                <a:solidFill>
                  <a:schemeClr val="tx1">
                    <a:lumMod val="50000"/>
                    <a:lumOff val="50000"/>
                  </a:schemeClr>
                </a:solidFill>
              </a:rPr>
              <a:t>Uzņēmumu reģistra organizatoriskā struktūra</a:t>
            </a:r>
            <a:endParaRPr lang="lv-LV" sz="2800" dirty="0">
              <a:solidFill>
                <a:schemeClr val="tx1">
                  <a:lumMod val="50000"/>
                  <a:lumOff val="50000"/>
                </a:schemeClr>
              </a:solidFill>
              <a:ea typeface="ＭＳ Ｐゴシック" pitchFamily="34" charset="-128"/>
            </a:endParaRPr>
          </a:p>
        </p:txBody>
      </p:sp>
      <p:sp>
        <p:nvSpPr>
          <p:cNvPr id="2" name="Rectangle 1"/>
          <p:cNvSpPr/>
          <p:nvPr/>
        </p:nvSpPr>
        <p:spPr bwMode="auto">
          <a:xfrm>
            <a:off x="3888184" y="1259557"/>
            <a:ext cx="2088232" cy="504056"/>
          </a:xfrm>
          <a:prstGeom prst="rect">
            <a:avLst/>
          </a:prstGeom>
          <a:solidFill>
            <a:schemeClr val="accent6">
              <a:lumMod val="40000"/>
              <a:lumOff val="60000"/>
            </a:schemeClr>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600" b="1" i="0" u="none" strike="noStrike" cap="none" normalizeH="0" baseline="0" dirty="0" smtClean="0">
                <a:ln>
                  <a:noFill/>
                </a:ln>
                <a:effectLst/>
                <a:ea typeface="SimSun" charset="-122"/>
              </a:rPr>
              <a:t>Galvenais valsts notārs</a:t>
            </a:r>
          </a:p>
        </p:txBody>
      </p:sp>
      <p:sp>
        <p:nvSpPr>
          <p:cNvPr id="6" name="Rectangle 5"/>
          <p:cNvSpPr/>
          <p:nvPr/>
        </p:nvSpPr>
        <p:spPr bwMode="auto">
          <a:xfrm>
            <a:off x="287784" y="1974280"/>
            <a:ext cx="3626656" cy="360040"/>
          </a:xfrm>
          <a:prstGeom prst="rect">
            <a:avLst/>
          </a:prstGeom>
          <a:solidFill>
            <a:schemeClr val="accent2">
              <a:lumMod val="20000"/>
              <a:lumOff val="80000"/>
            </a:schemeClr>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250" b="1" dirty="0" smtClean="0">
                <a:ea typeface="SimSun" charset="-122"/>
              </a:rPr>
              <a:t>Galvenā valsts notāra vietnieks funkciju jautājumos</a:t>
            </a:r>
            <a:endParaRPr kumimoji="0" lang="lv-LV" sz="1250" b="1" i="0" u="none" strike="noStrike" cap="none" normalizeH="0" baseline="0" dirty="0" smtClean="0">
              <a:ln>
                <a:noFill/>
              </a:ln>
              <a:effectLst/>
              <a:ea typeface="SimSun" charset="-122"/>
            </a:endParaRPr>
          </a:p>
        </p:txBody>
      </p:sp>
      <p:sp>
        <p:nvSpPr>
          <p:cNvPr id="7" name="Rectangle 6"/>
          <p:cNvSpPr/>
          <p:nvPr/>
        </p:nvSpPr>
        <p:spPr bwMode="auto">
          <a:xfrm>
            <a:off x="5976416" y="1974280"/>
            <a:ext cx="3744416" cy="360040"/>
          </a:xfrm>
          <a:prstGeom prst="rect">
            <a:avLst/>
          </a:prstGeom>
          <a:solidFill>
            <a:schemeClr val="accent2">
              <a:lumMod val="20000"/>
              <a:lumOff val="80000"/>
            </a:schemeClr>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50" b="1" dirty="0">
                <a:ea typeface="SimSun" charset="-122"/>
              </a:rPr>
              <a:t>Galvenā valsts notāra vietneks </a:t>
            </a:r>
            <a:r>
              <a:rPr lang="lv-LV" sz="1250" b="1" dirty="0" smtClean="0">
                <a:ea typeface="SimSun" charset="-122"/>
              </a:rPr>
              <a:t>juridiskajos jaut.</a:t>
            </a:r>
            <a:endParaRPr lang="lv-LV" sz="1250" b="1" dirty="0">
              <a:ea typeface="SimSun" charset="-122"/>
            </a:endParaRPr>
          </a:p>
        </p:txBody>
      </p:sp>
      <p:sp>
        <p:nvSpPr>
          <p:cNvPr id="8" name="Rectangle 7"/>
          <p:cNvSpPr/>
          <p:nvPr/>
        </p:nvSpPr>
        <p:spPr bwMode="auto">
          <a:xfrm>
            <a:off x="2304008" y="2550344"/>
            <a:ext cx="936104" cy="72008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Finanšu un saimniecības nodaļa</a:t>
            </a:r>
            <a:endParaRPr kumimoji="0" lang="lv-LV" sz="1100" b="1" i="0" u="none" strike="noStrike" cap="none" normalizeH="0" baseline="0" dirty="0" smtClean="0">
              <a:ln>
                <a:noFill/>
              </a:ln>
              <a:effectLst/>
              <a:ea typeface="SimSun" charset="-122"/>
            </a:endParaRPr>
          </a:p>
        </p:txBody>
      </p:sp>
      <p:sp>
        <p:nvSpPr>
          <p:cNvPr id="9" name="Rectangle 8"/>
          <p:cNvSpPr/>
          <p:nvPr/>
        </p:nvSpPr>
        <p:spPr bwMode="auto">
          <a:xfrm>
            <a:off x="3351685" y="2550344"/>
            <a:ext cx="928982" cy="72008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Personāla nodaļa</a:t>
            </a:r>
            <a:endParaRPr kumimoji="0" lang="lv-LV" sz="1100" b="1" i="0" u="none" strike="noStrike" cap="none" normalizeH="0" baseline="0" dirty="0" smtClean="0">
              <a:ln>
                <a:noFill/>
              </a:ln>
              <a:effectLst/>
              <a:ea typeface="SimSun" charset="-122"/>
            </a:endParaRPr>
          </a:p>
        </p:txBody>
      </p:sp>
      <p:sp>
        <p:nvSpPr>
          <p:cNvPr id="10" name="Rectangle 9"/>
          <p:cNvSpPr/>
          <p:nvPr/>
        </p:nvSpPr>
        <p:spPr bwMode="auto">
          <a:xfrm>
            <a:off x="4406681" y="2550344"/>
            <a:ext cx="1051238" cy="72008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Funkciju izpildes departaments</a:t>
            </a:r>
            <a:endParaRPr kumimoji="0" lang="lv-LV" sz="1100" b="1" i="0" u="none" strike="noStrike" cap="none" normalizeH="0" baseline="0" dirty="0" smtClean="0">
              <a:ln>
                <a:noFill/>
              </a:ln>
              <a:effectLst/>
              <a:ea typeface="SimSun" charset="-122"/>
            </a:endParaRPr>
          </a:p>
        </p:txBody>
      </p:sp>
      <p:sp>
        <p:nvSpPr>
          <p:cNvPr id="11" name="Rectangle 10"/>
          <p:cNvSpPr/>
          <p:nvPr/>
        </p:nvSpPr>
        <p:spPr bwMode="auto">
          <a:xfrm>
            <a:off x="5572391" y="2550344"/>
            <a:ext cx="952066" cy="72008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Referents </a:t>
            </a:r>
            <a:r>
              <a:rPr lang="lv-LV" sz="1050" b="1" dirty="0" smtClean="0">
                <a:ea typeface="SimSun" charset="-122"/>
              </a:rPr>
              <a:t>(</a:t>
            </a:r>
            <a:r>
              <a:rPr lang="lv-LV" sz="1000" b="1" dirty="0" smtClean="0">
                <a:ea typeface="SimSun" charset="-122"/>
              </a:rPr>
              <a:t>komunikāciju projektu jautājumos</a:t>
            </a:r>
            <a:r>
              <a:rPr lang="lv-LV" sz="1050" b="1" dirty="0" smtClean="0">
                <a:ea typeface="SimSun" charset="-122"/>
              </a:rPr>
              <a:t>)</a:t>
            </a:r>
            <a:endParaRPr kumimoji="0" lang="lv-LV" sz="1100" b="1" i="0" u="none" strike="noStrike" cap="none" normalizeH="0" baseline="0" dirty="0" smtClean="0">
              <a:ln>
                <a:noFill/>
              </a:ln>
              <a:effectLst/>
              <a:ea typeface="SimSun" charset="-122"/>
            </a:endParaRPr>
          </a:p>
        </p:txBody>
      </p:sp>
      <p:sp>
        <p:nvSpPr>
          <p:cNvPr id="12" name="Rectangle 11"/>
          <p:cNvSpPr/>
          <p:nvPr/>
        </p:nvSpPr>
        <p:spPr bwMode="auto">
          <a:xfrm>
            <a:off x="6624488" y="2550344"/>
            <a:ext cx="952066" cy="72008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Galvenā valsts notāra palīgs</a:t>
            </a:r>
            <a:endParaRPr kumimoji="0" lang="lv-LV" sz="1100" b="1" i="0" u="none" strike="noStrike" cap="none" normalizeH="0" baseline="0" dirty="0" smtClean="0">
              <a:ln>
                <a:noFill/>
              </a:ln>
              <a:effectLst/>
              <a:ea typeface="SimSun" charset="-122"/>
            </a:endParaRPr>
          </a:p>
        </p:txBody>
      </p:sp>
      <p:sp>
        <p:nvSpPr>
          <p:cNvPr id="15" name="Rectangle 14"/>
          <p:cNvSpPr/>
          <p:nvPr/>
        </p:nvSpPr>
        <p:spPr bwMode="auto">
          <a:xfrm>
            <a:off x="287784" y="2838376"/>
            <a:ext cx="936104" cy="936104"/>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Informācijas sistēmu attīstības un atbalsta nodaļa</a:t>
            </a:r>
            <a:endParaRPr kumimoji="0" lang="lv-LV" sz="1100" b="1" i="0" u="none" strike="noStrike" cap="none" normalizeH="0" baseline="0" dirty="0" smtClean="0">
              <a:ln>
                <a:noFill/>
              </a:ln>
              <a:effectLst/>
              <a:ea typeface="SimSun" charset="-122"/>
            </a:endParaRPr>
          </a:p>
        </p:txBody>
      </p:sp>
      <p:sp>
        <p:nvSpPr>
          <p:cNvPr id="16" name="Rectangle 15"/>
          <p:cNvSpPr/>
          <p:nvPr/>
        </p:nvSpPr>
        <p:spPr bwMode="auto">
          <a:xfrm>
            <a:off x="1367904" y="2838376"/>
            <a:ext cx="792088" cy="936104"/>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Funkciju vadības nodaļa</a:t>
            </a:r>
            <a:endParaRPr kumimoji="0" lang="lv-LV" sz="1100" b="1" i="0" u="none" strike="noStrike" cap="none" normalizeH="0" baseline="0" dirty="0" smtClean="0">
              <a:ln>
                <a:noFill/>
              </a:ln>
              <a:effectLst/>
              <a:ea typeface="SimSun" charset="-122"/>
            </a:endParaRPr>
          </a:p>
        </p:txBody>
      </p:sp>
      <p:sp>
        <p:nvSpPr>
          <p:cNvPr id="17" name="Rectangle 16"/>
          <p:cNvSpPr/>
          <p:nvPr/>
        </p:nvSpPr>
        <p:spPr bwMode="auto">
          <a:xfrm>
            <a:off x="7776616" y="2838376"/>
            <a:ext cx="916062" cy="936104"/>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Kontroles nodaļa</a:t>
            </a:r>
            <a:endParaRPr kumimoji="0" lang="lv-LV" sz="1100" b="1" i="0" u="none" strike="noStrike" cap="none" normalizeH="0" baseline="0" dirty="0" smtClean="0">
              <a:ln>
                <a:noFill/>
              </a:ln>
              <a:effectLst/>
              <a:ea typeface="SimSun" charset="-122"/>
            </a:endParaRPr>
          </a:p>
        </p:txBody>
      </p:sp>
      <p:sp>
        <p:nvSpPr>
          <p:cNvPr id="18" name="Rectangle 17"/>
          <p:cNvSpPr/>
          <p:nvPr/>
        </p:nvSpPr>
        <p:spPr bwMode="auto">
          <a:xfrm>
            <a:off x="8840774" y="2838376"/>
            <a:ext cx="880058" cy="936104"/>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Juridiskā nodaļa</a:t>
            </a:r>
            <a:endParaRPr kumimoji="0" lang="lv-LV" sz="1100" b="1" i="0" u="none" strike="noStrike" cap="none" normalizeH="0" baseline="0" dirty="0" smtClean="0">
              <a:ln>
                <a:noFill/>
              </a:ln>
              <a:effectLst/>
              <a:ea typeface="SimSun" charset="-122"/>
            </a:endParaRPr>
          </a:p>
        </p:txBody>
      </p:sp>
      <p:sp>
        <p:nvSpPr>
          <p:cNvPr id="19" name="Rectangle 18"/>
          <p:cNvSpPr/>
          <p:nvPr/>
        </p:nvSpPr>
        <p:spPr bwMode="auto">
          <a:xfrm>
            <a:off x="287784" y="4278536"/>
            <a:ext cx="1008000" cy="108012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Rīgas reģiona klientu apkalpošanas nodaļa</a:t>
            </a:r>
            <a:endParaRPr kumimoji="0" lang="lv-LV" sz="1100" b="1" i="0" u="none" strike="noStrike" cap="none" normalizeH="0" baseline="0" dirty="0" smtClean="0">
              <a:ln>
                <a:noFill/>
              </a:ln>
              <a:effectLst/>
              <a:ea typeface="SimSun" charset="-122"/>
            </a:endParaRPr>
          </a:p>
        </p:txBody>
      </p:sp>
      <p:sp>
        <p:nvSpPr>
          <p:cNvPr id="20" name="Rectangle 19"/>
          <p:cNvSpPr/>
          <p:nvPr/>
        </p:nvSpPr>
        <p:spPr bwMode="auto">
          <a:xfrm>
            <a:off x="1439912" y="4278536"/>
            <a:ext cx="936104" cy="108012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Rīgas reģiona arhīva nodaļa</a:t>
            </a:r>
            <a:endParaRPr kumimoji="0" lang="lv-LV" sz="1100" b="1" i="0" u="none" strike="noStrike" cap="none" normalizeH="0" baseline="0" dirty="0" smtClean="0">
              <a:ln>
                <a:noFill/>
              </a:ln>
              <a:effectLst/>
              <a:ea typeface="SimSun" charset="-122"/>
            </a:endParaRPr>
          </a:p>
        </p:txBody>
      </p:sp>
      <p:sp>
        <p:nvSpPr>
          <p:cNvPr id="21" name="Rectangle 20"/>
          <p:cNvSpPr/>
          <p:nvPr/>
        </p:nvSpPr>
        <p:spPr bwMode="auto">
          <a:xfrm>
            <a:off x="2521396" y="4278536"/>
            <a:ext cx="936104" cy="108012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Rīgas reģiona informācijas nodaļa</a:t>
            </a:r>
            <a:endParaRPr kumimoji="0" lang="lv-LV" sz="1100" b="1" i="0" u="none" strike="noStrike" cap="none" normalizeH="0" baseline="0" dirty="0" smtClean="0">
              <a:ln>
                <a:noFill/>
              </a:ln>
              <a:effectLst/>
              <a:ea typeface="SimSun" charset="-122"/>
            </a:endParaRPr>
          </a:p>
        </p:txBody>
      </p:sp>
      <p:sp>
        <p:nvSpPr>
          <p:cNvPr id="22" name="Rectangle 21"/>
          <p:cNvSpPr/>
          <p:nvPr/>
        </p:nvSpPr>
        <p:spPr bwMode="auto">
          <a:xfrm>
            <a:off x="3609900" y="4278536"/>
            <a:ext cx="936104" cy="108012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Rīgas reģiona lietvedības nodaļa</a:t>
            </a:r>
            <a:endParaRPr kumimoji="0" lang="lv-LV" sz="1100" b="1" i="0" u="none" strike="noStrike" cap="none" normalizeH="0" baseline="0" dirty="0" smtClean="0">
              <a:ln>
                <a:noFill/>
              </a:ln>
              <a:effectLst/>
              <a:ea typeface="SimSun" charset="-122"/>
            </a:endParaRPr>
          </a:p>
        </p:txBody>
      </p:sp>
      <p:sp>
        <p:nvSpPr>
          <p:cNvPr id="24" name="Rectangle 23"/>
          <p:cNvSpPr/>
          <p:nvPr/>
        </p:nvSpPr>
        <p:spPr bwMode="auto">
          <a:xfrm>
            <a:off x="8352681" y="4278536"/>
            <a:ext cx="1368152" cy="108012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Rīgas reģiona komercķīlu un laulāto mantisko attiecību reģistrācijas nodaļa</a:t>
            </a:r>
            <a:endParaRPr kumimoji="0" lang="lv-LV" sz="1100" b="1" i="0" u="none" strike="noStrike" cap="none" normalizeH="0" baseline="0" dirty="0" smtClean="0">
              <a:ln>
                <a:noFill/>
              </a:ln>
              <a:effectLst/>
              <a:ea typeface="SimSun" charset="-122"/>
            </a:endParaRPr>
          </a:p>
        </p:txBody>
      </p:sp>
      <p:sp>
        <p:nvSpPr>
          <p:cNvPr id="26" name="Rectangle 25"/>
          <p:cNvSpPr/>
          <p:nvPr/>
        </p:nvSpPr>
        <p:spPr bwMode="auto">
          <a:xfrm>
            <a:off x="6866495" y="4278536"/>
            <a:ext cx="1368152" cy="108012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Rīgas reģiona komersantu un uzņēmumu reģistrācijas nodaļa</a:t>
            </a:r>
            <a:endParaRPr kumimoji="0" lang="lv-LV" sz="1100" b="1" i="0" u="none" strike="noStrike" cap="none" normalizeH="0" baseline="0" dirty="0" smtClean="0">
              <a:ln>
                <a:noFill/>
              </a:ln>
              <a:effectLst/>
              <a:ea typeface="SimSun" charset="-122"/>
            </a:endParaRPr>
          </a:p>
        </p:txBody>
      </p:sp>
      <p:sp>
        <p:nvSpPr>
          <p:cNvPr id="27" name="Rectangle 26"/>
          <p:cNvSpPr/>
          <p:nvPr/>
        </p:nvSpPr>
        <p:spPr bwMode="auto">
          <a:xfrm>
            <a:off x="5364348" y="4278536"/>
            <a:ext cx="1368152" cy="108012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lv-LV" sz="1100" b="1" dirty="0" smtClean="0">
                <a:ea typeface="SimSun" charset="-122"/>
              </a:rPr>
              <a:t>Rīgas reģiona nevalstisko organizāciju un masu informācijas līdzekļu reģistrācijas nodaļa</a:t>
            </a:r>
            <a:endParaRPr kumimoji="0" lang="lv-LV" sz="1100" b="1" i="0" u="none" strike="noStrike" cap="none" normalizeH="0" baseline="0" dirty="0" smtClean="0">
              <a:ln>
                <a:noFill/>
              </a:ln>
              <a:effectLst/>
              <a:ea typeface="SimSun" charset="-122"/>
            </a:endParaRPr>
          </a:p>
        </p:txBody>
      </p:sp>
      <p:sp>
        <p:nvSpPr>
          <p:cNvPr id="28" name="Rectangle 27"/>
          <p:cNvSpPr/>
          <p:nvPr/>
        </p:nvSpPr>
        <p:spPr bwMode="auto">
          <a:xfrm>
            <a:off x="4077952" y="5862712"/>
            <a:ext cx="786272" cy="108012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lv-LV" sz="1100" b="1" dirty="0">
                <a:ea typeface="SimSun" charset="-122"/>
              </a:rPr>
              <a:t>Liepājas reģionālā nodaļa</a:t>
            </a:r>
            <a:endParaRPr kumimoji="0" lang="lv-LV" sz="1100" b="1" i="0" u="none" strike="noStrike" cap="none" normalizeH="0" baseline="0" dirty="0" smtClean="0">
              <a:ln>
                <a:noFill/>
              </a:ln>
              <a:effectLst/>
              <a:ea typeface="SimSun" charset="-122"/>
            </a:endParaRPr>
          </a:p>
        </p:txBody>
      </p:sp>
      <p:sp>
        <p:nvSpPr>
          <p:cNvPr id="35" name="Rectangle 34"/>
          <p:cNvSpPr/>
          <p:nvPr/>
        </p:nvSpPr>
        <p:spPr bwMode="auto">
          <a:xfrm>
            <a:off x="5046128" y="5862712"/>
            <a:ext cx="786272" cy="108012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lv-LV" sz="1100" b="1" dirty="0">
                <a:ea typeface="SimSun" charset="-122"/>
              </a:rPr>
              <a:t>Rēzeknes reģionālā nodaļa</a:t>
            </a:r>
            <a:endParaRPr kumimoji="0" lang="lv-LV" sz="1100" b="1" i="0" u="none" strike="noStrike" cap="none" normalizeH="0" baseline="0" dirty="0" smtClean="0">
              <a:ln>
                <a:noFill/>
              </a:ln>
              <a:effectLst/>
              <a:ea typeface="SimSun" charset="-122"/>
            </a:endParaRPr>
          </a:p>
        </p:txBody>
      </p:sp>
      <p:sp>
        <p:nvSpPr>
          <p:cNvPr id="36" name="Rectangle 35"/>
          <p:cNvSpPr/>
          <p:nvPr/>
        </p:nvSpPr>
        <p:spPr bwMode="auto">
          <a:xfrm>
            <a:off x="6004916" y="5862712"/>
            <a:ext cx="786272" cy="108012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lv-LV" sz="1100" b="1" dirty="0">
                <a:ea typeface="SimSun" charset="-122"/>
              </a:rPr>
              <a:t>Saldus reģionālā nodaļa</a:t>
            </a:r>
            <a:endParaRPr kumimoji="0" lang="lv-LV" sz="1100" b="1" i="0" u="none" strike="noStrike" cap="none" normalizeH="0" baseline="0" dirty="0" smtClean="0">
              <a:ln>
                <a:noFill/>
              </a:ln>
              <a:effectLst/>
              <a:ea typeface="SimSun" charset="-122"/>
            </a:endParaRPr>
          </a:p>
        </p:txBody>
      </p:sp>
      <p:sp>
        <p:nvSpPr>
          <p:cNvPr id="37" name="Rectangle 36"/>
          <p:cNvSpPr/>
          <p:nvPr/>
        </p:nvSpPr>
        <p:spPr bwMode="auto">
          <a:xfrm>
            <a:off x="6973092" y="5862712"/>
            <a:ext cx="786272" cy="108012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lv-LV" sz="1100" b="1" dirty="0">
                <a:ea typeface="SimSun" charset="-122"/>
              </a:rPr>
              <a:t>Valmieras reģionālā nodaļa</a:t>
            </a:r>
            <a:endParaRPr kumimoji="0" lang="lv-LV" sz="1100" b="1" i="0" u="none" strike="noStrike" cap="none" normalizeH="0" baseline="0" dirty="0" smtClean="0">
              <a:ln>
                <a:noFill/>
              </a:ln>
              <a:effectLst/>
              <a:ea typeface="SimSun" charset="-122"/>
            </a:endParaRPr>
          </a:p>
        </p:txBody>
      </p:sp>
      <p:sp>
        <p:nvSpPr>
          <p:cNvPr id="38" name="Rectangle 37"/>
          <p:cNvSpPr/>
          <p:nvPr/>
        </p:nvSpPr>
        <p:spPr bwMode="auto">
          <a:xfrm>
            <a:off x="2095280" y="5862712"/>
            <a:ext cx="856800" cy="108012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lv-LV" sz="1100" b="1" dirty="0">
                <a:ea typeface="SimSun" charset="-122"/>
              </a:rPr>
              <a:t>Daugavpils reģionālā nodaļa</a:t>
            </a:r>
            <a:endParaRPr kumimoji="0" lang="lv-LV" sz="1100" b="1" i="0" u="none" strike="noStrike" cap="none" normalizeH="0" baseline="0" dirty="0" smtClean="0">
              <a:ln>
                <a:noFill/>
              </a:ln>
              <a:effectLst/>
              <a:ea typeface="SimSun" charset="-122"/>
            </a:endParaRPr>
          </a:p>
        </p:txBody>
      </p:sp>
      <p:sp>
        <p:nvSpPr>
          <p:cNvPr id="39" name="Rectangle 38"/>
          <p:cNvSpPr/>
          <p:nvPr/>
        </p:nvSpPr>
        <p:spPr bwMode="auto">
          <a:xfrm>
            <a:off x="3128168" y="5862712"/>
            <a:ext cx="786272" cy="108012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lv-LV" sz="1100" b="1" dirty="0">
                <a:ea typeface="SimSun" charset="-122"/>
              </a:rPr>
              <a:t>Jēkabpils reģionālā nodaļa</a:t>
            </a:r>
            <a:endParaRPr kumimoji="0" lang="lv-LV" sz="1100" b="1" i="0" u="none" strike="noStrike" cap="none" normalizeH="0" baseline="0" dirty="0" smtClean="0">
              <a:ln>
                <a:noFill/>
              </a:ln>
              <a:effectLst/>
              <a:ea typeface="SimSun" charset="-122"/>
            </a:endParaRPr>
          </a:p>
        </p:txBody>
      </p:sp>
      <p:sp>
        <p:nvSpPr>
          <p:cNvPr id="40" name="Rectangle 39"/>
          <p:cNvSpPr/>
          <p:nvPr/>
        </p:nvSpPr>
        <p:spPr bwMode="auto">
          <a:xfrm>
            <a:off x="7911764" y="5862712"/>
            <a:ext cx="786272" cy="108012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lv-LV" sz="1100" b="1" dirty="0">
                <a:ea typeface="SimSun" charset="-122"/>
              </a:rPr>
              <a:t>Ventspils reģionālā nodaļa</a:t>
            </a:r>
            <a:endParaRPr kumimoji="0" lang="lv-LV" sz="1100" b="1" i="0" u="none" strike="noStrike" cap="none" normalizeH="0" baseline="0" dirty="0" smtClean="0">
              <a:ln>
                <a:noFill/>
              </a:ln>
              <a:effectLst/>
              <a:ea typeface="SimSun" charset="-122"/>
            </a:endParaRPr>
          </a:p>
        </p:txBody>
      </p:sp>
      <p:sp>
        <p:nvSpPr>
          <p:cNvPr id="41" name="Rectangle 40"/>
          <p:cNvSpPr/>
          <p:nvPr/>
        </p:nvSpPr>
        <p:spPr bwMode="auto">
          <a:xfrm>
            <a:off x="1121692" y="5868069"/>
            <a:ext cx="786272" cy="1080120"/>
          </a:xfrm>
          <a:prstGeom prst="rect">
            <a:avLst/>
          </a:prstGeom>
          <a:solidFill>
            <a:srgbClr val="F3F3FF"/>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lv-LV" sz="1100" b="1" dirty="0">
                <a:ea typeface="SimSun" charset="-122"/>
              </a:rPr>
              <a:t>Bauskas reģionālā nodaļa</a:t>
            </a:r>
            <a:endParaRPr kumimoji="0" lang="lv-LV" sz="1100" b="1" i="0" u="none" strike="noStrike" cap="none" normalizeH="0" baseline="0" dirty="0" smtClean="0">
              <a:ln>
                <a:noFill/>
              </a:ln>
              <a:effectLst/>
              <a:ea typeface="SimSun" charset="-122"/>
            </a:endParaRPr>
          </a:p>
        </p:txBody>
      </p:sp>
      <p:cxnSp>
        <p:nvCxnSpPr>
          <p:cNvPr id="5125" name="Straight Connector 5124"/>
          <p:cNvCxnSpPr>
            <a:endCxn id="7" idx="0"/>
          </p:cNvCxnSpPr>
          <p:nvPr/>
        </p:nvCxnSpPr>
        <p:spPr bwMode="auto">
          <a:xfrm>
            <a:off x="5976416" y="1470224"/>
            <a:ext cx="1872208" cy="504056"/>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a:stCxn id="6" idx="0"/>
          </p:cNvCxnSpPr>
          <p:nvPr/>
        </p:nvCxnSpPr>
        <p:spPr bwMode="auto">
          <a:xfrm flipV="1">
            <a:off x="2101112" y="1511586"/>
            <a:ext cx="1762893" cy="46269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a:stCxn id="2" idx="2"/>
            <a:endCxn id="10" idx="0"/>
          </p:cNvCxnSpPr>
          <p:nvPr/>
        </p:nvCxnSpPr>
        <p:spPr bwMode="auto">
          <a:xfrm>
            <a:off x="4932300" y="1763613"/>
            <a:ext cx="0" cy="78673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a:off x="2764600" y="2411685"/>
            <a:ext cx="4335921"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endCxn id="12" idx="0"/>
          </p:cNvCxnSpPr>
          <p:nvPr/>
        </p:nvCxnSpPr>
        <p:spPr bwMode="auto">
          <a:xfrm>
            <a:off x="7100521" y="2411685"/>
            <a:ext cx="0" cy="138659"/>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a:endCxn id="15" idx="0"/>
          </p:cNvCxnSpPr>
          <p:nvPr/>
        </p:nvCxnSpPr>
        <p:spPr bwMode="auto">
          <a:xfrm>
            <a:off x="755836" y="2334320"/>
            <a:ext cx="0" cy="504056"/>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a:off x="1763948" y="2334320"/>
            <a:ext cx="0" cy="504056"/>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a:off x="8234647" y="2334320"/>
            <a:ext cx="0" cy="504056"/>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a:off x="9280803" y="2334320"/>
            <a:ext cx="0" cy="504056"/>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V="1">
            <a:off x="791784" y="3991222"/>
            <a:ext cx="3286168" cy="4639"/>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p:nvPr/>
        </p:nvCxnSpPr>
        <p:spPr bwMode="auto">
          <a:xfrm>
            <a:off x="6048424" y="3991222"/>
            <a:ext cx="2988333"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p:nvPr/>
        </p:nvCxnSpPr>
        <p:spPr bwMode="auto">
          <a:xfrm>
            <a:off x="1514828" y="5652045"/>
            <a:ext cx="6790072"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p:cNvCxnSpPr/>
          <p:nvPr/>
        </p:nvCxnSpPr>
        <p:spPr bwMode="auto">
          <a:xfrm>
            <a:off x="6048424" y="2411685"/>
            <a:ext cx="0" cy="138659"/>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p:nvPr/>
        </p:nvCxnSpPr>
        <p:spPr bwMode="auto">
          <a:xfrm>
            <a:off x="3816176" y="2411685"/>
            <a:ext cx="0" cy="138659"/>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p:nvPr/>
        </p:nvCxnSpPr>
        <p:spPr bwMode="auto">
          <a:xfrm>
            <a:off x="2764600" y="2406674"/>
            <a:ext cx="0" cy="138659"/>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endCxn id="19" idx="0"/>
          </p:cNvCxnSpPr>
          <p:nvPr/>
        </p:nvCxnSpPr>
        <p:spPr bwMode="auto">
          <a:xfrm>
            <a:off x="791784" y="3995861"/>
            <a:ext cx="0" cy="282675"/>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p:nvPr/>
        </p:nvCxnSpPr>
        <p:spPr bwMode="auto">
          <a:xfrm>
            <a:off x="1907268" y="3995861"/>
            <a:ext cx="0" cy="282675"/>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p:nvPr/>
        </p:nvCxnSpPr>
        <p:spPr bwMode="auto">
          <a:xfrm>
            <a:off x="2989448" y="4001218"/>
            <a:ext cx="0" cy="282675"/>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a:endCxn id="22" idx="0"/>
          </p:cNvCxnSpPr>
          <p:nvPr/>
        </p:nvCxnSpPr>
        <p:spPr bwMode="auto">
          <a:xfrm>
            <a:off x="4077952" y="3991222"/>
            <a:ext cx="0" cy="28731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96"/>
          <p:cNvCxnSpPr/>
          <p:nvPr/>
        </p:nvCxnSpPr>
        <p:spPr bwMode="auto">
          <a:xfrm>
            <a:off x="6049676" y="4001218"/>
            <a:ext cx="0" cy="28731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a:off x="7576554" y="4009961"/>
            <a:ext cx="0" cy="28731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a:off x="9036757" y="3991222"/>
            <a:ext cx="0" cy="28731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Connector 99"/>
          <p:cNvCxnSpPr>
            <a:endCxn id="41" idx="0"/>
          </p:cNvCxnSpPr>
          <p:nvPr/>
        </p:nvCxnSpPr>
        <p:spPr bwMode="auto">
          <a:xfrm>
            <a:off x="1514828" y="5652045"/>
            <a:ext cx="0" cy="21602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Connector 104"/>
          <p:cNvCxnSpPr/>
          <p:nvPr/>
        </p:nvCxnSpPr>
        <p:spPr bwMode="auto">
          <a:xfrm>
            <a:off x="2527208" y="5646688"/>
            <a:ext cx="0" cy="21602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p:cNvCxnSpPr/>
          <p:nvPr/>
        </p:nvCxnSpPr>
        <p:spPr bwMode="auto">
          <a:xfrm>
            <a:off x="4487100" y="5652045"/>
            <a:ext cx="0" cy="20176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6"/>
          <p:cNvCxnSpPr/>
          <p:nvPr/>
        </p:nvCxnSpPr>
        <p:spPr bwMode="auto">
          <a:xfrm>
            <a:off x="3521304" y="5646688"/>
            <a:ext cx="0" cy="21602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p:cNvCxnSpPr/>
          <p:nvPr/>
        </p:nvCxnSpPr>
        <p:spPr bwMode="auto">
          <a:xfrm>
            <a:off x="5436318" y="5652045"/>
            <a:ext cx="0" cy="21602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p:cNvCxnSpPr/>
          <p:nvPr/>
        </p:nvCxnSpPr>
        <p:spPr bwMode="auto">
          <a:xfrm>
            <a:off x="6405120" y="5652045"/>
            <a:ext cx="0" cy="21602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p:nvPr/>
        </p:nvCxnSpPr>
        <p:spPr bwMode="auto">
          <a:xfrm>
            <a:off x="8304900" y="5646688"/>
            <a:ext cx="0" cy="21602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p:cNvCxnSpPr/>
          <p:nvPr/>
        </p:nvCxnSpPr>
        <p:spPr bwMode="auto">
          <a:xfrm>
            <a:off x="7370090" y="5646688"/>
            <a:ext cx="0" cy="21602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Connector 114"/>
          <p:cNvCxnSpPr/>
          <p:nvPr/>
        </p:nvCxnSpPr>
        <p:spPr bwMode="auto">
          <a:xfrm>
            <a:off x="4934720" y="3270424"/>
            <a:ext cx="0" cy="238162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116"/>
          <p:cNvCxnSpPr/>
          <p:nvPr/>
        </p:nvCxnSpPr>
        <p:spPr bwMode="auto">
          <a:xfrm>
            <a:off x="5184328" y="3270424"/>
            <a:ext cx="865348" cy="72079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Connector 118"/>
          <p:cNvCxnSpPr/>
          <p:nvPr/>
        </p:nvCxnSpPr>
        <p:spPr bwMode="auto">
          <a:xfrm flipV="1">
            <a:off x="4077952" y="3270424"/>
            <a:ext cx="674328" cy="72079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07882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504030" y="1547589"/>
            <a:ext cx="9000777"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spcBef>
                <a:spcPts val="1200"/>
              </a:spcBef>
              <a:spcAft>
                <a:spcPts val="1200"/>
              </a:spcAft>
            </a:pPr>
            <a:endParaRPr lang="lv-LV" altLang="lv-LV" sz="2000" dirty="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321419924"/>
              </p:ext>
            </p:extLst>
          </p:nvPr>
        </p:nvGraphicFramePr>
        <p:xfrm>
          <a:off x="503238" y="1547588"/>
          <a:ext cx="9069387" cy="4964044"/>
        </p:xfrm>
        <a:graphic>
          <a:graphicData uri="http://schemas.openxmlformats.org/drawingml/2006/table">
            <a:tbl>
              <a:tblPr firstRow="1" bandRow="1">
                <a:tableStyleId>{793D81CF-94F2-401A-BA57-92F5A7B2D0C5}</a:tableStyleId>
              </a:tblPr>
              <a:tblGrid>
                <a:gridCol w="9069387"/>
              </a:tblGrid>
              <a:tr h="432049">
                <a:tc>
                  <a:txBody>
                    <a:bodyPr/>
                    <a:lstStyle/>
                    <a:p>
                      <a:pPr marL="90488" indent="0" algn="l" fontAlgn="b">
                        <a:spcBef>
                          <a:spcPts val="600"/>
                        </a:spcBef>
                        <a:spcAft>
                          <a:spcPts val="600"/>
                        </a:spcAft>
                      </a:pPr>
                      <a:r>
                        <a:rPr lang="lv-LV" sz="1800" b="1" u="none" strike="noStrike" dirty="0" smtClean="0">
                          <a:solidFill>
                            <a:schemeClr val="bg1"/>
                          </a:solidFill>
                          <a:effectLst/>
                        </a:rPr>
                        <a:t>Pakalpojumu saraksts</a:t>
                      </a:r>
                    </a:p>
                  </a:txBody>
                  <a:tcPr marL="6375" marR="6375" marT="63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r>
              <a:tr h="133729">
                <a:tc>
                  <a:txBody>
                    <a:bodyPr/>
                    <a:lstStyle/>
                    <a:p>
                      <a:pPr marL="88900" indent="0" algn="l" fontAlgn="b"/>
                      <a:r>
                        <a:rPr lang="lv-LV" sz="1800" b="0" i="0" u="none" strike="noStrike" dirty="0" smtClean="0">
                          <a:solidFill>
                            <a:srgbClr val="000000"/>
                          </a:solidFill>
                          <a:effectLst/>
                          <a:latin typeface="+mn-lt"/>
                        </a:rPr>
                        <a:t>1.</a:t>
                      </a:r>
                      <a:r>
                        <a:rPr lang="lv-LV" sz="1800" b="0" i="0" u="none" strike="noStrike" baseline="0" dirty="0" smtClean="0">
                          <a:solidFill>
                            <a:srgbClr val="000000"/>
                          </a:solidFill>
                          <a:effectLst/>
                          <a:latin typeface="+mn-lt"/>
                        </a:rPr>
                        <a:t> </a:t>
                      </a:r>
                      <a:r>
                        <a:rPr lang="lv-LV" sz="1800" b="0" i="0" u="none" strike="noStrike" dirty="0" smtClean="0">
                          <a:solidFill>
                            <a:srgbClr val="000000"/>
                          </a:solidFill>
                          <a:effectLst/>
                          <a:latin typeface="+mn-lt"/>
                        </a:rPr>
                        <a:t>Konsultāciju </a:t>
                      </a:r>
                      <a:r>
                        <a:rPr lang="lv-LV" sz="1800" b="0" i="0" u="none" strike="noStrike" dirty="0">
                          <a:solidFill>
                            <a:srgbClr val="000000"/>
                          </a:solidFill>
                          <a:effectLst/>
                          <a:latin typeface="+mn-lt"/>
                        </a:rPr>
                        <a:t>sniegšana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800" b="0" i="0" u="none" strike="noStrike" kern="1200" dirty="0" smtClean="0">
                          <a:solidFill>
                            <a:srgbClr val="000000"/>
                          </a:solidFill>
                          <a:effectLst/>
                          <a:latin typeface="+mn-lt"/>
                          <a:ea typeface="+mn-ea"/>
                          <a:cs typeface="+mn-cs"/>
                        </a:rPr>
                        <a:t>2. Izmaiņu </a:t>
                      </a:r>
                      <a:r>
                        <a:rPr lang="lv-LV" sz="1800" b="0" i="0" u="none" strike="noStrike" kern="1200" dirty="0">
                          <a:solidFill>
                            <a:srgbClr val="000000"/>
                          </a:solidFill>
                          <a:effectLst/>
                          <a:latin typeface="+mn-lt"/>
                          <a:ea typeface="+mn-ea"/>
                          <a:cs typeface="+mn-cs"/>
                        </a:rPr>
                        <a:t>organizācijas darbībā reģistrācija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800" b="0" i="0" u="none" strike="noStrike" kern="1200" dirty="0" smtClean="0">
                          <a:solidFill>
                            <a:srgbClr val="000000"/>
                          </a:solidFill>
                          <a:effectLst/>
                          <a:latin typeface="+mn-lt"/>
                          <a:ea typeface="+mn-ea"/>
                          <a:cs typeface="+mn-cs"/>
                        </a:rPr>
                        <a:t>3. Izziņu </a:t>
                      </a:r>
                      <a:r>
                        <a:rPr lang="lv-LV" sz="1800" b="0" i="0" u="none" strike="noStrike" kern="1200" dirty="0">
                          <a:solidFill>
                            <a:srgbClr val="000000"/>
                          </a:solidFill>
                          <a:effectLst/>
                          <a:latin typeface="+mn-lt"/>
                          <a:ea typeface="+mn-ea"/>
                          <a:cs typeface="+mn-cs"/>
                        </a:rPr>
                        <a:t>izsniegšana par fizisku personu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800" b="0" i="0" u="none" strike="noStrike" kern="1200" dirty="0" smtClean="0">
                          <a:solidFill>
                            <a:srgbClr val="000000"/>
                          </a:solidFill>
                          <a:effectLst/>
                          <a:latin typeface="+mn-lt"/>
                          <a:ea typeface="+mn-ea"/>
                          <a:cs typeface="+mn-cs"/>
                        </a:rPr>
                        <a:t>4. Uzņēmuma, komersanta</a:t>
                      </a:r>
                      <a:r>
                        <a:rPr lang="lv-LV" sz="1800" b="0" i="0" u="none" strike="noStrike" kern="1200" dirty="0">
                          <a:solidFill>
                            <a:srgbClr val="000000"/>
                          </a:solidFill>
                          <a:effectLst/>
                          <a:latin typeface="+mn-lt"/>
                          <a:ea typeface="+mn-ea"/>
                          <a:cs typeface="+mn-cs"/>
                        </a:rPr>
                        <a:t>, tā filiāles reģistrācija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800" b="0" i="0" u="none" strike="noStrike" kern="1200" dirty="0" smtClean="0">
                          <a:solidFill>
                            <a:srgbClr val="000000"/>
                          </a:solidFill>
                          <a:effectLst/>
                          <a:latin typeface="+mn-lt"/>
                          <a:ea typeface="+mn-ea"/>
                          <a:cs typeface="+mn-cs"/>
                        </a:rPr>
                        <a:t>5. Uzņēmumu </a:t>
                      </a:r>
                      <a:r>
                        <a:rPr lang="lv-LV" sz="1800" b="0" i="0" u="none" strike="noStrike" kern="1200" dirty="0">
                          <a:solidFill>
                            <a:srgbClr val="000000"/>
                          </a:solidFill>
                          <a:effectLst/>
                          <a:latin typeface="+mn-lt"/>
                          <a:ea typeface="+mn-ea"/>
                          <a:cs typeface="+mn-cs"/>
                        </a:rPr>
                        <a:t>reģistra vesto reģistru lietu apskate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800" b="0" i="0" u="none" strike="noStrike" kern="1200" dirty="0" smtClean="0">
                          <a:solidFill>
                            <a:srgbClr val="000000"/>
                          </a:solidFill>
                          <a:effectLst/>
                          <a:latin typeface="+mn-lt"/>
                          <a:ea typeface="+mn-ea"/>
                          <a:cs typeface="+mn-cs"/>
                        </a:rPr>
                        <a:t>6. Uzņēmuma, komersanta </a:t>
                      </a:r>
                      <a:r>
                        <a:rPr lang="lv-LV" sz="1800" b="0" i="0" u="none" strike="noStrike" kern="1200" dirty="0">
                          <a:solidFill>
                            <a:srgbClr val="000000"/>
                          </a:solidFill>
                          <a:effectLst/>
                          <a:latin typeface="+mn-lt"/>
                          <a:ea typeface="+mn-ea"/>
                          <a:cs typeface="+mn-cs"/>
                        </a:rPr>
                        <a:t>likvidācijas uzsākšana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800" b="0" i="0" u="none" strike="noStrike" kern="1200" dirty="0" smtClean="0">
                          <a:solidFill>
                            <a:srgbClr val="000000"/>
                          </a:solidFill>
                          <a:effectLst/>
                          <a:latin typeface="+mn-lt"/>
                          <a:ea typeface="+mn-ea"/>
                          <a:cs typeface="+mn-cs"/>
                        </a:rPr>
                        <a:t>7. Dokumenta </a:t>
                      </a:r>
                      <a:r>
                        <a:rPr lang="lv-LV" sz="1800" b="0" i="0" u="none" strike="noStrike" kern="1200" dirty="0">
                          <a:solidFill>
                            <a:srgbClr val="000000"/>
                          </a:solidFill>
                          <a:effectLst/>
                          <a:latin typeface="+mn-lt"/>
                          <a:ea typeface="+mn-ea"/>
                          <a:cs typeface="+mn-cs"/>
                        </a:rPr>
                        <a:t>kopijas no lietvedības lietas izsniegšana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800" b="0" i="0" u="none" strike="noStrike" kern="1200" dirty="0" smtClean="0">
                          <a:solidFill>
                            <a:srgbClr val="000000"/>
                          </a:solidFill>
                          <a:effectLst/>
                          <a:latin typeface="+mn-lt"/>
                          <a:ea typeface="+mn-ea"/>
                          <a:cs typeface="+mn-cs"/>
                        </a:rPr>
                        <a:t>8. Fiziskās </a:t>
                      </a:r>
                      <a:r>
                        <a:rPr lang="lv-LV" sz="1800" b="0" i="0" u="none" strike="noStrike" kern="1200" dirty="0">
                          <a:solidFill>
                            <a:srgbClr val="000000"/>
                          </a:solidFill>
                          <a:effectLst/>
                          <a:latin typeface="+mn-lt"/>
                          <a:ea typeface="+mn-ea"/>
                          <a:cs typeface="+mn-cs"/>
                        </a:rPr>
                        <a:t>personas maksātnespējas procesa norišu reģistrācija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800" b="0" i="0" u="none" strike="noStrike" kern="1200" dirty="0" smtClean="0">
                          <a:solidFill>
                            <a:srgbClr val="000000"/>
                          </a:solidFill>
                          <a:effectLst/>
                          <a:latin typeface="+mn-lt"/>
                          <a:ea typeface="+mn-ea"/>
                          <a:cs typeface="+mn-cs"/>
                        </a:rPr>
                        <a:t>9. Organizācijas </a:t>
                      </a:r>
                      <a:r>
                        <a:rPr lang="lv-LV" sz="1800" b="0" i="0" u="none" strike="noStrike" kern="1200" dirty="0">
                          <a:solidFill>
                            <a:srgbClr val="000000"/>
                          </a:solidFill>
                          <a:effectLst/>
                          <a:latin typeface="+mn-lt"/>
                          <a:ea typeface="+mn-ea"/>
                          <a:cs typeface="+mn-cs"/>
                        </a:rPr>
                        <a:t>likvidācijas pabeigšana/izslēgšana no reģistra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800" b="0" i="0" u="none" strike="noStrike" kern="1200" dirty="0" smtClean="0">
                          <a:solidFill>
                            <a:srgbClr val="000000"/>
                          </a:solidFill>
                          <a:effectLst/>
                          <a:latin typeface="+mn-lt"/>
                          <a:ea typeface="+mn-ea"/>
                          <a:cs typeface="+mn-cs"/>
                        </a:rPr>
                        <a:t>10. Reģistrācijas </a:t>
                      </a:r>
                      <a:r>
                        <a:rPr lang="lv-LV" sz="1800" b="0" i="0" u="none" strike="noStrike" kern="1200" dirty="0">
                          <a:solidFill>
                            <a:srgbClr val="000000"/>
                          </a:solidFill>
                          <a:effectLst/>
                          <a:latin typeface="+mn-lt"/>
                          <a:ea typeface="+mn-ea"/>
                          <a:cs typeface="+mn-cs"/>
                        </a:rPr>
                        <a:t>apliecības dublikāta izsniegšana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800" b="0" i="0" u="none" strike="noStrike" kern="1200" dirty="0" smtClean="0">
                          <a:solidFill>
                            <a:srgbClr val="000000"/>
                          </a:solidFill>
                          <a:effectLst/>
                          <a:latin typeface="+mn-lt"/>
                          <a:ea typeface="+mn-ea"/>
                          <a:cs typeface="+mn-cs"/>
                        </a:rPr>
                        <a:t>11. Semināru </a:t>
                      </a:r>
                      <a:r>
                        <a:rPr lang="lv-LV" sz="1800" b="0" i="0" u="none" strike="noStrike" kern="1200" dirty="0">
                          <a:solidFill>
                            <a:srgbClr val="000000"/>
                          </a:solidFill>
                          <a:effectLst/>
                          <a:latin typeface="+mn-lt"/>
                          <a:ea typeface="+mn-ea"/>
                          <a:cs typeface="+mn-cs"/>
                        </a:rPr>
                        <a:t>organizēšana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800" b="0" i="0" u="none" strike="noStrike" kern="1200" dirty="0" smtClean="0">
                          <a:solidFill>
                            <a:srgbClr val="000000"/>
                          </a:solidFill>
                          <a:effectLst/>
                          <a:latin typeface="+mn-lt"/>
                          <a:ea typeface="+mn-ea"/>
                          <a:cs typeface="+mn-cs"/>
                        </a:rPr>
                        <a:t>12. Eiropas </a:t>
                      </a:r>
                      <a:r>
                        <a:rPr lang="lv-LV" sz="1800" b="0" i="0" u="none" strike="noStrike" kern="1200" dirty="0">
                          <a:solidFill>
                            <a:srgbClr val="000000"/>
                          </a:solidFill>
                          <a:effectLst/>
                          <a:latin typeface="+mn-lt"/>
                          <a:ea typeface="+mn-ea"/>
                          <a:cs typeface="+mn-cs"/>
                        </a:rPr>
                        <a:t>sabiedrības, grupas,tās filiāles reģistrācija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800" b="0" i="0" u="none" strike="noStrike" kern="1200" dirty="0" smtClean="0">
                          <a:solidFill>
                            <a:srgbClr val="000000"/>
                          </a:solidFill>
                          <a:effectLst/>
                          <a:latin typeface="+mn-lt"/>
                          <a:ea typeface="+mn-ea"/>
                          <a:cs typeface="+mn-cs"/>
                        </a:rPr>
                        <a:t>13. Kapitālsabiedrību </a:t>
                      </a:r>
                      <a:r>
                        <a:rPr lang="lv-LV" sz="1800" b="0" i="0" u="none" strike="noStrike" kern="1200" dirty="0">
                          <a:solidFill>
                            <a:srgbClr val="000000"/>
                          </a:solidFill>
                          <a:effectLst/>
                          <a:latin typeface="+mn-lt"/>
                          <a:ea typeface="+mn-ea"/>
                          <a:cs typeface="+mn-cs"/>
                        </a:rPr>
                        <a:t>un kooperatīvo sabiedrību dalībnieku, akcionāru vai biedru sapulču izsludināšana un atklāšana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800" b="0" i="0" u="none" strike="noStrike" kern="1200" dirty="0" smtClean="0">
                          <a:solidFill>
                            <a:srgbClr val="000000"/>
                          </a:solidFill>
                          <a:effectLst/>
                          <a:latin typeface="+mn-lt"/>
                          <a:ea typeface="+mn-ea"/>
                          <a:cs typeface="+mn-cs"/>
                        </a:rPr>
                        <a:t>14. Publiskās </a:t>
                      </a:r>
                      <a:r>
                        <a:rPr lang="lv-LV" sz="1800" b="0" i="0" u="none" strike="noStrike" kern="1200" dirty="0">
                          <a:solidFill>
                            <a:srgbClr val="000000"/>
                          </a:solidFill>
                          <a:effectLst/>
                          <a:latin typeface="+mn-lt"/>
                          <a:ea typeface="+mn-ea"/>
                          <a:cs typeface="+mn-cs"/>
                        </a:rPr>
                        <a:t>un privātās partnerības līguma reģistrācija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800" b="0" i="0" u="none" strike="noStrike" kern="1200" dirty="0" smtClean="0">
                          <a:solidFill>
                            <a:srgbClr val="000000"/>
                          </a:solidFill>
                          <a:effectLst/>
                          <a:latin typeface="+mn-lt"/>
                          <a:ea typeface="+mn-ea"/>
                          <a:cs typeface="+mn-cs"/>
                        </a:rPr>
                        <a:t>15. Eiropas </a:t>
                      </a:r>
                      <a:r>
                        <a:rPr lang="lv-LV" sz="1800" b="0" i="0" u="none" strike="noStrike" kern="1200" dirty="0">
                          <a:solidFill>
                            <a:srgbClr val="000000"/>
                          </a:solidFill>
                          <a:effectLst/>
                          <a:latin typeface="+mn-lt"/>
                          <a:ea typeface="+mn-ea"/>
                          <a:cs typeface="+mn-cs"/>
                        </a:rPr>
                        <a:t>sabiedrības un grupas likvidācijas uzsākšana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t>1. uzdevums</a:t>
            </a:r>
            <a:r>
              <a:rPr lang="lv-LV" dirty="0"/>
              <a:t/>
            </a:r>
            <a:br>
              <a:rPr lang="lv-LV" dirty="0"/>
            </a:br>
            <a:r>
              <a:rPr lang="lv-LV" sz="2800" dirty="0" smtClean="0">
                <a:solidFill>
                  <a:schemeClr val="tx1">
                    <a:lumMod val="50000"/>
                    <a:lumOff val="50000"/>
                  </a:schemeClr>
                </a:solidFill>
              </a:rPr>
              <a:t>Uzņēmumu reģistra pakalpojumu saraksts</a:t>
            </a:r>
            <a:endParaRPr lang="lv-LV" sz="2800" dirty="0">
              <a:solidFill>
                <a:srgbClr val="FF0000"/>
              </a:solidFill>
              <a:ea typeface="ＭＳ Ｐゴシック" pitchFamily="34" charset="-128"/>
            </a:endParaRPr>
          </a:p>
        </p:txBody>
      </p:sp>
    </p:spTree>
    <p:extLst>
      <p:ext uri="{BB962C8B-B14F-4D97-AF65-F5344CB8AC3E}">
        <p14:creationId xmlns:p14="http://schemas.microsoft.com/office/powerpoint/2010/main" val="3309856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5122"/>
          <p:cNvSpPr/>
          <p:nvPr/>
        </p:nvSpPr>
        <p:spPr bwMode="auto">
          <a:xfrm>
            <a:off x="143768" y="1115541"/>
            <a:ext cx="9721080" cy="6264696"/>
          </a:xfrm>
          <a:prstGeom prst="rect">
            <a:avLst/>
          </a:prstGeom>
          <a:solidFill>
            <a:schemeClr val="accent3">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lv-LV" sz="1800" b="0" i="0" u="none" strike="noStrike" cap="none" normalizeH="0" baseline="0" smtClean="0">
              <a:ln>
                <a:noFill/>
              </a:ln>
              <a:effectLst/>
              <a:latin typeface="Arial" charset="0"/>
              <a:ea typeface="SimSun" charset="-122"/>
            </a:endParaRPr>
          </a:p>
        </p:txBody>
      </p:sp>
      <p:sp>
        <p:nvSpPr>
          <p:cNvPr id="5" name="Title 1"/>
          <p:cNvSpPr txBox="1">
            <a:spLocks/>
          </p:cNvSpPr>
          <p:nvPr/>
        </p:nvSpPr>
        <p:spPr bwMode="auto">
          <a:xfrm>
            <a:off x="507676" y="-918"/>
            <a:ext cx="9573196"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t>2. uzdevums</a:t>
            </a:r>
            <a:r>
              <a:rPr lang="lv-LV" dirty="0"/>
              <a:t/>
            </a:r>
            <a:br>
              <a:rPr lang="lv-LV" dirty="0"/>
            </a:br>
            <a:r>
              <a:rPr lang="lv-LV" sz="2800" dirty="0" smtClean="0">
                <a:solidFill>
                  <a:schemeClr val="tx1">
                    <a:lumMod val="50000"/>
                    <a:lumOff val="50000"/>
                  </a:schemeClr>
                </a:solidFill>
              </a:rPr>
              <a:t>Pilsonības un migrācijas lietu pārvaldes organizatoriskā struktūra</a:t>
            </a:r>
            <a:endParaRPr lang="lv-LV" sz="2800" dirty="0">
              <a:solidFill>
                <a:schemeClr val="tx1">
                  <a:lumMod val="50000"/>
                  <a:lumOff val="50000"/>
                </a:schemeClr>
              </a:solidFill>
              <a:ea typeface="ＭＳ Ｐゴシック" pitchFamily="34" charset="-128"/>
            </a:endParaRPr>
          </a:p>
        </p:txBody>
      </p:sp>
      <p:sp>
        <p:nvSpPr>
          <p:cNvPr id="2" name="Rectangle 1"/>
          <p:cNvSpPr/>
          <p:nvPr/>
        </p:nvSpPr>
        <p:spPr bwMode="auto">
          <a:xfrm>
            <a:off x="323788" y="1259557"/>
            <a:ext cx="9361040" cy="252028"/>
          </a:xfrm>
          <a:prstGeom prst="rect">
            <a:avLst/>
          </a:prstGeom>
          <a:solidFill>
            <a:schemeClr val="accent2">
              <a:lumMod val="20000"/>
              <a:lumOff val="80000"/>
            </a:schemeClr>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lv-LV" sz="1600" b="1" i="0" u="none" strike="noStrike" cap="none" normalizeH="0" baseline="0" dirty="0" smtClean="0">
                <a:ln>
                  <a:noFill/>
                </a:ln>
                <a:solidFill>
                  <a:schemeClr val="tx1">
                    <a:lumMod val="95000"/>
                    <a:lumOff val="5000"/>
                  </a:schemeClr>
                </a:solidFill>
                <a:effectLst/>
                <a:ea typeface="SimSun" charset="-122"/>
              </a:rPr>
              <a:t>Iekšlietu ministrija</a:t>
            </a:r>
          </a:p>
        </p:txBody>
      </p:sp>
      <p:sp>
        <p:nvSpPr>
          <p:cNvPr id="66" name="Rectangle 65"/>
          <p:cNvSpPr/>
          <p:nvPr/>
        </p:nvSpPr>
        <p:spPr bwMode="auto">
          <a:xfrm>
            <a:off x="3492140" y="1645668"/>
            <a:ext cx="3024336" cy="360040"/>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400" b="1" dirty="0" smtClean="0">
                <a:ea typeface="SimSun" charset="-122"/>
              </a:rPr>
              <a:t>Pilsonības un migrācijas lietu pārvalde</a:t>
            </a:r>
            <a:endParaRPr lang="lv-LV" sz="1400" b="1" dirty="0">
              <a:ea typeface="SimSun" charset="-122"/>
            </a:endParaRPr>
          </a:p>
        </p:txBody>
      </p:sp>
      <p:sp>
        <p:nvSpPr>
          <p:cNvPr id="67" name="Rectangle 66"/>
          <p:cNvSpPr/>
          <p:nvPr/>
        </p:nvSpPr>
        <p:spPr bwMode="auto">
          <a:xfrm>
            <a:off x="1007864" y="2158108"/>
            <a:ext cx="2304256" cy="320226"/>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b="1" dirty="0" smtClean="0">
                <a:ea typeface="SimSun" charset="-122"/>
              </a:rPr>
              <a:t>Personāla nodaļa</a:t>
            </a:r>
            <a:endParaRPr lang="lv-LV" sz="1200" b="1" dirty="0">
              <a:ea typeface="SimSun" charset="-122"/>
            </a:endParaRPr>
          </a:p>
        </p:txBody>
      </p:sp>
      <p:sp>
        <p:nvSpPr>
          <p:cNvPr id="69" name="Rectangle 68"/>
          <p:cNvSpPr/>
          <p:nvPr/>
        </p:nvSpPr>
        <p:spPr bwMode="auto">
          <a:xfrm>
            <a:off x="1007864" y="2670548"/>
            <a:ext cx="2304256" cy="317201"/>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b="1" dirty="0" smtClean="0">
                <a:ea typeface="SimSun" charset="-122"/>
              </a:rPr>
              <a:t>Sabiedrisko attiecību vadītājs</a:t>
            </a:r>
            <a:endParaRPr lang="lv-LV" sz="1200" b="1" dirty="0">
              <a:ea typeface="SimSun" charset="-122"/>
            </a:endParaRPr>
          </a:p>
        </p:txBody>
      </p:sp>
      <p:sp>
        <p:nvSpPr>
          <p:cNvPr id="71" name="Rectangle 70"/>
          <p:cNvSpPr/>
          <p:nvPr/>
        </p:nvSpPr>
        <p:spPr bwMode="auto">
          <a:xfrm>
            <a:off x="1007864" y="3181043"/>
            <a:ext cx="2304256" cy="441790"/>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b="1" dirty="0" smtClean="0">
                <a:ea typeface="SimSun" charset="-122"/>
              </a:rPr>
              <a:t>Pārvaldes teritoriālās nodaļas (30)</a:t>
            </a:r>
            <a:endParaRPr lang="lv-LV" sz="1200" b="1" dirty="0">
              <a:ea typeface="SimSun" charset="-122"/>
            </a:endParaRPr>
          </a:p>
        </p:txBody>
      </p:sp>
      <p:sp>
        <p:nvSpPr>
          <p:cNvPr id="72" name="Rectangle 71"/>
          <p:cNvSpPr/>
          <p:nvPr/>
        </p:nvSpPr>
        <p:spPr bwMode="auto">
          <a:xfrm>
            <a:off x="4085239" y="2301728"/>
            <a:ext cx="1838138" cy="1167347"/>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2000" b="1" dirty="0" smtClean="0">
                <a:ea typeface="SimSun" charset="-122"/>
              </a:rPr>
              <a:t>Priekšnieks</a:t>
            </a:r>
            <a:endParaRPr lang="lv-LV" sz="1600" b="1" dirty="0">
              <a:ea typeface="SimSun" charset="-122"/>
            </a:endParaRPr>
          </a:p>
        </p:txBody>
      </p:sp>
      <p:sp>
        <p:nvSpPr>
          <p:cNvPr id="73" name="Rectangle 72"/>
          <p:cNvSpPr/>
          <p:nvPr/>
        </p:nvSpPr>
        <p:spPr bwMode="auto">
          <a:xfrm>
            <a:off x="6696496" y="2197921"/>
            <a:ext cx="2304256" cy="280413"/>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b="1" dirty="0" smtClean="0">
                <a:ea typeface="SimSun" charset="-122"/>
              </a:rPr>
              <a:t>Finanšu un uzskaites nodaļa</a:t>
            </a:r>
            <a:endParaRPr lang="lv-LV" sz="1200" b="1" dirty="0">
              <a:ea typeface="SimSun" charset="-122"/>
            </a:endParaRPr>
          </a:p>
        </p:txBody>
      </p:sp>
      <p:sp>
        <p:nvSpPr>
          <p:cNvPr id="74" name="Rectangle 73"/>
          <p:cNvSpPr/>
          <p:nvPr/>
        </p:nvSpPr>
        <p:spPr bwMode="auto">
          <a:xfrm>
            <a:off x="6696496" y="2649127"/>
            <a:ext cx="2304256" cy="338622"/>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b="1" dirty="0" smtClean="0">
                <a:ea typeface="SimSun" charset="-122"/>
              </a:rPr>
              <a:t>Līgumu pārvaldības nodaļa</a:t>
            </a:r>
            <a:endParaRPr lang="lv-LV" sz="1200" b="1" dirty="0">
              <a:ea typeface="SimSun" charset="-122"/>
            </a:endParaRPr>
          </a:p>
        </p:txBody>
      </p:sp>
      <p:sp>
        <p:nvSpPr>
          <p:cNvPr id="75" name="Rectangle 74"/>
          <p:cNvSpPr/>
          <p:nvPr/>
        </p:nvSpPr>
        <p:spPr bwMode="auto">
          <a:xfrm>
            <a:off x="6696496" y="3181044"/>
            <a:ext cx="2304256" cy="441790"/>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b="1" dirty="0" smtClean="0">
                <a:ea typeface="SimSun" charset="-122"/>
              </a:rPr>
              <a:t>Informācijas sistēmu drošības pārvaldnieks</a:t>
            </a:r>
            <a:endParaRPr lang="lv-LV" sz="1200" b="1" dirty="0">
              <a:ea typeface="SimSun" charset="-122"/>
            </a:endParaRPr>
          </a:p>
        </p:txBody>
      </p:sp>
      <p:sp>
        <p:nvSpPr>
          <p:cNvPr id="76" name="Rectangle 75"/>
          <p:cNvSpPr/>
          <p:nvPr/>
        </p:nvSpPr>
        <p:spPr bwMode="auto">
          <a:xfrm>
            <a:off x="2592040" y="3923853"/>
            <a:ext cx="1536204" cy="633175"/>
          </a:xfrm>
          <a:prstGeom prst="rect">
            <a:avLst/>
          </a:prstGeom>
          <a:solidFill>
            <a:schemeClr val="accent6">
              <a:lumMod val="40000"/>
              <a:lumOff val="60000"/>
            </a:schemeClr>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b="1" dirty="0" smtClean="0">
                <a:solidFill>
                  <a:schemeClr val="bg1"/>
                </a:solidFill>
                <a:ea typeface="SimSun" charset="-122"/>
              </a:rPr>
              <a:t>Priekšnieka vietnieks</a:t>
            </a:r>
            <a:endParaRPr lang="lv-LV" sz="1200" b="1" dirty="0">
              <a:solidFill>
                <a:schemeClr val="bg1"/>
              </a:solidFill>
              <a:ea typeface="SimSun" charset="-122"/>
            </a:endParaRPr>
          </a:p>
        </p:txBody>
      </p:sp>
      <p:sp>
        <p:nvSpPr>
          <p:cNvPr id="77" name="Rectangle 76"/>
          <p:cNvSpPr/>
          <p:nvPr/>
        </p:nvSpPr>
        <p:spPr bwMode="auto">
          <a:xfrm>
            <a:off x="2592040" y="4730838"/>
            <a:ext cx="1536204" cy="489159"/>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dirty="0" smtClean="0">
                <a:ea typeface="SimSun" charset="-122"/>
              </a:rPr>
              <a:t>Juridisko un Eiropas lietu nodaļa</a:t>
            </a:r>
            <a:endParaRPr lang="lv-LV" sz="1200" dirty="0">
              <a:ea typeface="SimSun" charset="-122"/>
            </a:endParaRPr>
          </a:p>
        </p:txBody>
      </p:sp>
      <p:sp>
        <p:nvSpPr>
          <p:cNvPr id="78" name="Rectangle 77"/>
          <p:cNvSpPr/>
          <p:nvPr/>
        </p:nvSpPr>
        <p:spPr bwMode="auto">
          <a:xfrm>
            <a:off x="2592040" y="5378910"/>
            <a:ext cx="1536204" cy="633175"/>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dirty="0" smtClean="0">
                <a:ea typeface="SimSun" charset="-122"/>
              </a:rPr>
              <a:t>Projektu un starptautiskās sadarbības nodaļa</a:t>
            </a:r>
            <a:endParaRPr lang="lv-LV" sz="1200" dirty="0">
              <a:ea typeface="SimSun" charset="-122"/>
            </a:endParaRPr>
          </a:p>
        </p:txBody>
      </p:sp>
      <p:sp>
        <p:nvSpPr>
          <p:cNvPr id="83" name="Rectangle 82"/>
          <p:cNvSpPr/>
          <p:nvPr/>
        </p:nvSpPr>
        <p:spPr bwMode="auto">
          <a:xfrm>
            <a:off x="2592040" y="6156102"/>
            <a:ext cx="1536204" cy="504056"/>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dirty="0" smtClean="0">
                <a:ea typeface="SimSun" charset="-122"/>
              </a:rPr>
              <a:t>Personu statusa kontroles nodaļa</a:t>
            </a:r>
            <a:endParaRPr lang="lv-LV" sz="1200" dirty="0">
              <a:ea typeface="SimSun" charset="-122"/>
            </a:endParaRPr>
          </a:p>
        </p:txBody>
      </p:sp>
      <p:sp>
        <p:nvSpPr>
          <p:cNvPr id="84" name="Rectangle 83"/>
          <p:cNvSpPr/>
          <p:nvPr/>
        </p:nvSpPr>
        <p:spPr bwMode="auto">
          <a:xfrm>
            <a:off x="2592040" y="6804173"/>
            <a:ext cx="1536204" cy="432048"/>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dirty="0" smtClean="0">
                <a:ea typeface="SimSun" charset="-122"/>
              </a:rPr>
              <a:t>Naturalizācijas pārvalde</a:t>
            </a:r>
            <a:endParaRPr lang="lv-LV" sz="1200" dirty="0">
              <a:ea typeface="SimSun" charset="-122"/>
            </a:endParaRPr>
          </a:p>
        </p:txBody>
      </p:sp>
      <p:sp>
        <p:nvSpPr>
          <p:cNvPr id="85" name="Rectangle 84"/>
          <p:cNvSpPr/>
          <p:nvPr/>
        </p:nvSpPr>
        <p:spPr bwMode="auto">
          <a:xfrm>
            <a:off x="4236206" y="3923853"/>
            <a:ext cx="1536204" cy="633175"/>
          </a:xfrm>
          <a:prstGeom prst="rect">
            <a:avLst/>
          </a:prstGeom>
          <a:solidFill>
            <a:schemeClr val="accent6">
              <a:lumMod val="40000"/>
              <a:lumOff val="60000"/>
            </a:schemeClr>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b="1" dirty="0" smtClean="0">
                <a:solidFill>
                  <a:schemeClr val="bg1"/>
                </a:solidFill>
                <a:ea typeface="SimSun" charset="-122"/>
              </a:rPr>
              <a:t>Personu apliecinošu dokumentu departaments</a:t>
            </a:r>
            <a:endParaRPr lang="lv-LV" sz="1200" b="1" dirty="0">
              <a:solidFill>
                <a:schemeClr val="bg1"/>
              </a:solidFill>
              <a:ea typeface="SimSun" charset="-122"/>
            </a:endParaRPr>
          </a:p>
        </p:txBody>
      </p:sp>
      <p:sp>
        <p:nvSpPr>
          <p:cNvPr id="86" name="Rectangle 85"/>
          <p:cNvSpPr/>
          <p:nvPr/>
        </p:nvSpPr>
        <p:spPr bwMode="auto">
          <a:xfrm>
            <a:off x="4236206" y="4730838"/>
            <a:ext cx="1536204" cy="316587"/>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dirty="0" smtClean="0">
                <a:ea typeface="SimSun" charset="-122"/>
              </a:rPr>
              <a:t>Pasu nodaļa</a:t>
            </a:r>
            <a:endParaRPr lang="lv-LV" sz="1200" dirty="0">
              <a:ea typeface="SimSun" charset="-122"/>
            </a:endParaRPr>
          </a:p>
        </p:txBody>
      </p:sp>
      <p:sp>
        <p:nvSpPr>
          <p:cNvPr id="90" name="Rectangle 89"/>
          <p:cNvSpPr/>
          <p:nvPr/>
        </p:nvSpPr>
        <p:spPr bwMode="auto">
          <a:xfrm>
            <a:off x="4236206" y="5219997"/>
            <a:ext cx="1536204" cy="316587"/>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dirty="0" smtClean="0">
                <a:ea typeface="SimSun" charset="-122"/>
              </a:rPr>
              <a:t>Pasu centrs</a:t>
            </a:r>
            <a:endParaRPr lang="lv-LV" sz="1200" dirty="0">
              <a:ea typeface="SimSun" charset="-122"/>
            </a:endParaRPr>
          </a:p>
        </p:txBody>
      </p:sp>
      <p:sp>
        <p:nvSpPr>
          <p:cNvPr id="102" name="Rectangle 101"/>
          <p:cNvSpPr/>
          <p:nvPr/>
        </p:nvSpPr>
        <p:spPr bwMode="auto">
          <a:xfrm>
            <a:off x="5904408" y="3923853"/>
            <a:ext cx="1536204" cy="633175"/>
          </a:xfrm>
          <a:prstGeom prst="rect">
            <a:avLst/>
          </a:prstGeom>
          <a:solidFill>
            <a:schemeClr val="accent6">
              <a:lumMod val="40000"/>
              <a:lumOff val="60000"/>
            </a:schemeClr>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b="1" dirty="0" smtClean="0">
                <a:solidFill>
                  <a:schemeClr val="bg1"/>
                </a:solidFill>
                <a:ea typeface="SimSun" charset="-122"/>
              </a:rPr>
              <a:t>Administratīvais departaments</a:t>
            </a:r>
            <a:endParaRPr lang="lv-LV" sz="1200" b="1" dirty="0">
              <a:solidFill>
                <a:schemeClr val="bg1"/>
              </a:solidFill>
              <a:ea typeface="SimSun" charset="-122"/>
            </a:endParaRPr>
          </a:p>
        </p:txBody>
      </p:sp>
      <p:sp>
        <p:nvSpPr>
          <p:cNvPr id="103" name="Rectangle 102"/>
          <p:cNvSpPr/>
          <p:nvPr/>
        </p:nvSpPr>
        <p:spPr bwMode="auto">
          <a:xfrm>
            <a:off x="5904408" y="4730838"/>
            <a:ext cx="1536204" cy="489159"/>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dirty="0" smtClean="0">
                <a:ea typeface="SimSun" charset="-122"/>
              </a:rPr>
              <a:t>Plānošanas un kontroles nodaļa</a:t>
            </a:r>
            <a:endParaRPr lang="lv-LV" sz="1200" dirty="0">
              <a:ea typeface="SimSun" charset="-122"/>
            </a:endParaRPr>
          </a:p>
        </p:txBody>
      </p:sp>
      <p:sp>
        <p:nvSpPr>
          <p:cNvPr id="104" name="Rectangle 103"/>
          <p:cNvSpPr/>
          <p:nvPr/>
        </p:nvSpPr>
        <p:spPr bwMode="auto">
          <a:xfrm>
            <a:off x="5904408" y="5378910"/>
            <a:ext cx="1536204" cy="561167"/>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dirty="0" smtClean="0">
                <a:ea typeface="SimSun" charset="-122"/>
              </a:rPr>
              <a:t>Dokumentu pārvaldības nodaļa</a:t>
            </a:r>
            <a:endParaRPr lang="lv-LV" sz="1200" dirty="0">
              <a:ea typeface="SimSun" charset="-122"/>
            </a:endParaRPr>
          </a:p>
        </p:txBody>
      </p:sp>
      <p:sp>
        <p:nvSpPr>
          <p:cNvPr id="112" name="Rectangle 111"/>
          <p:cNvSpPr/>
          <p:nvPr/>
        </p:nvSpPr>
        <p:spPr bwMode="auto">
          <a:xfrm>
            <a:off x="5904408" y="6098989"/>
            <a:ext cx="1536204" cy="489160"/>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dirty="0" smtClean="0">
                <a:ea typeface="SimSun" charset="-122"/>
              </a:rPr>
              <a:t>Personu uzskaites dokumentu nodaļa</a:t>
            </a:r>
            <a:endParaRPr lang="lv-LV" sz="1200" dirty="0">
              <a:ea typeface="SimSun" charset="-122"/>
            </a:endParaRPr>
          </a:p>
        </p:txBody>
      </p:sp>
      <p:sp>
        <p:nvSpPr>
          <p:cNvPr id="114" name="Rectangle 113"/>
          <p:cNvSpPr/>
          <p:nvPr/>
        </p:nvSpPr>
        <p:spPr bwMode="auto">
          <a:xfrm>
            <a:off x="7541623" y="3923853"/>
            <a:ext cx="1536204" cy="633175"/>
          </a:xfrm>
          <a:prstGeom prst="rect">
            <a:avLst/>
          </a:prstGeom>
          <a:solidFill>
            <a:schemeClr val="accent6">
              <a:lumMod val="40000"/>
              <a:lumOff val="60000"/>
            </a:schemeClr>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b="1" dirty="0" smtClean="0">
                <a:solidFill>
                  <a:schemeClr val="bg1"/>
                </a:solidFill>
                <a:ea typeface="SimSun" charset="-122"/>
              </a:rPr>
              <a:t>Iedzīvotāju reģistra departaments</a:t>
            </a:r>
            <a:endParaRPr lang="lv-LV" sz="1200" b="1" dirty="0">
              <a:solidFill>
                <a:schemeClr val="bg1"/>
              </a:solidFill>
              <a:ea typeface="SimSun" charset="-122"/>
            </a:endParaRPr>
          </a:p>
        </p:txBody>
      </p:sp>
      <p:sp>
        <p:nvSpPr>
          <p:cNvPr id="116" name="Rectangle 115"/>
          <p:cNvSpPr/>
          <p:nvPr/>
        </p:nvSpPr>
        <p:spPr bwMode="auto">
          <a:xfrm>
            <a:off x="7541623" y="4730838"/>
            <a:ext cx="1536204" cy="720080"/>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dirty="0" smtClean="0">
                <a:ea typeface="SimSun" charset="-122"/>
              </a:rPr>
              <a:t>Elektronisko pakalpojumu administrēšanas nodaļa</a:t>
            </a:r>
            <a:endParaRPr lang="lv-LV" sz="1200" dirty="0">
              <a:ea typeface="SimSun" charset="-122"/>
            </a:endParaRPr>
          </a:p>
        </p:txBody>
      </p:sp>
      <p:sp>
        <p:nvSpPr>
          <p:cNvPr id="118" name="Rectangle 117"/>
          <p:cNvSpPr/>
          <p:nvPr/>
        </p:nvSpPr>
        <p:spPr bwMode="auto">
          <a:xfrm>
            <a:off x="7541623" y="5623490"/>
            <a:ext cx="1536204" cy="316587"/>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dirty="0" smtClean="0">
                <a:ea typeface="SimSun" charset="-122"/>
              </a:rPr>
              <a:t>Ekspluatācijas nodaļa</a:t>
            </a:r>
            <a:endParaRPr lang="lv-LV" sz="1200" dirty="0">
              <a:ea typeface="SimSun" charset="-122"/>
            </a:endParaRPr>
          </a:p>
        </p:txBody>
      </p:sp>
      <p:sp>
        <p:nvSpPr>
          <p:cNvPr id="120" name="Rectangle 119"/>
          <p:cNvSpPr/>
          <p:nvPr/>
        </p:nvSpPr>
        <p:spPr bwMode="auto">
          <a:xfrm>
            <a:off x="7541623" y="6098988"/>
            <a:ext cx="1536204" cy="489161"/>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dirty="0" smtClean="0">
                <a:ea typeface="SimSun" charset="-122"/>
              </a:rPr>
              <a:t>Informācijas sistēmu attīstības nodaļa</a:t>
            </a:r>
            <a:endParaRPr lang="lv-LV" sz="1200" dirty="0">
              <a:ea typeface="SimSun" charset="-122"/>
            </a:endParaRPr>
          </a:p>
        </p:txBody>
      </p:sp>
      <p:sp>
        <p:nvSpPr>
          <p:cNvPr id="122" name="Rectangle 121"/>
          <p:cNvSpPr/>
          <p:nvPr/>
        </p:nvSpPr>
        <p:spPr bwMode="auto">
          <a:xfrm>
            <a:off x="935856" y="3922611"/>
            <a:ext cx="1536204" cy="633175"/>
          </a:xfrm>
          <a:prstGeom prst="rect">
            <a:avLst/>
          </a:prstGeom>
          <a:solidFill>
            <a:schemeClr val="accent6">
              <a:lumMod val="40000"/>
              <a:lumOff val="60000"/>
            </a:schemeClr>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b="1" dirty="0" smtClean="0">
                <a:solidFill>
                  <a:schemeClr val="bg1"/>
                </a:solidFill>
                <a:ea typeface="SimSun" charset="-122"/>
              </a:rPr>
              <a:t>Priekšnieka vietnieks</a:t>
            </a:r>
            <a:endParaRPr lang="lv-LV" sz="1200" b="1" dirty="0">
              <a:solidFill>
                <a:schemeClr val="bg1"/>
              </a:solidFill>
              <a:ea typeface="SimSun" charset="-122"/>
            </a:endParaRPr>
          </a:p>
        </p:txBody>
      </p:sp>
      <p:sp>
        <p:nvSpPr>
          <p:cNvPr id="123" name="Rectangle 122"/>
          <p:cNvSpPr/>
          <p:nvPr/>
        </p:nvSpPr>
        <p:spPr bwMode="auto">
          <a:xfrm>
            <a:off x="935856" y="4729596"/>
            <a:ext cx="1536204" cy="490401"/>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dirty="0" smtClean="0">
                <a:ea typeface="SimSun" charset="-122"/>
              </a:rPr>
              <a:t>Migrācijas nodaļa</a:t>
            </a:r>
            <a:endParaRPr lang="lv-LV" sz="1200" dirty="0">
              <a:ea typeface="SimSun" charset="-122"/>
            </a:endParaRPr>
          </a:p>
        </p:txBody>
      </p:sp>
      <p:sp>
        <p:nvSpPr>
          <p:cNvPr id="124" name="Rectangle 123"/>
          <p:cNvSpPr/>
          <p:nvPr/>
        </p:nvSpPr>
        <p:spPr bwMode="auto">
          <a:xfrm>
            <a:off x="935856" y="5364013"/>
            <a:ext cx="1536204" cy="562409"/>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dirty="0" smtClean="0">
                <a:ea typeface="SimSun" charset="-122"/>
              </a:rPr>
              <a:t>Uzturēšanās atļauju nodaļa</a:t>
            </a:r>
            <a:endParaRPr lang="lv-LV" sz="1200" dirty="0">
              <a:ea typeface="SimSun" charset="-122"/>
            </a:endParaRPr>
          </a:p>
        </p:txBody>
      </p:sp>
      <p:sp>
        <p:nvSpPr>
          <p:cNvPr id="125" name="Rectangle 124"/>
          <p:cNvSpPr/>
          <p:nvPr/>
        </p:nvSpPr>
        <p:spPr bwMode="auto">
          <a:xfrm>
            <a:off x="935856" y="6084093"/>
            <a:ext cx="1536204" cy="490401"/>
          </a:xfrm>
          <a:prstGeom prst="rect">
            <a:avLst/>
          </a:prstGeom>
          <a:solidFill>
            <a:srgbClr val="EFEFFB"/>
          </a:solidFill>
          <a:ln>
            <a:headEnd type="none" w="med" len="med"/>
            <a:tailEnd type="none" w="med" len="med"/>
          </a:ln>
          <a:effectLst>
            <a:outerShdw blurRad="50800" dist="38100" dir="5400000" algn="t" rotWithShape="0">
              <a:prstClr val="black">
                <a:alpha val="40000"/>
              </a:prstClr>
            </a:outerShdw>
          </a:effectLst>
          <a:ex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Times New Roman" pitchFamily="16" charset="0"/>
              <a:buNone/>
            </a:pPr>
            <a:r>
              <a:rPr lang="lv-LV" sz="1200" dirty="0" smtClean="0">
                <a:ea typeface="SimSun" charset="-122"/>
              </a:rPr>
              <a:t>Patvēruma lietu nodaļa</a:t>
            </a:r>
            <a:endParaRPr lang="lv-LV" sz="1200" dirty="0">
              <a:ea typeface="SimSun" charset="-122"/>
            </a:endParaRPr>
          </a:p>
        </p:txBody>
      </p:sp>
      <p:cxnSp>
        <p:nvCxnSpPr>
          <p:cNvPr id="4" name="Straight Connector 3"/>
          <p:cNvCxnSpPr>
            <a:stCxn id="72" idx="2"/>
            <a:endCxn id="85" idx="0"/>
          </p:cNvCxnSpPr>
          <p:nvPr/>
        </p:nvCxnSpPr>
        <p:spPr bwMode="auto">
          <a:xfrm>
            <a:off x="5004308" y="3469075"/>
            <a:ext cx="0" cy="45477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703958" y="3778595"/>
            <a:ext cx="6605767" cy="124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69" idx="3"/>
            <a:endCxn id="72" idx="1"/>
          </p:cNvCxnSpPr>
          <p:nvPr/>
        </p:nvCxnSpPr>
        <p:spPr bwMode="auto">
          <a:xfrm>
            <a:off x="3312120" y="2829149"/>
            <a:ext cx="773119" cy="56253"/>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p:cNvCxnSpPr>
            <a:stCxn id="71" idx="3"/>
            <a:endCxn id="72" idx="1"/>
          </p:cNvCxnSpPr>
          <p:nvPr/>
        </p:nvCxnSpPr>
        <p:spPr bwMode="auto">
          <a:xfrm flipV="1">
            <a:off x="3312120" y="2885402"/>
            <a:ext cx="773119" cy="516536"/>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p:cNvCxnSpPr>
            <a:stCxn id="67" idx="3"/>
          </p:cNvCxnSpPr>
          <p:nvPr/>
        </p:nvCxnSpPr>
        <p:spPr bwMode="auto">
          <a:xfrm>
            <a:off x="3312120" y="2318221"/>
            <a:ext cx="773119" cy="56718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128"/>
          <p:cNvCxnSpPr>
            <a:stCxn id="72" idx="3"/>
            <a:endCxn id="73" idx="1"/>
          </p:cNvCxnSpPr>
          <p:nvPr/>
        </p:nvCxnSpPr>
        <p:spPr bwMode="auto">
          <a:xfrm flipV="1">
            <a:off x="5923377" y="2338128"/>
            <a:ext cx="773119" cy="54727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p:cNvCxnSpPr>
            <a:stCxn id="72" idx="3"/>
            <a:endCxn id="74" idx="1"/>
          </p:cNvCxnSpPr>
          <p:nvPr/>
        </p:nvCxnSpPr>
        <p:spPr bwMode="auto">
          <a:xfrm flipV="1">
            <a:off x="5923377" y="2818438"/>
            <a:ext cx="773119" cy="6696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p:cNvCxnSpPr>
            <a:stCxn id="72" idx="3"/>
            <a:endCxn id="75" idx="1"/>
          </p:cNvCxnSpPr>
          <p:nvPr/>
        </p:nvCxnSpPr>
        <p:spPr bwMode="auto">
          <a:xfrm>
            <a:off x="5923377" y="2885402"/>
            <a:ext cx="773119" cy="516537"/>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Connector 131"/>
          <p:cNvCxnSpPr>
            <a:endCxn id="114" idx="0"/>
          </p:cNvCxnSpPr>
          <p:nvPr/>
        </p:nvCxnSpPr>
        <p:spPr bwMode="auto">
          <a:xfrm>
            <a:off x="8309725" y="3779837"/>
            <a:ext cx="0" cy="144016"/>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Connector 132"/>
          <p:cNvCxnSpPr/>
          <p:nvPr/>
        </p:nvCxnSpPr>
        <p:spPr bwMode="auto">
          <a:xfrm>
            <a:off x="6672510" y="3779837"/>
            <a:ext cx="0" cy="144016"/>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Connector 133"/>
          <p:cNvCxnSpPr/>
          <p:nvPr/>
        </p:nvCxnSpPr>
        <p:spPr bwMode="auto">
          <a:xfrm>
            <a:off x="3312120" y="3788221"/>
            <a:ext cx="0" cy="144016"/>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Straight Connector 134"/>
          <p:cNvCxnSpPr/>
          <p:nvPr/>
        </p:nvCxnSpPr>
        <p:spPr bwMode="auto">
          <a:xfrm>
            <a:off x="1703958" y="3778595"/>
            <a:ext cx="0" cy="144016"/>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p:cNvCxnSpPr>
            <a:stCxn id="122" idx="2"/>
            <a:endCxn id="123" idx="0"/>
          </p:cNvCxnSpPr>
          <p:nvPr/>
        </p:nvCxnSpPr>
        <p:spPr bwMode="auto">
          <a:xfrm>
            <a:off x="1703958" y="4555786"/>
            <a:ext cx="0" cy="17381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136"/>
          <p:cNvCxnSpPr/>
          <p:nvPr/>
        </p:nvCxnSpPr>
        <p:spPr bwMode="auto">
          <a:xfrm>
            <a:off x="3365475" y="4557028"/>
            <a:ext cx="0" cy="17381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137"/>
          <p:cNvCxnSpPr/>
          <p:nvPr/>
        </p:nvCxnSpPr>
        <p:spPr bwMode="auto">
          <a:xfrm>
            <a:off x="5006841" y="4559111"/>
            <a:ext cx="0" cy="17381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p:cNvCxnSpPr/>
          <p:nvPr/>
        </p:nvCxnSpPr>
        <p:spPr bwMode="auto">
          <a:xfrm>
            <a:off x="6676106" y="4559111"/>
            <a:ext cx="0" cy="17381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Connector 139"/>
          <p:cNvCxnSpPr/>
          <p:nvPr/>
        </p:nvCxnSpPr>
        <p:spPr bwMode="auto">
          <a:xfrm>
            <a:off x="8309725" y="4559111"/>
            <a:ext cx="0" cy="17381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a:stCxn id="123" idx="2"/>
            <a:endCxn id="124" idx="0"/>
          </p:cNvCxnSpPr>
          <p:nvPr/>
        </p:nvCxnSpPr>
        <p:spPr bwMode="auto">
          <a:xfrm>
            <a:off x="1703958" y="5219997"/>
            <a:ext cx="0" cy="144016"/>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Straight Connector 142"/>
          <p:cNvCxnSpPr>
            <a:stCxn id="124" idx="2"/>
            <a:endCxn id="125" idx="0"/>
          </p:cNvCxnSpPr>
          <p:nvPr/>
        </p:nvCxnSpPr>
        <p:spPr bwMode="auto">
          <a:xfrm>
            <a:off x="1703958" y="5926422"/>
            <a:ext cx="0" cy="15767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Straight Connector 143"/>
          <p:cNvCxnSpPr>
            <a:stCxn id="77" idx="2"/>
            <a:endCxn id="78" idx="0"/>
          </p:cNvCxnSpPr>
          <p:nvPr/>
        </p:nvCxnSpPr>
        <p:spPr bwMode="auto">
          <a:xfrm>
            <a:off x="3360142" y="5219997"/>
            <a:ext cx="0" cy="158913"/>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Straight Connector 144"/>
          <p:cNvCxnSpPr>
            <a:stCxn id="78" idx="2"/>
            <a:endCxn id="83" idx="0"/>
          </p:cNvCxnSpPr>
          <p:nvPr/>
        </p:nvCxnSpPr>
        <p:spPr bwMode="auto">
          <a:xfrm>
            <a:off x="3360142" y="6012085"/>
            <a:ext cx="0" cy="144017"/>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Connector 150"/>
          <p:cNvCxnSpPr>
            <a:stCxn id="103" idx="2"/>
            <a:endCxn id="104" idx="0"/>
          </p:cNvCxnSpPr>
          <p:nvPr/>
        </p:nvCxnSpPr>
        <p:spPr bwMode="auto">
          <a:xfrm>
            <a:off x="6672510" y="5219997"/>
            <a:ext cx="0" cy="158913"/>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Straight Connector 153"/>
          <p:cNvCxnSpPr>
            <a:stCxn id="104" idx="2"/>
            <a:endCxn id="112" idx="0"/>
          </p:cNvCxnSpPr>
          <p:nvPr/>
        </p:nvCxnSpPr>
        <p:spPr bwMode="auto">
          <a:xfrm>
            <a:off x="6672510" y="5940077"/>
            <a:ext cx="0" cy="15891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Straight Connector 154"/>
          <p:cNvCxnSpPr>
            <a:stCxn id="116" idx="2"/>
            <a:endCxn id="118" idx="0"/>
          </p:cNvCxnSpPr>
          <p:nvPr/>
        </p:nvCxnSpPr>
        <p:spPr bwMode="auto">
          <a:xfrm>
            <a:off x="8309725" y="5450918"/>
            <a:ext cx="0" cy="17257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Connector 157"/>
          <p:cNvCxnSpPr>
            <a:endCxn id="120" idx="0"/>
          </p:cNvCxnSpPr>
          <p:nvPr/>
        </p:nvCxnSpPr>
        <p:spPr bwMode="auto">
          <a:xfrm>
            <a:off x="8309725" y="5940077"/>
            <a:ext cx="0" cy="15891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Straight Connector 161"/>
          <p:cNvCxnSpPr/>
          <p:nvPr/>
        </p:nvCxnSpPr>
        <p:spPr bwMode="auto">
          <a:xfrm>
            <a:off x="5000999" y="5047425"/>
            <a:ext cx="0" cy="17381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Connector 162"/>
          <p:cNvCxnSpPr/>
          <p:nvPr/>
        </p:nvCxnSpPr>
        <p:spPr bwMode="auto">
          <a:xfrm>
            <a:off x="3352244" y="6660156"/>
            <a:ext cx="0" cy="144017"/>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52285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504030" y="1547589"/>
            <a:ext cx="9000777"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spcBef>
                <a:spcPts val="1200"/>
              </a:spcBef>
              <a:spcAft>
                <a:spcPts val="1200"/>
              </a:spcAft>
            </a:pPr>
            <a:endParaRPr lang="lv-LV" altLang="lv-LV" sz="2000" dirty="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3294251502"/>
              </p:ext>
            </p:extLst>
          </p:nvPr>
        </p:nvGraphicFramePr>
        <p:xfrm>
          <a:off x="503238" y="1547588"/>
          <a:ext cx="9069387" cy="5804149"/>
        </p:xfrm>
        <a:graphic>
          <a:graphicData uri="http://schemas.openxmlformats.org/drawingml/2006/table">
            <a:tbl>
              <a:tblPr firstRow="1" bandRow="1">
                <a:tableStyleId>{793D81CF-94F2-401A-BA57-92F5A7B2D0C5}</a:tableStyleId>
              </a:tblPr>
              <a:tblGrid>
                <a:gridCol w="9069387"/>
              </a:tblGrid>
              <a:tr h="432049">
                <a:tc>
                  <a:txBody>
                    <a:bodyPr/>
                    <a:lstStyle/>
                    <a:p>
                      <a:pPr marL="90488" indent="0" algn="l" fontAlgn="b">
                        <a:spcBef>
                          <a:spcPts val="600"/>
                        </a:spcBef>
                        <a:spcAft>
                          <a:spcPts val="600"/>
                        </a:spcAft>
                      </a:pPr>
                      <a:r>
                        <a:rPr lang="lv-LV" sz="1800" b="1" u="none" strike="noStrike" dirty="0" smtClean="0">
                          <a:solidFill>
                            <a:schemeClr val="bg1"/>
                          </a:solidFill>
                          <a:effectLst/>
                        </a:rPr>
                        <a:t>Pakalpojumu saraksts</a:t>
                      </a:r>
                    </a:p>
                  </a:txBody>
                  <a:tcPr marL="6375" marR="6375" marT="63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r>
              <a:tr h="133729">
                <a:tc>
                  <a:txBody>
                    <a:bodyPr/>
                    <a:lstStyle/>
                    <a:p>
                      <a:pPr marL="88900" indent="0" algn="l" fontAlgn="b"/>
                      <a:r>
                        <a:rPr lang="lv-LV" sz="1700" b="0" i="0" u="none" strike="noStrike" dirty="0">
                          <a:solidFill>
                            <a:srgbClr val="000000"/>
                          </a:solidFill>
                          <a:effectLst/>
                          <a:latin typeface="Calibri"/>
                        </a:rPr>
                        <a:t>1. Bezvalstnieka statusa noteikšana un ziņu iekļaušana par personu Iedzīvotāju reģistrā</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2. Ceļotāju saraksta izglītības iestādes ekskursijām Eiropas Savienībā apstiprināšana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3. Darba atļaujas izsniegšana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4. Dzīvesvietas deklarēšana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5. Eiropas Savienības pastāvīgā iedzīvotāja statusa Latvijas Republikā pieprasīšana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6. Ielūguma apstiprināšana vīzas pieprasīšanai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7. Izbraukšanas rīkojumu izsniegšana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8. Izsaukuma apstiprināšana uzturēšanās atļaujas pieprasīšanai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pt-BR" sz="1700" b="0" i="0" u="none" strike="noStrike" kern="1200">
                          <a:solidFill>
                            <a:srgbClr val="000000"/>
                          </a:solidFill>
                          <a:effectLst/>
                          <a:latin typeface="Calibri"/>
                          <a:ea typeface="+mn-ea"/>
                          <a:cs typeface="+mn-cs"/>
                        </a:rPr>
                        <a:t>9. Izziņa no Iedzīvotāju reģistra par sevi vai pārstāvēto personu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10. Latvijas nepilsoņa statusa noteikšana un ziņu iekļaušana par personu Iedzīvotāju reģistrā</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11. Latvijas pilsonības iegūšana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12. Latvijas pilsoņu atteikšanās no Latvijas pilsonības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13. Latvijas valsts piederīgo izceļošanu no Latvijas uz pastāvīgu dzīvi ārvalstīs un izziņas izsniegšana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14. Mani vai manas pārstāvētās personas dati Iedzīvotāju reģistrā</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15. Nepilsoņu vai bezvalstnieku ģimenē Latvijā dzimuša bērna atzīšana par Latvijas pilsoni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16. Personu apliecinošu dokumentu izsniegšana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dirty="0">
                          <a:solidFill>
                            <a:srgbClr val="000000"/>
                          </a:solidFill>
                          <a:effectLst/>
                          <a:latin typeface="Calibri"/>
                          <a:ea typeface="+mn-ea"/>
                          <a:cs typeface="+mn-cs"/>
                        </a:rPr>
                        <a:t>17. Politiski represēto personu apliecību izsniegšana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18. Šengenas vīzas pagarināšana Latvijas Republikā</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a:solidFill>
                            <a:srgbClr val="000000"/>
                          </a:solidFill>
                          <a:effectLst/>
                          <a:latin typeface="Calibri"/>
                          <a:ea typeface="+mn-ea"/>
                          <a:cs typeface="+mn-cs"/>
                        </a:rPr>
                        <a:t>19. Uzturēšanās atļaujas pieprasīšana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3729">
                <a:tc>
                  <a:txBody>
                    <a:bodyPr/>
                    <a:lstStyle/>
                    <a:p>
                      <a:pPr marL="88900" indent="0" algn="l" defTabSz="914400" rtl="0" eaLnBrk="1" fontAlgn="b" latinLnBrk="0" hangingPunct="1"/>
                      <a:r>
                        <a:rPr lang="lv-LV" sz="1700" b="0" i="0" u="none" strike="noStrike" kern="1200" dirty="0">
                          <a:solidFill>
                            <a:srgbClr val="000000"/>
                          </a:solidFill>
                          <a:effectLst/>
                          <a:latin typeface="Calibri"/>
                          <a:ea typeface="+mn-ea"/>
                          <a:cs typeface="+mn-cs"/>
                        </a:rPr>
                        <a:t>20. Vēstules pārsūtīšana meklētajai personai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itle 1"/>
          <p:cNvSpPr txBox="1">
            <a:spLocks/>
          </p:cNvSpPr>
          <p:nvPr/>
        </p:nvSpPr>
        <p:spPr bwMode="auto">
          <a:xfrm>
            <a:off x="507676" y="-918"/>
            <a:ext cx="9573196"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t>2. uzdevums</a:t>
            </a:r>
            <a:r>
              <a:rPr lang="lv-LV" dirty="0"/>
              <a:t/>
            </a:r>
            <a:br>
              <a:rPr lang="lv-LV" dirty="0"/>
            </a:br>
            <a:r>
              <a:rPr lang="lv-LV" sz="2800" dirty="0" smtClean="0">
                <a:solidFill>
                  <a:schemeClr val="tx1">
                    <a:lumMod val="50000"/>
                    <a:lumOff val="50000"/>
                  </a:schemeClr>
                </a:solidFill>
              </a:rPr>
              <a:t>Pilsonības un migrācijas lietu pārvaldes pakalpojumu saraksts</a:t>
            </a:r>
            <a:endParaRPr lang="lv-LV" sz="2800"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25872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5550" y="2123653"/>
            <a:ext cx="5091066" cy="983458"/>
          </a:xfrm>
        </p:spPr>
        <p:txBody>
          <a:bodyPr/>
          <a:lstStyle/>
          <a:p>
            <a:pPr marL="0" indent="0"/>
            <a:r>
              <a:rPr lang="lv-LV" altLang="lv-LV" sz="3600" dirty="0" smtClean="0">
                <a:ea typeface="ＭＳ Ｐゴシック" pitchFamily="34" charset="-128"/>
              </a:rPr>
              <a:t>Paldies par uzmanību!</a:t>
            </a:r>
            <a:endParaRPr lang="en-US" altLang="lv-LV" sz="3600" dirty="0" smtClean="0">
              <a:ea typeface="ＭＳ Ｐゴシック" pitchFamily="34" charset="-128"/>
            </a:endParaRPr>
          </a:p>
        </p:txBody>
      </p:sp>
      <p:sp>
        <p:nvSpPr>
          <p:cNvPr id="2" name="TextBox 1"/>
          <p:cNvSpPr txBox="1"/>
          <p:nvPr/>
        </p:nvSpPr>
        <p:spPr>
          <a:xfrm>
            <a:off x="2605260" y="2915741"/>
            <a:ext cx="6552728" cy="2976199"/>
          </a:xfrm>
          <a:prstGeom prst="rect">
            <a:avLst/>
          </a:prstGeom>
          <a:noFill/>
        </p:spPr>
        <p:txBody>
          <a:bodyPr wrap="square" rtlCol="0">
            <a:spAutoFit/>
          </a:bodyPr>
          <a:lstStyle/>
          <a:p>
            <a:r>
              <a:rPr lang="lv-LV" sz="2000" b="1" dirty="0" smtClean="0">
                <a:latin typeface="+mn-lt"/>
              </a:rPr>
              <a:t>Nākamā</a:t>
            </a:r>
            <a:r>
              <a:rPr lang="lv-LV" sz="2000" dirty="0" smtClean="0">
                <a:latin typeface="+mn-lt"/>
              </a:rPr>
              <a:t> </a:t>
            </a:r>
            <a:r>
              <a:rPr lang="lv-LV" sz="2000" b="1" dirty="0" smtClean="0">
                <a:latin typeface="+mn-lt"/>
              </a:rPr>
              <a:t>nodarība</a:t>
            </a:r>
            <a:r>
              <a:rPr lang="lv-LV" sz="2000" dirty="0" smtClean="0">
                <a:latin typeface="+mn-lt"/>
              </a:rPr>
              <a:t>: 	</a:t>
            </a:r>
          </a:p>
          <a:p>
            <a:r>
              <a:rPr lang="lv-LV" sz="2000" dirty="0" smtClean="0">
                <a:latin typeface="+mn-lt"/>
              </a:rPr>
              <a:t>24. jūlijā, plkst. 13:00</a:t>
            </a:r>
          </a:p>
          <a:p>
            <a:r>
              <a:rPr lang="lv-LV" sz="2000" dirty="0" smtClean="0">
                <a:latin typeface="+mn-lt"/>
              </a:rPr>
              <a:t>Peldu ielā 25, 101. telpa</a:t>
            </a:r>
            <a:br>
              <a:rPr lang="lv-LV" sz="2000" dirty="0" smtClean="0">
                <a:latin typeface="+mn-lt"/>
              </a:rPr>
            </a:br>
            <a:endParaRPr lang="lv-LV" sz="2000" dirty="0" smtClean="0">
              <a:latin typeface="+mn-lt"/>
            </a:endParaRPr>
          </a:p>
          <a:p>
            <a:pPr>
              <a:spcAft>
                <a:spcPts val="600"/>
              </a:spcAft>
            </a:pPr>
            <a:endParaRPr lang="lv-LV" sz="2000" b="1" dirty="0" smtClean="0">
              <a:latin typeface="+mn-lt"/>
            </a:endParaRPr>
          </a:p>
          <a:p>
            <a:pPr>
              <a:spcAft>
                <a:spcPts val="600"/>
              </a:spcAft>
            </a:pPr>
            <a:r>
              <a:rPr lang="lv-LV" sz="2000" b="1" dirty="0" smtClean="0">
                <a:latin typeface="+mn-lt"/>
              </a:rPr>
              <a:t>Kontakti</a:t>
            </a:r>
            <a:r>
              <a:rPr lang="lv-LV" sz="2000" dirty="0" smtClean="0">
                <a:latin typeface="+mn-lt"/>
              </a:rPr>
              <a:t>: 	</a:t>
            </a:r>
          </a:p>
          <a:p>
            <a:pPr>
              <a:spcAft>
                <a:spcPts val="1200"/>
              </a:spcAft>
            </a:pPr>
            <a:r>
              <a:rPr lang="lv-LV" sz="2000" dirty="0" smtClean="0">
                <a:latin typeface="+mn-lt"/>
              </a:rPr>
              <a:t>Anastasija Kirņičanska – 2 831 3377</a:t>
            </a:r>
          </a:p>
          <a:p>
            <a:pPr>
              <a:spcAft>
                <a:spcPts val="600"/>
              </a:spcAft>
            </a:pPr>
            <a:r>
              <a:rPr lang="lv-LV" sz="2000" dirty="0" smtClean="0">
                <a:latin typeface="+mn-lt"/>
              </a:rPr>
              <a:t>Corporate Consulting – 6 784 7762</a:t>
            </a:r>
            <a:br>
              <a:rPr lang="lv-LV" sz="2000" dirty="0" smtClean="0">
                <a:latin typeface="+mn-lt"/>
              </a:rPr>
            </a:br>
            <a:r>
              <a:rPr lang="lv-LV" sz="2000" dirty="0" smtClean="0">
                <a:latin typeface="+mn-lt"/>
              </a:rPr>
              <a:t>Rīga, Mūkusalas 101 </a:t>
            </a:r>
            <a:endParaRPr lang="lv-LV" sz="2000" dirty="0">
              <a:latin typeface="+mn-lt"/>
            </a:endParaRPr>
          </a:p>
        </p:txBody>
      </p:sp>
    </p:spTree>
    <p:extLst>
      <p:ext uri="{BB962C8B-B14F-4D97-AF65-F5344CB8AC3E}">
        <p14:creationId xmlns:p14="http://schemas.microsoft.com/office/powerpoint/2010/main" val="2218414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1528216"/>
            <a:ext cx="9069387" cy="4987925"/>
          </a:xfrm>
        </p:spPr>
        <p:txBody>
          <a:bodyPr/>
          <a:lstStyle/>
          <a:p>
            <a:pPr>
              <a:spcBef>
                <a:spcPts val="600"/>
              </a:spcBef>
              <a:spcAft>
                <a:spcPts val="600"/>
              </a:spcAft>
              <a:buFont typeface="Wingdings" pitchFamily="2" charset="2"/>
              <a:buChar char="§"/>
              <a:defRPr/>
            </a:pPr>
            <a:r>
              <a:rPr lang="lv-LV" sz="2100" b="1" dirty="0" smtClean="0"/>
              <a:t>Tradicionālās vispārējo izmaksu sadalīšanas metodes </a:t>
            </a:r>
            <a:r>
              <a:rPr lang="lv-LV" sz="2100" dirty="0" smtClean="0"/>
              <a:t>parādījās </a:t>
            </a:r>
            <a:r>
              <a:rPr lang="lv-LV" sz="2100" dirty="0"/>
              <a:t>reizē ar rūpniecības attīstību 19.gs. </a:t>
            </a:r>
            <a:r>
              <a:rPr lang="lv-LV" sz="2100" dirty="0" smtClean="0"/>
              <a:t>beigās / </a:t>
            </a:r>
            <a:r>
              <a:rPr lang="lv-LV" sz="2100" dirty="0"/>
              <a:t>20.gs. </a:t>
            </a:r>
            <a:r>
              <a:rPr lang="lv-LV" sz="2100" dirty="0" smtClean="0"/>
              <a:t>sākumā</a:t>
            </a:r>
            <a:endParaRPr lang="lv-LV" sz="2100" dirty="0"/>
          </a:p>
          <a:p>
            <a:pPr>
              <a:spcBef>
                <a:spcPts val="600"/>
              </a:spcBef>
              <a:spcAft>
                <a:spcPts val="600"/>
              </a:spcAft>
              <a:buFont typeface="Wingdings" pitchFamily="2" charset="2"/>
              <a:buChar char="§"/>
              <a:defRPr/>
            </a:pPr>
            <a:r>
              <a:rPr lang="lv-LV" sz="2100" dirty="0" smtClean="0"/>
              <a:t>Izmaksu </a:t>
            </a:r>
            <a:r>
              <a:rPr lang="lv-LV" sz="2100" dirty="0"/>
              <a:t>sadalīšanas sistēmas bija vienkāršas un ja arī bija neprecizātes, tās būtiski neietekmēja informāciju lēmumu </a:t>
            </a:r>
            <a:r>
              <a:rPr lang="lv-LV" sz="2100" dirty="0" smtClean="0"/>
              <a:t>pieņemšanai</a:t>
            </a:r>
            <a:endParaRPr lang="lv-LV" sz="2100" dirty="0"/>
          </a:p>
          <a:p>
            <a:pPr>
              <a:spcBef>
                <a:spcPts val="600"/>
              </a:spcBef>
              <a:spcAft>
                <a:spcPts val="600"/>
              </a:spcAft>
              <a:buFont typeface="Wingdings" pitchFamily="2" charset="2"/>
              <a:buChar char="§"/>
              <a:defRPr/>
            </a:pPr>
            <a:r>
              <a:rPr lang="lv-LV" sz="2100" dirty="0"/>
              <a:t>20. gs. beigās situācija mainījās -  automatizācija samazināja tiešās izmaksas kopējo izmaksu grozā un radās nepieciešamība pēc </a:t>
            </a:r>
            <a:r>
              <a:rPr lang="lv-LV" sz="2100" dirty="0" smtClean="0"/>
              <a:t>precīzākas netiešo </a:t>
            </a:r>
            <a:r>
              <a:rPr lang="lv-LV" sz="2100" dirty="0"/>
              <a:t>izmaksu sadalīšanas </a:t>
            </a:r>
            <a:r>
              <a:rPr lang="lv-LV" sz="2100" dirty="0" smtClean="0"/>
              <a:t>sistēmas</a:t>
            </a:r>
            <a:endParaRPr lang="lv-LV" sz="2100" dirty="0"/>
          </a:p>
          <a:p>
            <a:pPr>
              <a:spcBef>
                <a:spcPts val="600"/>
              </a:spcBef>
              <a:spcAft>
                <a:spcPts val="600"/>
              </a:spcAft>
              <a:buFont typeface="Wingdings" pitchFamily="2" charset="2"/>
              <a:buChar char="§"/>
              <a:defRPr/>
            </a:pPr>
            <a:r>
              <a:rPr lang="lv-LV" sz="2100" dirty="0"/>
              <a:t>Kūpers un Kaplāns (</a:t>
            </a:r>
            <a:r>
              <a:rPr lang="lv-LV" sz="2100" i="1" dirty="0"/>
              <a:t>Cooper and Kaplan</a:t>
            </a:r>
            <a:r>
              <a:rPr lang="lv-LV" sz="2100" dirty="0"/>
              <a:t>) 1988. gadā attīstīja </a:t>
            </a:r>
            <a:r>
              <a:rPr lang="lv-LV" sz="2100" dirty="0" smtClean="0"/>
              <a:t>vispārējo </a:t>
            </a:r>
            <a:r>
              <a:rPr lang="lv-LV" sz="2100" dirty="0"/>
              <a:t>izmaksu sadalīšanas tradicionālo sistēmu un radīja </a:t>
            </a:r>
            <a:r>
              <a:rPr lang="lv-LV" sz="2100" dirty="0" smtClean="0"/>
              <a:t>uz </a:t>
            </a:r>
            <a:r>
              <a:rPr lang="lv-LV" sz="2100" dirty="0"/>
              <a:t>izmaksu cēloņu analīzes balstītu </a:t>
            </a:r>
            <a:r>
              <a:rPr lang="lv-LV" sz="2100" dirty="0" smtClean="0"/>
              <a:t>vispārējo </a:t>
            </a:r>
            <a:r>
              <a:rPr lang="lv-LV" sz="2100" dirty="0"/>
              <a:t>izmaksu </a:t>
            </a:r>
            <a:r>
              <a:rPr lang="lv-LV" sz="2100" dirty="0" smtClean="0"/>
              <a:t>sadalīšanas </a:t>
            </a:r>
            <a:r>
              <a:rPr lang="lv-LV" sz="2100" dirty="0"/>
              <a:t>sistēmu –</a:t>
            </a:r>
            <a:r>
              <a:rPr lang="lv-LV" sz="2100" i="1" dirty="0"/>
              <a:t> </a:t>
            </a:r>
            <a:r>
              <a:rPr lang="lv-LV" sz="2100" b="1" i="1" dirty="0" smtClean="0"/>
              <a:t>Activity </a:t>
            </a:r>
            <a:r>
              <a:rPr lang="lv-LV" sz="2100" b="1" i="1" dirty="0"/>
              <a:t>based </a:t>
            </a:r>
            <a:r>
              <a:rPr lang="lv-LV" sz="2100" b="1" i="1" dirty="0" smtClean="0"/>
              <a:t>costing (ABC)</a:t>
            </a:r>
            <a:endParaRPr lang="lv-LV" sz="2100" i="1" dirty="0"/>
          </a:p>
          <a:p>
            <a:pPr marL="0" indent="0">
              <a:spcAft>
                <a:spcPts val="661"/>
              </a:spcAft>
              <a:defRPr/>
            </a:pPr>
            <a:endParaRPr lang="lv-LV" sz="2200" dirty="0"/>
          </a:p>
        </p:txBody>
      </p:sp>
      <p:sp>
        <p:nvSpPr>
          <p:cNvPr id="4" name="Title 1"/>
          <p:cNvSpPr txBox="1">
            <a:spLocks/>
          </p:cNvSpPr>
          <p:nvPr/>
        </p:nvSpPr>
        <p:spPr bwMode="auto">
          <a:xfrm>
            <a:off x="507429"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ea typeface="ＭＳ Ｐゴシック" pitchFamily="34" charset="-128"/>
              </a:rPr>
              <a:t>Izmaksu sadalīšanas metožu attīstība</a:t>
            </a:r>
            <a:endParaRPr lang="lv-LV" sz="3600" kern="0" dirty="0">
              <a:solidFill>
                <a:schemeClr val="tx1">
                  <a:lumMod val="50000"/>
                  <a:lumOff val="50000"/>
                </a:schemeClr>
              </a:solidFill>
              <a:ea typeface="ＭＳ Ｐゴシック" pitchFamily="34" charset="-128"/>
            </a:endParaRPr>
          </a:p>
        </p:txBody>
      </p:sp>
      <p:sp>
        <p:nvSpPr>
          <p:cNvPr id="5" name="TextBox 4"/>
          <p:cNvSpPr txBox="1"/>
          <p:nvPr/>
        </p:nvSpPr>
        <p:spPr>
          <a:xfrm>
            <a:off x="3456136" y="7207811"/>
            <a:ext cx="6624736" cy="333627"/>
          </a:xfrm>
          <a:prstGeom prst="rect">
            <a:avLst/>
          </a:prstGeom>
          <a:noFill/>
        </p:spPr>
        <p:txBody>
          <a:bodyPr wrap="square" lIns="100783" tIns="50392" rIns="100783" bIns="50392" rtlCol="0">
            <a:spAutoFit/>
          </a:bodyPr>
          <a:lstStyle/>
          <a:p>
            <a:r>
              <a:rPr lang="lv-LV" sz="1600" i="1" dirty="0">
                <a:latin typeface="+mn-lt"/>
              </a:rPr>
              <a:t>Avots</a:t>
            </a:r>
            <a:r>
              <a:rPr lang="lv-LV" sz="1600" i="1" dirty="0" smtClean="0">
                <a:latin typeface="+mn-lt"/>
              </a:rPr>
              <a:t>: </a:t>
            </a:r>
            <a:r>
              <a:rPr lang="en-US" sz="1600" i="1" dirty="0">
                <a:latin typeface="+mn-lt"/>
              </a:rPr>
              <a:t>Management Accounting Concepts and Techniques, </a:t>
            </a:r>
            <a:r>
              <a:rPr lang="en-US" sz="1600" i="1" dirty="0" err="1">
                <a:latin typeface="+mn-lt"/>
              </a:rPr>
              <a:t>D.Kaplan</a:t>
            </a:r>
            <a:r>
              <a:rPr lang="en-US" sz="1600" i="1" dirty="0">
                <a:latin typeface="+mn-lt"/>
              </a:rPr>
              <a:t>, 1997</a:t>
            </a:r>
            <a:endParaRPr lang="lv-LV" sz="1600" i="1" dirty="0">
              <a:latin typeface="+mn-lt"/>
            </a:endParaRPr>
          </a:p>
        </p:txBody>
      </p:sp>
    </p:spTree>
    <p:extLst>
      <p:ext uri="{BB962C8B-B14F-4D97-AF65-F5344CB8AC3E}">
        <p14:creationId xmlns:p14="http://schemas.microsoft.com/office/powerpoint/2010/main" val="1884724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80603"/>
            <a:ext cx="9069387" cy="1260475"/>
          </a:xfrm>
        </p:spPr>
        <p:txBody>
          <a:bodyPr/>
          <a:lstStyle/>
          <a:p>
            <a:pPr algn="l"/>
            <a:r>
              <a:rPr lang="en-US" sz="3600" dirty="0" err="1" smtClean="0"/>
              <a:t>Pašizmaksas</a:t>
            </a:r>
            <a:r>
              <a:rPr lang="en-US" sz="3600" dirty="0" smtClean="0"/>
              <a:t> </a:t>
            </a:r>
            <a:r>
              <a:rPr lang="en-US" sz="3600" dirty="0" err="1" smtClean="0"/>
              <a:t>jēdziens</a:t>
            </a:r>
            <a:endParaRPr lang="en-US" sz="3600" dirty="0"/>
          </a:p>
        </p:txBody>
      </p:sp>
      <p:grpSp>
        <p:nvGrpSpPr>
          <p:cNvPr id="5" name="Group 4"/>
          <p:cNvGrpSpPr/>
          <p:nvPr/>
        </p:nvGrpSpPr>
        <p:grpSpPr>
          <a:xfrm>
            <a:off x="7056537" y="2369970"/>
            <a:ext cx="2790062" cy="3066051"/>
            <a:chOff x="6696496" y="89428"/>
            <a:chExt cx="2790062" cy="3066051"/>
          </a:xfrm>
        </p:grpSpPr>
        <p:sp>
          <p:nvSpPr>
            <p:cNvPr id="6" name="Oval 5"/>
            <p:cNvSpPr/>
            <p:nvPr/>
          </p:nvSpPr>
          <p:spPr>
            <a:xfrm>
              <a:off x="6819203" y="666343"/>
              <a:ext cx="2554483" cy="887138"/>
            </a:xfrm>
            <a:prstGeom prst="ellipse">
              <a:avLst/>
            </a:prstGeom>
            <a:ln>
              <a:solidFill>
                <a:schemeClr val="bg1">
                  <a:lumMod val="65000"/>
                </a:schemeClr>
              </a:solidFill>
            </a:ln>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7" name="Down Arrow 6"/>
            <p:cNvSpPr/>
            <p:nvPr/>
          </p:nvSpPr>
          <p:spPr>
            <a:xfrm>
              <a:off x="7852878" y="2838644"/>
              <a:ext cx="495054" cy="316835"/>
            </a:xfrm>
            <a:prstGeom prst="downArrow">
              <a:avLst/>
            </a:prstGeom>
            <a:solidFill>
              <a:schemeClr val="accent1"/>
            </a:solidFill>
            <a:ln>
              <a:solidFill>
                <a:schemeClr val="bg1">
                  <a:lumMod val="65000"/>
                </a:schemeClr>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6696496" y="89428"/>
              <a:ext cx="2664296" cy="594065"/>
            </a:xfrm>
            <a:custGeom>
              <a:avLst/>
              <a:gdLst>
                <a:gd name="connsiteX0" fmla="*/ 0 w 2376263"/>
                <a:gd name="connsiteY0" fmla="*/ 0 h 594065"/>
                <a:gd name="connsiteX1" fmla="*/ 2376263 w 2376263"/>
                <a:gd name="connsiteY1" fmla="*/ 0 h 594065"/>
                <a:gd name="connsiteX2" fmla="*/ 2376263 w 2376263"/>
                <a:gd name="connsiteY2" fmla="*/ 594065 h 594065"/>
                <a:gd name="connsiteX3" fmla="*/ 0 w 2376263"/>
                <a:gd name="connsiteY3" fmla="*/ 594065 h 594065"/>
                <a:gd name="connsiteX4" fmla="*/ 0 w 2376263"/>
                <a:gd name="connsiteY4" fmla="*/ 0 h 594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3" h="594065">
                  <a:moveTo>
                    <a:pt x="0" y="0"/>
                  </a:moveTo>
                  <a:lnTo>
                    <a:pt x="2376263" y="0"/>
                  </a:lnTo>
                  <a:lnTo>
                    <a:pt x="2376263" y="594065"/>
                  </a:lnTo>
                  <a:lnTo>
                    <a:pt x="0" y="594065"/>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1">
              <a:noAutofit/>
            </a:bodyPr>
            <a:lstStyle/>
            <a:p>
              <a:pPr lvl="0" algn="l" defTabSz="533400" rtl="0">
                <a:lnSpc>
                  <a:spcPct val="90000"/>
                </a:lnSpc>
                <a:spcBef>
                  <a:spcPct val="0"/>
                </a:spcBef>
                <a:spcAft>
                  <a:spcPct val="35000"/>
                </a:spcAft>
              </a:pPr>
              <a:r>
                <a:rPr lang="en-US" sz="2000" dirty="0" err="1" smtClean="0"/>
                <a:t>Iestādes</a:t>
              </a:r>
              <a:r>
                <a:rPr lang="en-US" sz="2000" dirty="0" smtClean="0"/>
                <a:t> </a:t>
              </a:r>
              <a:r>
                <a:rPr lang="en-US" sz="2000" dirty="0" err="1" smtClean="0"/>
                <a:t>izmaksas</a:t>
              </a:r>
              <a:endParaRPr lang="en-US" sz="2000" kern="1200" dirty="0"/>
            </a:p>
          </p:txBody>
        </p:sp>
        <p:sp>
          <p:nvSpPr>
            <p:cNvPr id="9" name="Freeform 8"/>
            <p:cNvSpPr/>
            <p:nvPr/>
          </p:nvSpPr>
          <p:spPr>
            <a:xfrm>
              <a:off x="7747926" y="1621997"/>
              <a:ext cx="891098" cy="891098"/>
            </a:xfrm>
            <a:custGeom>
              <a:avLst/>
              <a:gdLst>
                <a:gd name="connsiteX0" fmla="*/ 0 w 891098"/>
                <a:gd name="connsiteY0" fmla="*/ 445549 h 891098"/>
                <a:gd name="connsiteX1" fmla="*/ 445549 w 891098"/>
                <a:gd name="connsiteY1" fmla="*/ 0 h 891098"/>
                <a:gd name="connsiteX2" fmla="*/ 891098 w 891098"/>
                <a:gd name="connsiteY2" fmla="*/ 445549 h 891098"/>
                <a:gd name="connsiteX3" fmla="*/ 445549 w 891098"/>
                <a:gd name="connsiteY3" fmla="*/ 891098 h 891098"/>
                <a:gd name="connsiteX4" fmla="*/ 0 w 891098"/>
                <a:gd name="connsiteY4" fmla="*/ 445549 h 89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098" h="891098">
                  <a:moveTo>
                    <a:pt x="0" y="445549"/>
                  </a:moveTo>
                  <a:cubicBezTo>
                    <a:pt x="0" y="199479"/>
                    <a:pt x="199479" y="0"/>
                    <a:pt x="445549" y="0"/>
                  </a:cubicBezTo>
                  <a:cubicBezTo>
                    <a:pt x="691619" y="0"/>
                    <a:pt x="891098" y="199479"/>
                    <a:pt x="891098" y="445549"/>
                  </a:cubicBezTo>
                  <a:cubicBezTo>
                    <a:pt x="891098" y="691619"/>
                    <a:pt x="691619" y="891098"/>
                    <a:pt x="445549" y="891098"/>
                  </a:cubicBezTo>
                  <a:cubicBezTo>
                    <a:pt x="199479" y="891098"/>
                    <a:pt x="0" y="691619"/>
                    <a:pt x="0" y="445549"/>
                  </a:cubicBezTo>
                  <a:close/>
                </a:path>
              </a:pathLst>
            </a:custGeom>
            <a:ln>
              <a:solidFill>
                <a:schemeClr val="bg1">
                  <a:lumMod val="6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118" tIns="138118" rIns="138118" bIns="138118" numCol="1" spcCol="1270" anchor="ctr" anchorCtr="0">
              <a:noAutofit/>
            </a:bodyPr>
            <a:lstStyle/>
            <a:p>
              <a:pPr lvl="0" algn="ctr" defTabSz="266700" rtl="0">
                <a:lnSpc>
                  <a:spcPct val="90000"/>
                </a:lnSpc>
                <a:spcBef>
                  <a:spcPct val="0"/>
                </a:spcBef>
                <a:spcAft>
                  <a:spcPct val="35000"/>
                </a:spcAft>
              </a:pPr>
              <a:r>
                <a:rPr lang="en-US" sz="600" kern="1200" dirty="0" err="1" smtClean="0"/>
                <a:t>Citas</a:t>
              </a:r>
              <a:r>
                <a:rPr lang="en-US" sz="600" kern="1200" dirty="0" smtClean="0"/>
                <a:t> </a:t>
              </a:r>
              <a:r>
                <a:rPr lang="en-US" sz="600" kern="1200" dirty="0" err="1" smtClean="0"/>
                <a:t>izmaksas</a:t>
              </a:r>
              <a:endParaRPr lang="en-US" sz="600" kern="1200" dirty="0"/>
            </a:p>
          </p:txBody>
        </p:sp>
        <p:sp>
          <p:nvSpPr>
            <p:cNvPr id="10" name="Freeform 9"/>
            <p:cNvSpPr/>
            <p:nvPr/>
          </p:nvSpPr>
          <p:spPr>
            <a:xfrm>
              <a:off x="7110295" y="953475"/>
              <a:ext cx="891098" cy="891098"/>
            </a:xfrm>
            <a:custGeom>
              <a:avLst/>
              <a:gdLst>
                <a:gd name="connsiteX0" fmla="*/ 0 w 891098"/>
                <a:gd name="connsiteY0" fmla="*/ 445549 h 891098"/>
                <a:gd name="connsiteX1" fmla="*/ 445549 w 891098"/>
                <a:gd name="connsiteY1" fmla="*/ 0 h 891098"/>
                <a:gd name="connsiteX2" fmla="*/ 891098 w 891098"/>
                <a:gd name="connsiteY2" fmla="*/ 445549 h 891098"/>
                <a:gd name="connsiteX3" fmla="*/ 445549 w 891098"/>
                <a:gd name="connsiteY3" fmla="*/ 891098 h 891098"/>
                <a:gd name="connsiteX4" fmla="*/ 0 w 891098"/>
                <a:gd name="connsiteY4" fmla="*/ 445549 h 89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098" h="891098">
                  <a:moveTo>
                    <a:pt x="0" y="445549"/>
                  </a:moveTo>
                  <a:cubicBezTo>
                    <a:pt x="0" y="199479"/>
                    <a:pt x="199479" y="0"/>
                    <a:pt x="445549" y="0"/>
                  </a:cubicBezTo>
                  <a:cubicBezTo>
                    <a:pt x="691619" y="0"/>
                    <a:pt x="891098" y="199479"/>
                    <a:pt x="891098" y="445549"/>
                  </a:cubicBezTo>
                  <a:cubicBezTo>
                    <a:pt x="891098" y="691619"/>
                    <a:pt x="691619" y="891098"/>
                    <a:pt x="445549" y="891098"/>
                  </a:cubicBezTo>
                  <a:cubicBezTo>
                    <a:pt x="199479" y="891098"/>
                    <a:pt x="0" y="691619"/>
                    <a:pt x="0" y="445549"/>
                  </a:cubicBezTo>
                  <a:close/>
                </a:path>
              </a:pathLst>
            </a:custGeom>
            <a:solidFill>
              <a:srgbClr val="800000"/>
            </a:solidFill>
            <a:ln>
              <a:solidFill>
                <a:schemeClr val="bg1">
                  <a:lumMod val="6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118" tIns="138118" rIns="138118" bIns="138118" numCol="1" spcCol="1270" anchor="ctr" anchorCtr="0">
              <a:noAutofit/>
            </a:bodyPr>
            <a:lstStyle/>
            <a:p>
              <a:pPr lvl="0" algn="ctr" defTabSz="266700" rtl="0">
                <a:lnSpc>
                  <a:spcPct val="90000"/>
                </a:lnSpc>
                <a:spcBef>
                  <a:spcPct val="0"/>
                </a:spcBef>
                <a:spcAft>
                  <a:spcPct val="35000"/>
                </a:spcAft>
              </a:pPr>
              <a:r>
                <a:rPr lang="en-US" sz="1200" kern="1200" dirty="0" err="1" smtClean="0"/>
                <a:t>Infrastruktūras</a:t>
              </a:r>
              <a:r>
                <a:rPr lang="en-US" sz="1200" kern="1200" dirty="0" smtClean="0"/>
                <a:t> </a:t>
              </a:r>
              <a:r>
                <a:rPr lang="en-US" sz="1200" kern="1200" dirty="0" err="1" smtClean="0"/>
                <a:t>izmaksas</a:t>
              </a:r>
              <a:endParaRPr lang="en-US" sz="1200" kern="1200" dirty="0"/>
            </a:p>
          </p:txBody>
        </p:sp>
        <p:sp>
          <p:nvSpPr>
            <p:cNvPr id="11" name="Freeform 10"/>
            <p:cNvSpPr/>
            <p:nvPr/>
          </p:nvSpPr>
          <p:spPr>
            <a:xfrm>
              <a:off x="8021196" y="738027"/>
              <a:ext cx="891098" cy="891098"/>
            </a:xfrm>
            <a:custGeom>
              <a:avLst/>
              <a:gdLst>
                <a:gd name="connsiteX0" fmla="*/ 0 w 891098"/>
                <a:gd name="connsiteY0" fmla="*/ 445549 h 891098"/>
                <a:gd name="connsiteX1" fmla="*/ 445549 w 891098"/>
                <a:gd name="connsiteY1" fmla="*/ 0 h 891098"/>
                <a:gd name="connsiteX2" fmla="*/ 891098 w 891098"/>
                <a:gd name="connsiteY2" fmla="*/ 445549 h 891098"/>
                <a:gd name="connsiteX3" fmla="*/ 445549 w 891098"/>
                <a:gd name="connsiteY3" fmla="*/ 891098 h 891098"/>
                <a:gd name="connsiteX4" fmla="*/ 0 w 891098"/>
                <a:gd name="connsiteY4" fmla="*/ 445549 h 89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098" h="891098">
                  <a:moveTo>
                    <a:pt x="0" y="445549"/>
                  </a:moveTo>
                  <a:cubicBezTo>
                    <a:pt x="0" y="199479"/>
                    <a:pt x="199479" y="0"/>
                    <a:pt x="445549" y="0"/>
                  </a:cubicBezTo>
                  <a:cubicBezTo>
                    <a:pt x="691619" y="0"/>
                    <a:pt x="891098" y="199479"/>
                    <a:pt x="891098" y="445549"/>
                  </a:cubicBezTo>
                  <a:cubicBezTo>
                    <a:pt x="891098" y="691619"/>
                    <a:pt x="691619" y="891098"/>
                    <a:pt x="445549" y="891098"/>
                  </a:cubicBezTo>
                  <a:cubicBezTo>
                    <a:pt x="199479" y="891098"/>
                    <a:pt x="0" y="691619"/>
                    <a:pt x="0" y="445549"/>
                  </a:cubicBezTo>
                  <a:close/>
                </a:path>
              </a:pathLst>
            </a:custGeom>
            <a:solidFill>
              <a:schemeClr val="bg1">
                <a:lumMod val="50000"/>
              </a:schemeClr>
            </a:solidFill>
            <a:ln>
              <a:solidFill>
                <a:schemeClr val="bg1">
                  <a:lumMod val="6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118" tIns="138118" rIns="138118" bIns="138118" numCol="1" spcCol="1270" anchor="ctr" anchorCtr="0">
              <a:noAutofit/>
            </a:bodyPr>
            <a:lstStyle/>
            <a:p>
              <a:pPr lvl="0" algn="ctr" defTabSz="266700" rtl="0">
                <a:lnSpc>
                  <a:spcPct val="90000"/>
                </a:lnSpc>
                <a:spcBef>
                  <a:spcPct val="0"/>
                </a:spcBef>
                <a:spcAft>
                  <a:spcPct val="35000"/>
                </a:spcAft>
              </a:pPr>
              <a:r>
                <a:rPr lang="en-US" sz="1200" kern="1200" dirty="0" err="1" smtClean="0"/>
                <a:t>Personāl-izmaksas</a:t>
              </a:r>
              <a:endParaRPr lang="en-US" sz="1200" kern="1200" dirty="0"/>
            </a:p>
          </p:txBody>
        </p:sp>
        <p:sp>
          <p:nvSpPr>
            <p:cNvPr id="12" name="Shape 11"/>
            <p:cNvSpPr/>
            <p:nvPr/>
          </p:nvSpPr>
          <p:spPr>
            <a:xfrm>
              <a:off x="6714251" y="557431"/>
              <a:ext cx="2772307" cy="2217845"/>
            </a:xfrm>
            <a:prstGeom prst="funnel">
              <a:avLst/>
            </a:prstGeom>
            <a:ln>
              <a:solidFill>
                <a:schemeClr val="bg1">
                  <a:lumMod val="6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13" name="Freeform 12"/>
          <p:cNvSpPr/>
          <p:nvPr/>
        </p:nvSpPr>
        <p:spPr>
          <a:xfrm>
            <a:off x="6840513" y="5508029"/>
            <a:ext cx="3240359" cy="594065"/>
          </a:xfrm>
          <a:custGeom>
            <a:avLst/>
            <a:gdLst>
              <a:gd name="connsiteX0" fmla="*/ 0 w 2376263"/>
              <a:gd name="connsiteY0" fmla="*/ 0 h 594065"/>
              <a:gd name="connsiteX1" fmla="*/ 2376263 w 2376263"/>
              <a:gd name="connsiteY1" fmla="*/ 0 h 594065"/>
              <a:gd name="connsiteX2" fmla="*/ 2376263 w 2376263"/>
              <a:gd name="connsiteY2" fmla="*/ 594065 h 594065"/>
              <a:gd name="connsiteX3" fmla="*/ 0 w 2376263"/>
              <a:gd name="connsiteY3" fmla="*/ 594065 h 594065"/>
              <a:gd name="connsiteX4" fmla="*/ 0 w 2376263"/>
              <a:gd name="connsiteY4" fmla="*/ 0 h 594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3" h="594065">
                <a:moveTo>
                  <a:pt x="0" y="0"/>
                </a:moveTo>
                <a:lnTo>
                  <a:pt x="2376263" y="0"/>
                </a:lnTo>
                <a:lnTo>
                  <a:pt x="2376263" y="594065"/>
                </a:lnTo>
                <a:lnTo>
                  <a:pt x="0" y="5940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1">
            <a:noAutofit/>
          </a:bodyPr>
          <a:lstStyle/>
          <a:p>
            <a:pPr lvl="0" algn="l" defTabSz="533400" rtl="0">
              <a:lnSpc>
                <a:spcPct val="90000"/>
              </a:lnSpc>
              <a:spcBef>
                <a:spcPct val="0"/>
              </a:spcBef>
              <a:spcAft>
                <a:spcPct val="35000"/>
              </a:spcAft>
            </a:pPr>
            <a:r>
              <a:rPr lang="en-US" sz="2000" kern="1200" dirty="0" err="1" smtClean="0"/>
              <a:t>Pašizmaksas</a:t>
            </a:r>
            <a:r>
              <a:rPr lang="en-US" sz="2000" kern="1200" dirty="0" smtClean="0"/>
              <a:t> </a:t>
            </a:r>
            <a:r>
              <a:rPr lang="en-US" sz="2000" kern="1200" dirty="0" err="1" smtClean="0"/>
              <a:t>objekts</a:t>
            </a:r>
            <a:endParaRPr lang="en-US" sz="2000" kern="1200" dirty="0"/>
          </a:p>
        </p:txBody>
      </p:sp>
      <p:sp>
        <p:nvSpPr>
          <p:cNvPr id="14" name="Content Placeholder 2"/>
          <p:cNvSpPr txBox="1">
            <a:spLocks/>
          </p:cNvSpPr>
          <p:nvPr/>
        </p:nvSpPr>
        <p:spPr bwMode="auto">
          <a:xfrm>
            <a:off x="504031" y="1095057"/>
            <a:ext cx="9360817"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lnSpc>
                <a:spcPct val="100000"/>
              </a:lnSpc>
              <a:spcBef>
                <a:spcPts val="1200"/>
              </a:spcBef>
              <a:spcAft>
                <a:spcPts val="1200"/>
              </a:spcAft>
            </a:pPr>
            <a:r>
              <a:rPr lang="lv-LV" altLang="lv-LV" sz="2000" b="1" dirty="0" smtClean="0">
                <a:ea typeface="ＭＳ Ｐゴシック" pitchFamily="34" charset="-128"/>
              </a:rPr>
              <a:t>Pašizmaksa</a:t>
            </a:r>
            <a:r>
              <a:rPr lang="lv-LV" altLang="lv-LV" sz="2000" dirty="0" smtClean="0">
                <a:ea typeface="ＭＳ Ｐゴシック" pitchFamily="34" charset="-128"/>
              </a:rPr>
              <a:t> ir kāda objekta vienības izveides, ražošanas un/vai uzturēšanas izmaksas. </a:t>
            </a:r>
          </a:p>
          <a:p>
            <a:pPr marL="0" indent="0">
              <a:lnSpc>
                <a:spcPct val="100000"/>
              </a:lnSpc>
              <a:spcBef>
                <a:spcPts val="1200"/>
              </a:spcBef>
              <a:spcAft>
                <a:spcPts val="1200"/>
              </a:spcAft>
            </a:pPr>
            <a:r>
              <a:rPr lang="lv-LV" altLang="lv-LV" sz="2000" b="1" dirty="0" smtClean="0">
                <a:ea typeface="ＭＳ Ｐゴシック" pitchFamily="34" charset="-128"/>
              </a:rPr>
              <a:t>Mērvienība</a:t>
            </a:r>
            <a:r>
              <a:rPr lang="lv-LV" altLang="lv-LV" sz="2000" dirty="0" smtClean="0">
                <a:ea typeface="ＭＳ Ｐゴシック" pitchFamily="34" charset="-128"/>
              </a:rPr>
              <a:t> - EUR/gab.</a:t>
            </a:r>
          </a:p>
          <a:p>
            <a:pPr marL="0" indent="0">
              <a:lnSpc>
                <a:spcPct val="70000"/>
              </a:lnSpc>
              <a:spcBef>
                <a:spcPts val="1200"/>
              </a:spcBef>
              <a:spcAft>
                <a:spcPts val="1200"/>
              </a:spcAft>
            </a:pPr>
            <a:r>
              <a:rPr lang="lv-LV" altLang="lv-LV" sz="2000" dirty="0" smtClean="0">
                <a:ea typeface="ＭＳ Ｐゴシック" pitchFamily="34" charset="-128"/>
              </a:rPr>
              <a:t>Pašizmaksas objektu piemēri:</a:t>
            </a:r>
          </a:p>
          <a:p>
            <a:pPr>
              <a:lnSpc>
                <a:spcPct val="70000"/>
              </a:lnSpc>
              <a:spcBef>
                <a:spcPts val="1200"/>
              </a:spcBef>
              <a:spcAft>
                <a:spcPts val="1200"/>
              </a:spcAft>
              <a:buFont typeface="Arial"/>
              <a:buChar char="•"/>
            </a:pPr>
            <a:r>
              <a:rPr lang="en-US" altLang="lv-LV" sz="1600" dirty="0" smtClean="0">
                <a:ea typeface="ＭＳ Ｐゴシック" pitchFamily="34" charset="-128"/>
              </a:rPr>
              <a:t>P</a:t>
            </a:r>
            <a:r>
              <a:rPr lang="lv-LV" altLang="lv-LV" sz="1600" dirty="0" smtClean="0">
                <a:ea typeface="ＭＳ Ｐゴシック" pitchFamily="34" charset="-128"/>
              </a:rPr>
              <a:t>rece / pakalpojums</a:t>
            </a:r>
          </a:p>
          <a:p>
            <a:pPr>
              <a:lnSpc>
                <a:spcPct val="70000"/>
              </a:lnSpc>
              <a:spcBef>
                <a:spcPts val="1200"/>
              </a:spcBef>
              <a:spcAft>
                <a:spcPts val="1200"/>
              </a:spcAft>
              <a:buFont typeface="Arial"/>
              <a:buChar char="•"/>
            </a:pPr>
            <a:r>
              <a:rPr lang="en-US" altLang="lv-LV" sz="1600" dirty="0" smtClean="0">
                <a:ea typeface="ＭＳ Ｐゴシック" pitchFamily="34" charset="-128"/>
              </a:rPr>
              <a:t>P</a:t>
            </a:r>
            <a:r>
              <a:rPr lang="lv-LV" altLang="lv-LV" sz="1600" dirty="0" smtClean="0">
                <a:ea typeface="ＭＳ Ｐゴシック" pitchFamily="34" charset="-128"/>
              </a:rPr>
              <a:t>akalpojumu pakete</a:t>
            </a:r>
          </a:p>
          <a:p>
            <a:pPr>
              <a:lnSpc>
                <a:spcPct val="70000"/>
              </a:lnSpc>
              <a:spcBef>
                <a:spcPts val="1200"/>
              </a:spcBef>
              <a:spcAft>
                <a:spcPts val="1200"/>
              </a:spcAft>
              <a:buFont typeface="Arial"/>
              <a:buChar char="•"/>
            </a:pPr>
            <a:r>
              <a:rPr lang="lv-LV" altLang="lv-LV" sz="1600" dirty="0" smtClean="0">
                <a:ea typeface="ＭＳ Ｐゴシック" pitchFamily="34" charset="-128"/>
              </a:rPr>
              <a:t>Pakalpojumu grupa</a:t>
            </a:r>
          </a:p>
          <a:p>
            <a:pPr>
              <a:lnSpc>
                <a:spcPct val="70000"/>
              </a:lnSpc>
              <a:spcBef>
                <a:spcPts val="1200"/>
              </a:spcBef>
              <a:spcAft>
                <a:spcPts val="1200"/>
              </a:spcAft>
              <a:buFont typeface="Arial"/>
              <a:buChar char="•"/>
            </a:pPr>
            <a:r>
              <a:rPr lang="lv-LV" altLang="lv-LV" sz="1600" dirty="0">
                <a:ea typeface="ＭＳ Ｐゴシック" pitchFamily="34" charset="-128"/>
              </a:rPr>
              <a:t>K</a:t>
            </a:r>
            <a:r>
              <a:rPr lang="lv-LV" altLang="lv-LV" sz="1600" dirty="0" smtClean="0">
                <a:ea typeface="ＭＳ Ｐゴシック" pitchFamily="34" charset="-128"/>
              </a:rPr>
              <a:t>lients</a:t>
            </a:r>
          </a:p>
          <a:p>
            <a:pPr>
              <a:lnSpc>
                <a:spcPct val="70000"/>
              </a:lnSpc>
              <a:spcBef>
                <a:spcPts val="1200"/>
              </a:spcBef>
              <a:spcAft>
                <a:spcPts val="1200"/>
              </a:spcAft>
              <a:buFont typeface="Arial"/>
              <a:buChar char="•"/>
            </a:pPr>
            <a:r>
              <a:rPr lang="lv-LV" altLang="lv-LV" sz="1600" dirty="0" smtClean="0">
                <a:ea typeface="ＭＳ Ｐゴシック" pitchFamily="34" charset="-128"/>
              </a:rPr>
              <a:t>Sestdiena</a:t>
            </a:r>
          </a:p>
          <a:p>
            <a:pPr>
              <a:lnSpc>
                <a:spcPct val="70000"/>
              </a:lnSpc>
              <a:spcBef>
                <a:spcPts val="1200"/>
              </a:spcBef>
              <a:spcAft>
                <a:spcPts val="1200"/>
              </a:spcAft>
              <a:buFont typeface="Arial"/>
              <a:buChar char="•"/>
            </a:pPr>
            <a:r>
              <a:rPr lang="lv-LV" altLang="lv-LV" sz="1600" dirty="0" smtClean="0">
                <a:ea typeface="ＭＳ Ｐゴシック" pitchFamily="34" charset="-128"/>
              </a:rPr>
              <a:t>Attīstības departaments</a:t>
            </a:r>
          </a:p>
          <a:p>
            <a:pPr>
              <a:lnSpc>
                <a:spcPct val="70000"/>
              </a:lnSpc>
              <a:spcBef>
                <a:spcPts val="1200"/>
              </a:spcBef>
              <a:spcAft>
                <a:spcPts val="1200"/>
              </a:spcAft>
              <a:buFont typeface="Arial"/>
              <a:buChar char="•"/>
            </a:pPr>
            <a:r>
              <a:rPr lang="lv-LV" altLang="lv-LV" sz="1600" dirty="0" smtClean="0">
                <a:ea typeface="ＭＳ Ｐゴシック" pitchFamily="34" charset="-128"/>
              </a:rPr>
              <a:t>Projekts (celtniecība, kapacitātes stiprināšana, IKT pilnveide)</a:t>
            </a:r>
          </a:p>
          <a:p>
            <a:pPr>
              <a:lnSpc>
                <a:spcPct val="70000"/>
              </a:lnSpc>
              <a:spcBef>
                <a:spcPts val="1200"/>
              </a:spcBef>
              <a:spcAft>
                <a:spcPts val="1200"/>
              </a:spcAft>
              <a:buFont typeface="Arial"/>
              <a:buChar char="•"/>
            </a:pPr>
            <a:r>
              <a:rPr lang="lv-LV" altLang="lv-LV" sz="1600" dirty="0" smtClean="0">
                <a:ea typeface="ＭＳ Ｐゴシック" pitchFamily="34" charset="-128"/>
              </a:rPr>
              <a:t>Nacionālā programma</a:t>
            </a:r>
            <a:endParaRPr lang="lv-LV" altLang="lv-LV" sz="1600" dirty="0">
              <a:ea typeface="ＭＳ Ｐゴシック" pitchFamily="34" charset="-128"/>
            </a:endParaRPr>
          </a:p>
          <a:p>
            <a:pPr marL="0" indent="0">
              <a:lnSpc>
                <a:spcPct val="70000"/>
              </a:lnSpc>
              <a:spcBef>
                <a:spcPts val="1200"/>
              </a:spcBef>
              <a:spcAft>
                <a:spcPts val="1200"/>
              </a:spcAft>
            </a:pPr>
            <a:endParaRPr lang="lv-LV" altLang="lv-LV" sz="2000" dirty="0">
              <a:ea typeface="ＭＳ Ｐゴシック" pitchFamily="34" charset="-128"/>
            </a:endParaRPr>
          </a:p>
          <a:p>
            <a:pPr marL="0" indent="0">
              <a:lnSpc>
                <a:spcPct val="70000"/>
              </a:lnSpc>
              <a:spcBef>
                <a:spcPts val="1200"/>
              </a:spcBef>
              <a:spcAft>
                <a:spcPts val="1200"/>
              </a:spcAft>
            </a:pPr>
            <a:endParaRPr lang="lv-LV" altLang="lv-LV" sz="2000" dirty="0">
              <a:ea typeface="ＭＳ Ｐゴシック" pitchFamily="34" charset="-128"/>
            </a:endParaRPr>
          </a:p>
        </p:txBody>
      </p:sp>
    </p:spTree>
    <p:extLst>
      <p:ext uri="{BB962C8B-B14F-4D97-AF65-F5344CB8AC3E}">
        <p14:creationId xmlns:p14="http://schemas.microsoft.com/office/powerpoint/2010/main" val="302594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0"/>
          <p:cNvSpPr txBox="1">
            <a:spLocks noChangeArrowheads="1"/>
          </p:cNvSpPr>
          <p:nvPr/>
        </p:nvSpPr>
        <p:spPr bwMode="auto">
          <a:xfrm>
            <a:off x="0" y="4848516"/>
            <a:ext cx="5976664" cy="2711159"/>
          </a:xfrm>
          <a:prstGeom prst="rect">
            <a:avLst/>
          </a:prstGeom>
          <a:solidFill>
            <a:srgbClr val="FFFFFF"/>
          </a:solidFill>
          <a:ln w="9525">
            <a:noFill/>
            <a:miter lim="800000"/>
            <a:headEnd/>
            <a:tailEnd/>
          </a:ln>
        </p:spPr>
        <p:txBody>
          <a:bodyPr wrap="square" lIns="100794" tIns="50397" rIns="100794" bIns="50397">
            <a:spAutoFit/>
          </a:bodyPr>
          <a:lstStyle/>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p:txBody>
      </p:sp>
      <p:sp>
        <p:nvSpPr>
          <p:cNvPr id="4" name="Content Placeholder 2"/>
          <p:cNvSpPr txBox="1">
            <a:spLocks/>
          </p:cNvSpPr>
          <p:nvPr/>
        </p:nvSpPr>
        <p:spPr bwMode="auto">
          <a:xfrm>
            <a:off x="503808" y="1187549"/>
            <a:ext cx="9068594" cy="54210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spcBef>
                <a:spcPts val="1200"/>
              </a:spcBef>
              <a:spcAft>
                <a:spcPts val="1200"/>
              </a:spcAft>
            </a:pPr>
            <a:r>
              <a:rPr lang="lv-LV" altLang="lv-LV" sz="2100" b="1" dirty="0" smtClean="0">
                <a:ea typeface="ＭＳ Ｐゴシック" pitchFamily="34" charset="-128"/>
              </a:rPr>
              <a:t>Pakalpojuma </a:t>
            </a:r>
            <a:r>
              <a:rPr lang="lv-LV" altLang="lv-LV" sz="2100" b="1" dirty="0">
                <a:ea typeface="ＭＳ Ｐゴシック" pitchFamily="34" charset="-128"/>
              </a:rPr>
              <a:t>pašizmaksa </a:t>
            </a:r>
            <a:r>
              <a:rPr lang="lv-LV" altLang="lv-LV" sz="2100" dirty="0">
                <a:ea typeface="ＭＳ Ｐゴシック" pitchFamily="34" charset="-128"/>
              </a:rPr>
              <a:t>ir </a:t>
            </a:r>
            <a:r>
              <a:rPr lang="lv-LV" altLang="lv-LV" sz="2100" dirty="0" smtClean="0">
                <a:ea typeface="ＭＳ Ｐゴシック" pitchFamily="34" charset="-128"/>
              </a:rPr>
              <a:t>iestādes </a:t>
            </a:r>
            <a:r>
              <a:rPr lang="lv-LV" altLang="lv-LV" sz="2100" dirty="0">
                <a:ea typeface="ＭＳ Ｐゴシック" pitchFamily="34" charset="-128"/>
              </a:rPr>
              <a:t>izmaksu kopsumma noteikta pakalpojuma veida sniegšanai noteiktā laika periodā.</a:t>
            </a:r>
          </a:p>
          <a:p>
            <a:pPr>
              <a:spcBef>
                <a:spcPts val="600"/>
              </a:spcBef>
              <a:spcAft>
                <a:spcPts val="600"/>
              </a:spcAft>
              <a:buClr>
                <a:schemeClr val="tx1">
                  <a:lumMod val="50000"/>
                  <a:lumOff val="50000"/>
                </a:schemeClr>
              </a:buClr>
              <a:buFont typeface="Wingdings" panose="05000000000000000000" pitchFamily="2" charset="2"/>
              <a:buChar char="§"/>
            </a:pPr>
            <a:r>
              <a:rPr lang="lv-LV" altLang="lv-LV" sz="1900" dirty="0">
                <a:ea typeface="ＭＳ Ｐゴシック" pitchFamily="34" charset="-128"/>
              </a:rPr>
              <a:t>Pakalpojuma pašizmaksā ir </a:t>
            </a:r>
            <a:r>
              <a:rPr lang="lv-LV" altLang="lv-LV" sz="1900" dirty="0" smtClean="0">
                <a:ea typeface="ＭＳ Ｐゴシック" pitchFamily="34" charset="-128"/>
              </a:rPr>
              <a:t>ietvertas </a:t>
            </a:r>
            <a:r>
              <a:rPr lang="lv-LV" altLang="lv-LV" sz="1900" dirty="0">
                <a:ea typeface="ＭＳ Ｐゴシック" pitchFamily="34" charset="-128"/>
              </a:rPr>
              <a:t>izmaksas, kas saistītas ar pakalpojuma </a:t>
            </a:r>
            <a:r>
              <a:rPr lang="lv-LV" altLang="lv-LV" sz="1900" dirty="0" smtClean="0">
                <a:ea typeface="ＭＳ Ｐゴシック" pitchFamily="34" charset="-128"/>
              </a:rPr>
              <a:t>sniegšanu</a:t>
            </a:r>
          </a:p>
          <a:p>
            <a:pPr lvl="1">
              <a:spcBef>
                <a:spcPts val="600"/>
              </a:spcBef>
              <a:spcAft>
                <a:spcPts val="600"/>
              </a:spcAft>
              <a:buClr>
                <a:schemeClr val="tx1">
                  <a:lumMod val="50000"/>
                  <a:lumOff val="50000"/>
                </a:schemeClr>
              </a:buClr>
              <a:buFont typeface="Wingdings" panose="05000000000000000000" pitchFamily="2" charset="2"/>
              <a:buChar char="§"/>
            </a:pPr>
            <a:endParaRPr lang="lv-LV" altLang="lv-LV" sz="1700" dirty="0" smtClean="0">
              <a:ea typeface="ＭＳ Ｐゴシック" pitchFamily="34" charset="-128"/>
            </a:endParaRPr>
          </a:p>
          <a:p>
            <a:pPr lvl="1">
              <a:spcBef>
                <a:spcPts val="600"/>
              </a:spcBef>
              <a:spcAft>
                <a:spcPts val="600"/>
              </a:spcAft>
              <a:buClr>
                <a:schemeClr val="tx1">
                  <a:lumMod val="50000"/>
                  <a:lumOff val="50000"/>
                </a:schemeClr>
              </a:buClr>
              <a:buFont typeface="Wingdings" panose="05000000000000000000" pitchFamily="2" charset="2"/>
              <a:buChar char="§"/>
            </a:pPr>
            <a:endParaRPr lang="lv-LV" altLang="lv-LV" sz="1700" dirty="0">
              <a:ea typeface="ＭＳ Ｐゴシック" pitchFamily="34" charset="-128"/>
            </a:endParaRPr>
          </a:p>
          <a:p>
            <a:pPr lvl="1">
              <a:spcBef>
                <a:spcPts val="600"/>
              </a:spcBef>
              <a:spcAft>
                <a:spcPts val="600"/>
              </a:spcAft>
              <a:buClr>
                <a:schemeClr val="tx1">
                  <a:lumMod val="50000"/>
                  <a:lumOff val="50000"/>
                </a:schemeClr>
              </a:buClr>
              <a:buFont typeface="Wingdings" panose="05000000000000000000" pitchFamily="2" charset="2"/>
              <a:buChar char="§"/>
            </a:pPr>
            <a:endParaRPr lang="lv-LV" altLang="lv-LV" sz="1700" dirty="0" smtClean="0">
              <a:ea typeface="ＭＳ Ｐゴシック" pitchFamily="34" charset="-128"/>
            </a:endParaRPr>
          </a:p>
          <a:p>
            <a:pPr lvl="1">
              <a:spcBef>
                <a:spcPts val="600"/>
              </a:spcBef>
              <a:spcAft>
                <a:spcPts val="600"/>
              </a:spcAft>
              <a:buClr>
                <a:schemeClr val="tx1">
                  <a:lumMod val="50000"/>
                  <a:lumOff val="50000"/>
                </a:schemeClr>
              </a:buClr>
              <a:buFont typeface="Wingdings" panose="05000000000000000000" pitchFamily="2" charset="2"/>
              <a:buChar char="§"/>
            </a:pPr>
            <a:endParaRPr lang="lv-LV" altLang="lv-LV" sz="1700" dirty="0" smtClean="0">
              <a:ea typeface="ＭＳ Ｐゴシック" pitchFamily="34" charset="-128"/>
            </a:endParaRPr>
          </a:p>
          <a:p>
            <a:pPr lvl="1">
              <a:spcBef>
                <a:spcPts val="600"/>
              </a:spcBef>
              <a:spcAft>
                <a:spcPts val="600"/>
              </a:spcAft>
              <a:buClr>
                <a:schemeClr val="tx1">
                  <a:lumMod val="50000"/>
                  <a:lumOff val="50000"/>
                </a:schemeClr>
              </a:buClr>
              <a:buFont typeface="Wingdings" panose="05000000000000000000" pitchFamily="2" charset="2"/>
              <a:buChar char="§"/>
            </a:pPr>
            <a:endParaRPr lang="lv-LV" altLang="lv-LV" sz="1700" dirty="0">
              <a:ea typeface="ＭＳ Ｐゴシック" pitchFamily="34" charset="-128"/>
            </a:endParaRPr>
          </a:p>
          <a:p>
            <a:pPr lvl="1">
              <a:spcBef>
                <a:spcPts val="600"/>
              </a:spcBef>
              <a:spcAft>
                <a:spcPts val="600"/>
              </a:spcAft>
              <a:buClr>
                <a:schemeClr val="tx1">
                  <a:lumMod val="50000"/>
                  <a:lumOff val="50000"/>
                </a:schemeClr>
              </a:buClr>
              <a:buFont typeface="Wingdings" panose="05000000000000000000" pitchFamily="2" charset="2"/>
              <a:buChar char="§"/>
            </a:pPr>
            <a:endParaRPr lang="lv-LV" altLang="lv-LV" sz="1700" dirty="0" smtClean="0">
              <a:ea typeface="ＭＳ Ｐゴシック" pitchFamily="34" charset="-128"/>
            </a:endParaRPr>
          </a:p>
          <a:p>
            <a:pPr lvl="1">
              <a:spcBef>
                <a:spcPts val="600"/>
              </a:spcBef>
              <a:spcAft>
                <a:spcPts val="600"/>
              </a:spcAft>
              <a:buClr>
                <a:schemeClr val="tx1">
                  <a:lumMod val="50000"/>
                  <a:lumOff val="50000"/>
                </a:schemeClr>
              </a:buClr>
              <a:buFont typeface="Wingdings" panose="05000000000000000000" pitchFamily="2" charset="2"/>
              <a:buChar char="§"/>
            </a:pPr>
            <a:endParaRPr lang="lv-LV" altLang="lv-LV" sz="1700" dirty="0">
              <a:ea typeface="ＭＳ Ｐゴシック" pitchFamily="34" charset="-128"/>
            </a:endParaRPr>
          </a:p>
          <a:p>
            <a:pPr lvl="1">
              <a:spcBef>
                <a:spcPts val="600"/>
              </a:spcBef>
              <a:spcAft>
                <a:spcPts val="600"/>
              </a:spcAft>
              <a:buClr>
                <a:schemeClr val="tx1">
                  <a:lumMod val="50000"/>
                  <a:lumOff val="50000"/>
                </a:schemeClr>
              </a:buClr>
              <a:buFont typeface="Wingdings" panose="05000000000000000000" pitchFamily="2" charset="2"/>
              <a:buChar char="§"/>
            </a:pPr>
            <a:endParaRPr lang="lv-LV" altLang="lv-LV" sz="1700" dirty="0">
              <a:ea typeface="ＭＳ Ｐゴシック" pitchFamily="34" charset="-128"/>
            </a:endParaRPr>
          </a:p>
          <a:p>
            <a:pPr>
              <a:spcBef>
                <a:spcPts val="600"/>
              </a:spcBef>
              <a:spcAft>
                <a:spcPts val="600"/>
              </a:spcAft>
              <a:buClr>
                <a:schemeClr val="tx1">
                  <a:lumMod val="50000"/>
                  <a:lumOff val="50000"/>
                </a:schemeClr>
              </a:buClr>
              <a:buFont typeface="Wingdings" panose="05000000000000000000" pitchFamily="2" charset="2"/>
              <a:buChar char="§"/>
            </a:pPr>
            <a:r>
              <a:rPr lang="lv-LV" altLang="lv-LV" sz="1900" dirty="0">
                <a:ea typeface="ＭＳ Ｐゴシック" pitchFamily="34" charset="-128"/>
              </a:rPr>
              <a:t>Lai varētu aprēķināt pakalpojuma pašizmaksu un dažādu izmaksu pozīciju īpatsvaru tajā, ir </a:t>
            </a:r>
            <a:r>
              <a:rPr lang="lv-LV" altLang="lv-LV" sz="1900" u="sng" dirty="0">
                <a:ea typeface="ＭＳ Ｐゴシック" pitchFamily="34" charset="-128"/>
              </a:rPr>
              <a:t>jānodrošina atbilstoša </a:t>
            </a:r>
            <a:r>
              <a:rPr lang="lv-LV" altLang="lv-LV" sz="1900" u="sng" dirty="0" smtClean="0">
                <a:ea typeface="ＭＳ Ｐゴシック" pitchFamily="34" charset="-128"/>
              </a:rPr>
              <a:t>finanšu grāmatvedības uzskaite:</a:t>
            </a:r>
          </a:p>
          <a:p>
            <a:pPr lvl="1">
              <a:spcBef>
                <a:spcPts val="600"/>
              </a:spcBef>
              <a:spcAft>
                <a:spcPts val="600"/>
              </a:spcAft>
              <a:buClr>
                <a:schemeClr val="tx1">
                  <a:lumMod val="50000"/>
                  <a:lumOff val="50000"/>
                </a:schemeClr>
              </a:buClr>
              <a:buFont typeface="Wingdings" panose="05000000000000000000" pitchFamily="2" charset="2"/>
              <a:buChar char="§"/>
            </a:pPr>
            <a:r>
              <a:rPr lang="lv-LV" altLang="lv-LV" sz="1700" dirty="0" smtClean="0">
                <a:ea typeface="ＭＳ Ｐゴシック" pitchFamily="34" charset="-128"/>
              </a:rPr>
              <a:t>Jādefinē tādi uzskaites parametri, kas sniegtu iespēju analizēt izmaksu cēloņus un prognozēt izmaksu izmaiņas</a:t>
            </a:r>
            <a:endParaRPr lang="lv-LV" altLang="lv-LV" sz="1700" dirty="0">
              <a:ea typeface="ＭＳ Ｐゴシック" pitchFamily="34" charset="-128"/>
            </a:endParaRPr>
          </a:p>
          <a:p>
            <a:pPr marL="0" indent="0">
              <a:spcBef>
                <a:spcPts val="1200"/>
              </a:spcBef>
              <a:spcAft>
                <a:spcPts val="1200"/>
              </a:spcAft>
            </a:pPr>
            <a:endParaRPr lang="lv-LV" altLang="lv-LV" sz="2000" dirty="0">
              <a:ea typeface="ＭＳ Ｐゴシック" pitchFamily="34" charset="-128"/>
            </a:endParaRPr>
          </a:p>
          <a:p>
            <a:pPr marL="0" indent="0">
              <a:spcBef>
                <a:spcPts val="1200"/>
              </a:spcBef>
              <a:spcAft>
                <a:spcPts val="1200"/>
              </a:spcAft>
            </a:pPr>
            <a:endParaRPr lang="lv-LV" altLang="lv-LV" sz="2000" dirty="0">
              <a:ea typeface="ＭＳ Ｐゴシック" pitchFamily="34" charset="-128"/>
            </a:endParaRPr>
          </a:p>
          <a:p>
            <a:pPr marL="0" indent="0">
              <a:spcBef>
                <a:spcPts val="1200"/>
              </a:spcBef>
              <a:spcAft>
                <a:spcPts val="1200"/>
              </a:spcAft>
            </a:pPr>
            <a:endParaRPr lang="lv-LV" altLang="lv-LV" sz="2000" dirty="0">
              <a:ea typeface="ＭＳ Ｐゴシック" pitchFamily="34" charset="-128"/>
            </a:endParaRPr>
          </a:p>
        </p:txBody>
      </p:sp>
      <p:sp>
        <p:nvSpPr>
          <p:cNvPr id="7" name="Title 1"/>
          <p:cNvSpPr txBox="1">
            <a:spLocks/>
          </p:cNvSpPr>
          <p:nvPr/>
        </p:nvSpPr>
        <p:spPr bwMode="auto">
          <a:xfrm>
            <a:off x="507429" y="-180603"/>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ea typeface="ＭＳ Ｐゴシック" pitchFamily="34" charset="-128"/>
              </a:rPr>
              <a:t>Pakalpojuma pašizmaksa (1)</a:t>
            </a:r>
            <a:endParaRPr lang="lv-LV" sz="3600" kern="0" dirty="0">
              <a:solidFill>
                <a:schemeClr val="tx1">
                  <a:lumMod val="50000"/>
                  <a:lumOff val="50000"/>
                </a:schemeClr>
              </a:solidFill>
              <a:ea typeface="ＭＳ Ｐゴシック" pitchFamily="34" charset="-128"/>
            </a:endParaRPr>
          </a:p>
        </p:txBody>
      </p:sp>
      <p:graphicFrame>
        <p:nvGraphicFramePr>
          <p:cNvPr id="3" name="Diagram 2"/>
          <p:cNvGraphicFramePr/>
          <p:nvPr>
            <p:extLst>
              <p:ext uri="{D42A27DB-BD31-4B8C-83A1-F6EECF244321}">
                <p14:modId xmlns:p14="http://schemas.microsoft.com/office/powerpoint/2010/main" val="2618611072"/>
              </p:ext>
            </p:extLst>
          </p:nvPr>
        </p:nvGraphicFramePr>
        <p:xfrm>
          <a:off x="867792" y="2411685"/>
          <a:ext cx="4800367" cy="3104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4187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0"/>
          <p:cNvSpPr txBox="1">
            <a:spLocks noChangeArrowheads="1"/>
          </p:cNvSpPr>
          <p:nvPr/>
        </p:nvSpPr>
        <p:spPr bwMode="auto">
          <a:xfrm>
            <a:off x="0" y="4848516"/>
            <a:ext cx="5976664" cy="2711159"/>
          </a:xfrm>
          <a:prstGeom prst="rect">
            <a:avLst/>
          </a:prstGeom>
          <a:solidFill>
            <a:srgbClr val="FFFFFF"/>
          </a:solidFill>
          <a:ln w="9525">
            <a:noFill/>
            <a:miter lim="800000"/>
            <a:headEnd/>
            <a:tailEnd/>
          </a:ln>
        </p:spPr>
        <p:txBody>
          <a:bodyPr wrap="square" lIns="100794" tIns="50397" rIns="100794" bIns="50397">
            <a:spAutoFit/>
          </a:bodyPr>
          <a:lstStyle/>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527" y="5063938"/>
            <a:ext cx="3096097" cy="27483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bwMode="auto">
          <a:xfrm>
            <a:off x="504031" y="1115541"/>
            <a:ext cx="9068594" cy="54210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spcBef>
                <a:spcPts val="1200"/>
              </a:spcBef>
              <a:spcAft>
                <a:spcPts val="1200"/>
              </a:spcAft>
            </a:pPr>
            <a:r>
              <a:rPr lang="lv-LV" altLang="lv-LV" sz="2100" b="1" dirty="0" smtClean="0">
                <a:ea typeface="ＭＳ Ｐゴシック" pitchFamily="34" charset="-128"/>
              </a:rPr>
              <a:t>Pakalpojuma </a:t>
            </a:r>
            <a:r>
              <a:rPr lang="lv-LV" altLang="lv-LV" sz="2100" b="1" dirty="0">
                <a:ea typeface="ＭＳ Ｐゴシック" pitchFamily="34" charset="-128"/>
              </a:rPr>
              <a:t>pašizmaksa </a:t>
            </a:r>
            <a:r>
              <a:rPr lang="lv-LV" altLang="lv-LV" sz="2100" dirty="0" smtClean="0">
                <a:ea typeface="ＭＳ Ｐゴシック" pitchFamily="34" charset="-128"/>
              </a:rPr>
              <a:t>ir atkarīga no tās analīzes mērķa!!!</a:t>
            </a:r>
          </a:p>
          <a:p>
            <a:pPr marL="0" indent="0">
              <a:spcBef>
                <a:spcPts val="1200"/>
              </a:spcBef>
              <a:spcAft>
                <a:spcPts val="1200"/>
              </a:spcAft>
            </a:pPr>
            <a:r>
              <a:rPr lang="lv-LV" altLang="lv-LV" sz="2100" dirty="0" smtClean="0">
                <a:ea typeface="ＭＳ Ｐゴシック" pitchFamily="34" charset="-128"/>
              </a:rPr>
              <a:t>Pakalpojumu svarīgi analizēt vismaz šādās dimensijās:</a:t>
            </a:r>
            <a:endParaRPr lang="lv-LV" altLang="lv-LV" sz="2100" dirty="0">
              <a:ea typeface="ＭＳ Ｐゴシック" pitchFamily="34" charset="-128"/>
            </a:endParaRPr>
          </a:p>
          <a:p>
            <a:pPr>
              <a:spcBef>
                <a:spcPts val="600"/>
              </a:spcBef>
              <a:spcAft>
                <a:spcPts val="600"/>
              </a:spcAft>
              <a:buClr>
                <a:schemeClr val="tx1">
                  <a:lumMod val="50000"/>
                  <a:lumOff val="50000"/>
                </a:schemeClr>
              </a:buClr>
              <a:buFont typeface="Wingdings" panose="05000000000000000000" pitchFamily="2" charset="2"/>
              <a:buChar char="§"/>
            </a:pPr>
            <a:r>
              <a:rPr lang="en-US" altLang="lv-LV" sz="1700" b="1" dirty="0" smtClean="0">
                <a:ea typeface="ＭＳ Ｐゴシック" pitchFamily="34" charset="-128"/>
              </a:rPr>
              <a:t>I</a:t>
            </a:r>
            <a:r>
              <a:rPr lang="lv-LV" altLang="lv-LV" sz="1700" b="1" dirty="0" smtClean="0">
                <a:ea typeface="ＭＳ Ｐゴシック" pitchFamily="34" charset="-128"/>
              </a:rPr>
              <a:t>estāde / valsts</a:t>
            </a:r>
            <a:r>
              <a:rPr lang="lv-LV" altLang="lv-LV" sz="1700" dirty="0" smtClean="0">
                <a:ea typeface="ＭＳ Ｐゴシック" pitchFamily="34" charset="-128"/>
              </a:rPr>
              <a:t>: nekustamā īpašuma reģistrācija, būvatļaujas saņemšana u.c.</a:t>
            </a:r>
          </a:p>
          <a:p>
            <a:pPr>
              <a:spcBef>
                <a:spcPts val="600"/>
              </a:spcBef>
              <a:spcAft>
                <a:spcPts val="600"/>
              </a:spcAft>
              <a:buClr>
                <a:schemeClr val="tx1">
                  <a:lumMod val="50000"/>
                  <a:lumOff val="50000"/>
                </a:schemeClr>
              </a:buClr>
              <a:buFont typeface="Wingdings" panose="05000000000000000000" pitchFamily="2" charset="2"/>
              <a:buChar char="§"/>
            </a:pPr>
            <a:r>
              <a:rPr lang="en-US" altLang="lv-LV" sz="1700" b="1" dirty="0" smtClean="0">
                <a:ea typeface="ＭＳ Ｐゴシック" pitchFamily="34" charset="-128"/>
              </a:rPr>
              <a:t>V</a:t>
            </a:r>
            <a:r>
              <a:rPr lang="lv-LV" altLang="lv-LV" sz="1700" b="1" dirty="0" smtClean="0">
                <a:ea typeface="ＭＳ Ｐゴシック" pitchFamily="34" charset="-128"/>
              </a:rPr>
              <a:t>alsts / klients</a:t>
            </a:r>
            <a:r>
              <a:rPr lang="lv-LV" altLang="lv-LV" sz="1700" dirty="0" smtClean="0">
                <a:ea typeface="ＭＳ Ｐゴシック" pitchFamily="34" charset="-128"/>
              </a:rPr>
              <a:t>: izmaksas vs. </a:t>
            </a:r>
            <a:r>
              <a:rPr lang="en-US" altLang="lv-LV" sz="1700" dirty="0" smtClean="0">
                <a:ea typeface="ＭＳ Ｐゴシック" pitchFamily="34" charset="-128"/>
              </a:rPr>
              <a:t>A</a:t>
            </a:r>
            <a:r>
              <a:rPr lang="lv-LV" altLang="lv-LV" sz="1700" dirty="0" smtClean="0">
                <a:ea typeface="ＭＳ Ｐゴシック" pitchFamily="34" charset="-128"/>
              </a:rPr>
              <a:t>dministratīvais slogs</a:t>
            </a:r>
          </a:p>
          <a:p>
            <a:pPr>
              <a:spcBef>
                <a:spcPts val="600"/>
              </a:spcBef>
              <a:spcAft>
                <a:spcPts val="600"/>
              </a:spcAft>
              <a:buClr>
                <a:schemeClr val="tx1">
                  <a:lumMod val="50000"/>
                  <a:lumOff val="50000"/>
                </a:schemeClr>
              </a:buClr>
              <a:buFont typeface="Wingdings" panose="05000000000000000000" pitchFamily="2" charset="2"/>
              <a:buChar char="§"/>
            </a:pPr>
            <a:r>
              <a:rPr lang="lv-LV" altLang="lv-LV" sz="1700" b="1" dirty="0" smtClean="0">
                <a:ea typeface="ＭＳ Ｐゴシック" pitchFamily="34" charset="-128"/>
              </a:rPr>
              <a:t>Front Office / Back Office</a:t>
            </a:r>
            <a:r>
              <a:rPr lang="lv-LV" altLang="lv-LV" sz="1700" dirty="0" smtClean="0">
                <a:ea typeface="ＭＳ Ｐゴシック" pitchFamily="34" charset="-128"/>
              </a:rPr>
              <a:t>: klientu apkalpošana un pakalpojuma piegāde</a:t>
            </a:r>
          </a:p>
          <a:p>
            <a:pPr>
              <a:spcBef>
                <a:spcPts val="600"/>
              </a:spcBef>
              <a:spcAft>
                <a:spcPts val="600"/>
              </a:spcAft>
              <a:buClr>
                <a:schemeClr val="tx1">
                  <a:lumMod val="50000"/>
                  <a:lumOff val="50000"/>
                </a:schemeClr>
              </a:buClr>
              <a:buFont typeface="Wingdings" panose="05000000000000000000" pitchFamily="2" charset="2"/>
              <a:buChar char="§"/>
            </a:pPr>
            <a:r>
              <a:rPr lang="lv-LV" altLang="lv-LV" sz="1700" b="1" dirty="0" smtClean="0">
                <a:ea typeface="ＭＳ Ｐゴシック" pitchFamily="34" charset="-128"/>
              </a:rPr>
              <a:t>Pakalpojuma pilnveide / pakalpojuma uzturēšana esošajā līmenī</a:t>
            </a:r>
            <a:r>
              <a:rPr lang="lv-LV" altLang="lv-LV" sz="1700" dirty="0" smtClean="0">
                <a:ea typeface="ＭＳ Ｐゴシック" pitchFamily="34" charset="-128"/>
              </a:rPr>
              <a:t>: pilnveides aktivitāšu izmaksas vs. </a:t>
            </a:r>
            <a:r>
              <a:rPr lang="en-US" altLang="lv-LV" sz="1700" dirty="0" smtClean="0">
                <a:ea typeface="ＭＳ Ｐゴシック" pitchFamily="34" charset="-128"/>
              </a:rPr>
              <a:t>P</a:t>
            </a:r>
            <a:r>
              <a:rPr lang="lv-LV" altLang="lv-LV" sz="1700" dirty="0" smtClean="0">
                <a:ea typeface="ＭＳ Ｐゴシック" pitchFamily="34" charset="-128"/>
              </a:rPr>
              <a:t>akalpojuma sniegšanas izmaksas</a:t>
            </a:r>
          </a:p>
          <a:p>
            <a:pPr>
              <a:spcBef>
                <a:spcPts val="600"/>
              </a:spcBef>
              <a:spcAft>
                <a:spcPts val="600"/>
              </a:spcAft>
              <a:buClr>
                <a:schemeClr val="tx1">
                  <a:lumMod val="50000"/>
                  <a:lumOff val="50000"/>
                </a:schemeClr>
              </a:buClr>
              <a:buFont typeface="Wingdings" panose="05000000000000000000" pitchFamily="2" charset="2"/>
              <a:buChar char="§"/>
            </a:pPr>
            <a:r>
              <a:rPr lang="lv-LV" altLang="lv-LV" sz="1700" b="1" dirty="0">
                <a:ea typeface="ＭＳ Ｐゴシック" pitchFamily="34" charset="-128"/>
              </a:rPr>
              <a:t>Pakalpojumu sniegšanas kanāli:</a:t>
            </a:r>
          </a:p>
          <a:p>
            <a:pPr lvl="1">
              <a:spcBef>
                <a:spcPts val="600"/>
              </a:spcBef>
              <a:spcAft>
                <a:spcPts val="600"/>
              </a:spcAft>
              <a:buClr>
                <a:schemeClr val="tx1">
                  <a:lumMod val="50000"/>
                  <a:lumOff val="50000"/>
                </a:schemeClr>
              </a:buClr>
              <a:buFont typeface="Wingdings" panose="05000000000000000000" pitchFamily="2" charset="2"/>
              <a:buChar char="§"/>
            </a:pPr>
            <a:r>
              <a:rPr lang="en-US" altLang="lv-LV" sz="1800" dirty="0" smtClean="0">
                <a:ea typeface="ＭＳ Ｐゴシック" pitchFamily="34" charset="-128"/>
              </a:rPr>
              <a:t>E</a:t>
            </a:r>
            <a:r>
              <a:rPr lang="lv-LV" altLang="lv-LV" sz="1800" dirty="0" smtClean="0">
                <a:ea typeface="ＭＳ Ｐゴシック" pitchFamily="34" charset="-128"/>
              </a:rPr>
              <a:t>-pakalpojums / e-pasts / universālais iesniegums</a:t>
            </a:r>
          </a:p>
          <a:p>
            <a:pPr lvl="1">
              <a:spcBef>
                <a:spcPts val="600"/>
              </a:spcBef>
              <a:spcAft>
                <a:spcPts val="600"/>
              </a:spcAft>
              <a:buClr>
                <a:schemeClr val="tx1">
                  <a:lumMod val="50000"/>
                  <a:lumOff val="50000"/>
                </a:schemeClr>
              </a:buClr>
              <a:buFont typeface="Wingdings" panose="05000000000000000000" pitchFamily="2" charset="2"/>
              <a:buChar char="§"/>
            </a:pPr>
            <a:r>
              <a:rPr lang="lv-LV" altLang="lv-LV" sz="1800" dirty="0">
                <a:ea typeface="ＭＳ Ｐゴシック" pitchFamily="34" charset="-128"/>
              </a:rPr>
              <a:t>Klientu apkalpošanas izmaksas iestādē / citā KAC: pakalpojuma vai tā daļas nodošana trešajai personai</a:t>
            </a:r>
          </a:p>
          <a:p>
            <a:pPr lvl="1">
              <a:spcBef>
                <a:spcPts val="600"/>
              </a:spcBef>
              <a:spcAft>
                <a:spcPts val="600"/>
              </a:spcAft>
              <a:buClr>
                <a:schemeClr val="tx1">
                  <a:lumMod val="50000"/>
                  <a:lumOff val="50000"/>
                </a:schemeClr>
              </a:buClr>
              <a:buFont typeface="Wingdings" panose="05000000000000000000" pitchFamily="2" charset="2"/>
              <a:buChar char="§"/>
            </a:pPr>
            <a:endParaRPr lang="lv-LV" altLang="lv-LV" sz="1800" dirty="0">
              <a:ea typeface="ＭＳ Ｐゴシック" pitchFamily="34" charset="-128"/>
            </a:endParaRPr>
          </a:p>
          <a:p>
            <a:pPr marL="0" indent="0">
              <a:spcBef>
                <a:spcPts val="1200"/>
              </a:spcBef>
              <a:spcAft>
                <a:spcPts val="1200"/>
              </a:spcAft>
            </a:pPr>
            <a:endParaRPr lang="lv-LV" altLang="lv-LV" sz="2000" dirty="0">
              <a:ea typeface="ＭＳ Ｐゴシック" pitchFamily="34" charset="-128"/>
            </a:endParaRPr>
          </a:p>
          <a:p>
            <a:pPr marL="0" indent="0">
              <a:spcBef>
                <a:spcPts val="1200"/>
              </a:spcBef>
              <a:spcAft>
                <a:spcPts val="1200"/>
              </a:spcAft>
            </a:pPr>
            <a:endParaRPr lang="lv-LV" altLang="lv-LV" sz="2000" dirty="0">
              <a:ea typeface="ＭＳ Ｐゴシック" pitchFamily="34" charset="-128"/>
            </a:endParaRPr>
          </a:p>
        </p:txBody>
      </p:sp>
      <p:sp>
        <p:nvSpPr>
          <p:cNvPr id="7" name="Title 1"/>
          <p:cNvSpPr txBox="1">
            <a:spLocks/>
          </p:cNvSpPr>
          <p:nvPr/>
        </p:nvSpPr>
        <p:spPr bwMode="auto">
          <a:xfrm>
            <a:off x="507429" y="-180603"/>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ea typeface="ＭＳ Ｐゴシック" pitchFamily="34" charset="-128"/>
              </a:rPr>
              <a:t>Pakalpojuma pašizmaksa (2)</a:t>
            </a:r>
            <a:endParaRPr lang="lv-LV" sz="3600" kern="0"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2959096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504030" y="1547589"/>
            <a:ext cx="9000777"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a:spcBef>
                <a:spcPts val="600"/>
              </a:spcBef>
              <a:spcAft>
                <a:spcPts val="661"/>
              </a:spcAft>
              <a:buFont typeface="Wingdings" pitchFamily="2" charset="2"/>
              <a:buChar char="§"/>
            </a:pPr>
            <a:r>
              <a:rPr lang="lv-LV" altLang="lv-LV" sz="2000" dirty="0">
                <a:ea typeface="ＭＳ Ｐゴシック" pitchFamily="34" charset="-128"/>
              </a:rPr>
              <a:t>Vienkārša un viegli pielietojama </a:t>
            </a:r>
            <a:r>
              <a:rPr lang="lv-LV" altLang="lv-LV" sz="2000" dirty="0" smtClean="0">
                <a:ea typeface="ＭＳ Ｐゴシック" pitchFamily="34" charset="-128"/>
              </a:rPr>
              <a:t>metode</a:t>
            </a:r>
            <a:endParaRPr lang="lv-LV" altLang="lv-LV" sz="2000" dirty="0">
              <a:ea typeface="ＭＳ Ｐゴシック" pitchFamily="34" charset="-128"/>
            </a:endParaRPr>
          </a:p>
          <a:p>
            <a:pPr>
              <a:spcBef>
                <a:spcPts val="600"/>
              </a:spcBef>
              <a:spcAft>
                <a:spcPts val="661"/>
              </a:spcAft>
              <a:buFont typeface="Wingdings" pitchFamily="2" charset="2"/>
              <a:buChar char="§"/>
            </a:pPr>
            <a:r>
              <a:rPr lang="lv-LV" altLang="lv-LV" sz="2000" dirty="0">
                <a:ea typeface="ＭＳ Ｐゴシック" pitchFamily="34" charset="-128"/>
              </a:rPr>
              <a:t>Paredz attiecināt netiešās izmaksas uz vienu izmaksu virzītāju (</a:t>
            </a:r>
            <a:r>
              <a:rPr lang="lv-LV" altLang="lv-LV" sz="2000" i="1" dirty="0">
                <a:ea typeface="ＭＳ Ｐゴシック" pitchFamily="34" charset="-128"/>
              </a:rPr>
              <a:t>cost driver</a:t>
            </a:r>
            <a:r>
              <a:rPr lang="lv-LV" altLang="lv-LV" sz="2000" dirty="0">
                <a:ea typeface="ＭＳ Ｐゴシック" pitchFamily="34" charset="-128"/>
              </a:rPr>
              <a:t>), piemēram </a:t>
            </a:r>
            <a:r>
              <a:rPr lang="lv-LV" altLang="lv-LV" sz="2000" dirty="0" smtClean="0">
                <a:ea typeface="ＭＳ Ｐゴシック" pitchFamily="34" charset="-128"/>
              </a:rPr>
              <a:t>pakalpojumu vienību </a:t>
            </a:r>
            <a:r>
              <a:rPr lang="lv-LV" altLang="lv-LV" sz="2000" dirty="0">
                <a:ea typeface="ＭＳ Ｐゴシック" pitchFamily="34" charset="-128"/>
              </a:rPr>
              <a:t>skaitu vai </a:t>
            </a:r>
            <a:r>
              <a:rPr lang="lv-LV" altLang="lv-LV" sz="2000" dirty="0" smtClean="0">
                <a:ea typeface="ＭＳ Ｐゴシック" pitchFamily="34" charset="-128"/>
              </a:rPr>
              <a:t>darbinieku nosrādātajām stundām</a:t>
            </a:r>
            <a:r>
              <a:rPr lang="lv-LV" altLang="lv-LV" sz="2000" dirty="0">
                <a:ea typeface="ＭＳ Ｐゴシック" pitchFamily="34" charset="-128"/>
              </a:rPr>
              <a:t>, tādējādi sniedzot neprecīzu informāciju</a:t>
            </a:r>
          </a:p>
          <a:p>
            <a:pPr>
              <a:spcBef>
                <a:spcPts val="600"/>
              </a:spcBef>
              <a:spcAft>
                <a:spcPts val="661"/>
              </a:spcAft>
              <a:buFont typeface="Wingdings" pitchFamily="2" charset="2"/>
              <a:buChar char="§"/>
            </a:pPr>
            <a:r>
              <a:rPr lang="lv-LV" altLang="lv-LV" sz="2000" dirty="0" smtClean="0">
                <a:ea typeface="ＭＳ Ｐゴシック" pitchFamily="34" charset="-128"/>
              </a:rPr>
              <a:t>Metode </a:t>
            </a:r>
            <a:r>
              <a:rPr lang="lv-LV" altLang="lv-LV" sz="2000" dirty="0">
                <a:ea typeface="ＭＳ Ｐゴシック" pitchFamily="34" charset="-128"/>
              </a:rPr>
              <a:t>neņem vērā </a:t>
            </a:r>
            <a:r>
              <a:rPr lang="lv-LV" altLang="lv-LV" sz="2000" dirty="0" smtClean="0">
                <a:ea typeface="ＭＳ Ｐゴシック" pitchFamily="34" charset="-128"/>
              </a:rPr>
              <a:t>faktu, ka dažādiem </a:t>
            </a:r>
            <a:r>
              <a:rPr lang="lv-LV" altLang="lv-LV" sz="2000" dirty="0">
                <a:ea typeface="ＭＳ Ｐゴシック" pitchFamily="34" charset="-128"/>
              </a:rPr>
              <a:t>produktiem/pakalpojumiem var būt </a:t>
            </a:r>
            <a:r>
              <a:rPr lang="lv-LV" altLang="lv-LV" sz="2000" dirty="0" smtClean="0">
                <a:ea typeface="ＭＳ Ｐゴシック" pitchFamily="34" charset="-128"/>
              </a:rPr>
              <a:t>atšķirīgas izmaksas</a:t>
            </a:r>
            <a:endParaRPr lang="lv-LV" altLang="lv-LV" sz="2000" dirty="0">
              <a:ea typeface="ＭＳ Ｐゴシック" pitchFamily="34" charset="-128"/>
            </a:endParaRPr>
          </a:p>
          <a:p>
            <a:pPr>
              <a:spcBef>
                <a:spcPts val="600"/>
              </a:spcBef>
              <a:spcAft>
                <a:spcPts val="661"/>
              </a:spcAft>
              <a:buFont typeface="Wingdings" pitchFamily="2" charset="2"/>
              <a:buChar char="§"/>
            </a:pPr>
            <a:r>
              <a:rPr lang="lv-LV" altLang="lv-LV" sz="2000" dirty="0" smtClean="0">
                <a:ea typeface="ＭＳ Ｐゴシック" pitchFamily="34" charset="-128"/>
              </a:rPr>
              <a:t>Liedz </a:t>
            </a:r>
            <a:r>
              <a:rPr lang="lv-LV" altLang="lv-LV" sz="2000" dirty="0">
                <a:ea typeface="ＭＳ Ｐゴシック" pitchFamily="34" charset="-128"/>
              </a:rPr>
              <a:t>iespēju identificēt iespējas izmaksu </a:t>
            </a:r>
            <a:r>
              <a:rPr lang="lv-LV" altLang="lv-LV" sz="2000" dirty="0" smtClean="0">
                <a:ea typeface="ＭＳ Ｐゴシック" pitchFamily="34" charset="-128"/>
              </a:rPr>
              <a:t>efektivizācijai</a:t>
            </a:r>
          </a:p>
          <a:p>
            <a:pPr lvl="1">
              <a:spcBef>
                <a:spcPts val="600"/>
              </a:spcBef>
              <a:spcAft>
                <a:spcPts val="661"/>
              </a:spcAft>
              <a:buFont typeface="Wingdings" pitchFamily="2" charset="2"/>
              <a:buChar char="§"/>
            </a:pPr>
            <a:r>
              <a:rPr lang="en-US" altLang="lv-LV" sz="1800" dirty="0" smtClean="0">
                <a:ea typeface="ＭＳ Ｐゴシック" pitchFamily="34" charset="-128"/>
              </a:rPr>
              <a:t>N</a:t>
            </a:r>
            <a:r>
              <a:rPr lang="lv-LV" altLang="lv-LV" sz="1800" dirty="0" smtClean="0">
                <a:ea typeface="ＭＳ Ｐゴシック" pitchFamily="34" charset="-128"/>
              </a:rPr>
              <a:t>evar saprast, kurā posmā veidojas nelietderīgas izmaksas</a:t>
            </a:r>
            <a:endParaRPr lang="lv-LV" altLang="lv-LV" sz="1800" dirty="0">
              <a:ea typeface="ＭＳ Ｐゴシック" pitchFamily="34" charset="-128"/>
            </a:endParaRPr>
          </a:p>
          <a:p>
            <a:pPr>
              <a:spcBef>
                <a:spcPts val="600"/>
              </a:spcBef>
              <a:spcAft>
                <a:spcPts val="661"/>
              </a:spcAft>
              <a:buFont typeface="Wingdings" pitchFamily="2" charset="2"/>
              <a:buChar char="§"/>
            </a:pPr>
            <a:r>
              <a:rPr lang="lv-LV" altLang="lv-LV" sz="2000" dirty="0" smtClean="0">
                <a:ea typeface="ＭＳ Ｐゴシック" pitchFamily="34" charset="-128"/>
              </a:rPr>
              <a:t>IKT attīstības </a:t>
            </a:r>
            <a:r>
              <a:rPr lang="lv-LV" altLang="lv-LV" sz="2000" dirty="0">
                <a:ea typeface="ＭＳ Ｐゴシック" pitchFamily="34" charset="-128"/>
              </a:rPr>
              <a:t>rezultātā metode mūsdienās tiek uzskatīta par </a:t>
            </a:r>
            <a:r>
              <a:rPr lang="lv-LV" altLang="lv-LV" sz="2000" dirty="0" smtClean="0">
                <a:ea typeface="ＭＳ Ｐゴシック" pitchFamily="34" charset="-128"/>
              </a:rPr>
              <a:t>novecojušu</a:t>
            </a:r>
            <a:endParaRPr lang="lv-LV" altLang="lv-LV" sz="2000" dirty="0">
              <a:ea typeface="ＭＳ Ｐゴシック" pitchFamily="34" charset="-128"/>
            </a:endParaRPr>
          </a:p>
          <a:p>
            <a:pPr>
              <a:spcBef>
                <a:spcPts val="600"/>
              </a:spcBef>
              <a:spcAft>
                <a:spcPts val="661"/>
              </a:spcAft>
              <a:buFont typeface="Wingdings" pitchFamily="2" charset="2"/>
              <a:buChar char="§"/>
            </a:pPr>
            <a:endParaRPr lang="lv-LV" altLang="lv-LV" sz="2000" dirty="0">
              <a:ea typeface="ＭＳ Ｐゴシック" pitchFamily="34" charset="-128"/>
            </a:endParaRPr>
          </a:p>
          <a:p>
            <a:pPr>
              <a:spcBef>
                <a:spcPts val="600"/>
              </a:spcBef>
              <a:spcAft>
                <a:spcPts val="661"/>
              </a:spcAft>
              <a:buFont typeface="Wingdings" pitchFamily="2" charset="2"/>
              <a:buChar char="§"/>
            </a:pPr>
            <a:endParaRPr lang="lv-LV" altLang="lv-LV" sz="2000" dirty="0">
              <a:ea typeface="ＭＳ Ｐゴシック" pitchFamily="34" charset="-128"/>
            </a:endParaRPr>
          </a:p>
        </p:txBody>
      </p:sp>
      <p:sp>
        <p:nvSpPr>
          <p:cNvPr id="5" name="Title 1"/>
          <p:cNvSpPr txBox="1">
            <a:spLocks/>
          </p:cNvSpPr>
          <p:nvPr/>
        </p:nvSpPr>
        <p:spPr bwMode="auto">
          <a:xfrm>
            <a:off x="431800" y="27533"/>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ea typeface="ＭＳ Ｐゴシック" pitchFamily="34" charset="-128"/>
              </a:rPr>
              <a:t>Tradicionālā </a:t>
            </a:r>
            <a:r>
              <a:rPr lang="lv-LV" sz="3600" dirty="0">
                <a:ea typeface="ＭＳ Ｐゴシック" pitchFamily="34" charset="-128"/>
              </a:rPr>
              <a:t>izmaksu sadalīšanas metode</a:t>
            </a:r>
          </a:p>
        </p:txBody>
      </p:sp>
      <p:sp>
        <p:nvSpPr>
          <p:cNvPr id="4" name="TextBox 3"/>
          <p:cNvSpPr txBox="1"/>
          <p:nvPr/>
        </p:nvSpPr>
        <p:spPr>
          <a:xfrm>
            <a:off x="3456136" y="7207811"/>
            <a:ext cx="6624736" cy="333627"/>
          </a:xfrm>
          <a:prstGeom prst="rect">
            <a:avLst/>
          </a:prstGeom>
          <a:noFill/>
        </p:spPr>
        <p:txBody>
          <a:bodyPr wrap="square" lIns="100783" tIns="50392" rIns="100783" bIns="50392" rtlCol="0">
            <a:spAutoFit/>
          </a:bodyPr>
          <a:lstStyle/>
          <a:p>
            <a:r>
              <a:rPr lang="lv-LV" sz="1600" i="1" dirty="0">
                <a:latin typeface="+mn-lt"/>
              </a:rPr>
              <a:t>Avots</a:t>
            </a:r>
            <a:r>
              <a:rPr lang="lv-LV" sz="1600" i="1" dirty="0" smtClean="0">
                <a:latin typeface="+mn-lt"/>
              </a:rPr>
              <a:t>: </a:t>
            </a:r>
            <a:r>
              <a:rPr lang="en-US" sz="1600" i="1" dirty="0">
                <a:latin typeface="+mn-lt"/>
              </a:rPr>
              <a:t>Management Accounting Concepts and Techniques, </a:t>
            </a:r>
            <a:r>
              <a:rPr lang="en-US" sz="1600" i="1" dirty="0" err="1">
                <a:latin typeface="+mn-lt"/>
              </a:rPr>
              <a:t>D.Kaplan</a:t>
            </a:r>
            <a:r>
              <a:rPr lang="en-US" sz="1600" i="1" dirty="0">
                <a:latin typeface="+mn-lt"/>
              </a:rPr>
              <a:t>, 1997</a:t>
            </a:r>
            <a:endParaRPr lang="lv-LV" sz="1600" i="1" dirty="0">
              <a:latin typeface="+mn-lt"/>
            </a:endParaRPr>
          </a:p>
        </p:txBody>
      </p:sp>
    </p:spTree>
    <p:extLst>
      <p:ext uri="{BB962C8B-B14F-4D97-AF65-F5344CB8AC3E}">
        <p14:creationId xmlns:p14="http://schemas.microsoft.com/office/powerpoint/2010/main" val="1836236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
          <p:cNvSpPr txBox="1">
            <a:spLocks noChangeArrowheads="1"/>
          </p:cNvSpPr>
          <p:nvPr/>
        </p:nvSpPr>
        <p:spPr bwMode="auto">
          <a:xfrm>
            <a:off x="0" y="4848516"/>
            <a:ext cx="5976664" cy="2711159"/>
          </a:xfrm>
          <a:prstGeom prst="rect">
            <a:avLst/>
          </a:prstGeom>
          <a:solidFill>
            <a:srgbClr val="FFFFFF"/>
          </a:solidFill>
          <a:ln w="9525">
            <a:noFill/>
            <a:miter lim="800000"/>
            <a:headEnd/>
            <a:tailEnd/>
          </a:ln>
        </p:spPr>
        <p:txBody>
          <a:bodyPr wrap="square" lIns="100794" tIns="50397" rIns="100794" bIns="50397">
            <a:spAutoFit/>
          </a:bodyPr>
          <a:lstStyle/>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p:txBody>
      </p:sp>
      <p:sp>
        <p:nvSpPr>
          <p:cNvPr id="4" name="Content Placeholder 2"/>
          <p:cNvSpPr txBox="1">
            <a:spLocks/>
          </p:cNvSpPr>
          <p:nvPr/>
        </p:nvSpPr>
        <p:spPr bwMode="auto">
          <a:xfrm>
            <a:off x="504030" y="1095057"/>
            <a:ext cx="9432826" cy="55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a:lnSpc>
                <a:spcPct val="100000"/>
              </a:lnSpc>
              <a:spcBef>
                <a:spcPts val="600"/>
              </a:spcBef>
              <a:spcAft>
                <a:spcPts val="600"/>
              </a:spcAft>
              <a:buFont typeface="Wingdings" pitchFamily="2" charset="2"/>
              <a:buChar char="§"/>
            </a:pPr>
            <a:r>
              <a:rPr lang="lv-LV" altLang="lv-LV" sz="1900" b="1" i="1" dirty="0">
                <a:ea typeface="ＭＳ Ｐゴシック" pitchFamily="34" charset="-128"/>
              </a:rPr>
              <a:t>Activity based costing</a:t>
            </a:r>
            <a:r>
              <a:rPr lang="lv-LV" altLang="lv-LV" sz="1900" b="1" dirty="0">
                <a:ea typeface="ＭＳ Ｐゴシック" pitchFamily="34" charset="-128"/>
              </a:rPr>
              <a:t> </a:t>
            </a:r>
            <a:r>
              <a:rPr lang="lv-LV" altLang="lv-LV" sz="1900" b="1" dirty="0" smtClean="0">
                <a:ea typeface="ＭＳ Ｐゴシック" pitchFamily="34" charset="-128"/>
              </a:rPr>
              <a:t> </a:t>
            </a:r>
            <a:r>
              <a:rPr lang="lv-LV" altLang="lv-LV" sz="1900" dirty="0" smtClean="0">
                <a:ea typeface="ＭＳ Ｐゴシック" pitchFamily="34" charset="-128"/>
              </a:rPr>
              <a:t>paredz </a:t>
            </a:r>
            <a:r>
              <a:rPr lang="lv-LV" altLang="lv-LV" sz="1900" dirty="0">
                <a:ea typeface="ＭＳ Ｐゴシック" pitchFamily="34" charset="-128"/>
              </a:rPr>
              <a:t>izmaksu </a:t>
            </a:r>
            <a:r>
              <a:rPr lang="lv-LV" altLang="lv-LV" sz="1900" dirty="0" smtClean="0">
                <a:ea typeface="ＭＳ Ｐゴシック" pitchFamily="34" charset="-128"/>
              </a:rPr>
              <a:t>attiecināšanu uz darbību (pakalpojumu vai procesu) un sniedz iespēju precīzi noteikt darbības pašizmaksu.</a:t>
            </a:r>
            <a:endParaRPr lang="lv-LV" altLang="lv-LV" sz="1900" dirty="0">
              <a:ea typeface="ＭＳ Ｐゴシック" pitchFamily="34" charset="-128"/>
            </a:endParaRPr>
          </a:p>
          <a:p>
            <a:pPr>
              <a:lnSpc>
                <a:spcPct val="100000"/>
              </a:lnSpc>
              <a:spcBef>
                <a:spcPts val="600"/>
              </a:spcBef>
              <a:spcAft>
                <a:spcPts val="600"/>
              </a:spcAft>
              <a:buFont typeface="Wingdings" pitchFamily="2" charset="2"/>
              <a:buChar char="§"/>
            </a:pPr>
            <a:r>
              <a:rPr lang="lv-LV" altLang="lv-LV" sz="1800" dirty="0" smtClean="0">
                <a:ea typeface="ＭＳ Ｐゴシック" pitchFamily="34" charset="-128"/>
              </a:rPr>
              <a:t>Balstās uz pieņēmumu, ka netiešās izmaksas izraisa dažādas darbības un “saražotas vienības” patērē šīs darbības nehomogēni (atšķirīgi)</a:t>
            </a:r>
          </a:p>
          <a:p>
            <a:pPr>
              <a:lnSpc>
                <a:spcPct val="100000"/>
              </a:lnSpc>
              <a:spcBef>
                <a:spcPts val="600"/>
              </a:spcBef>
              <a:spcAft>
                <a:spcPts val="600"/>
              </a:spcAft>
              <a:buFont typeface="Wingdings" pitchFamily="2" charset="2"/>
              <a:buChar char="§"/>
            </a:pPr>
            <a:r>
              <a:rPr lang="lv-LV" altLang="lv-LV" sz="1800" dirty="0" smtClean="0">
                <a:ea typeface="ＭＳ Ｐゴシック" pitchFamily="34" charset="-128"/>
              </a:rPr>
              <a:t>Ļauj precīzi sadalīt tiešās un attiecināt netiešās izmaksas atkarībā no mērķa:</a:t>
            </a:r>
          </a:p>
          <a:p>
            <a:pPr lvl="1">
              <a:lnSpc>
                <a:spcPct val="100000"/>
              </a:lnSpc>
              <a:spcBef>
                <a:spcPts val="600"/>
              </a:spcBef>
              <a:spcAft>
                <a:spcPts val="600"/>
              </a:spcAft>
              <a:buFont typeface="Wingdings" pitchFamily="2" charset="2"/>
              <a:buChar char="§"/>
            </a:pPr>
            <a:r>
              <a:rPr lang="en-US" altLang="lv-LV" sz="1600" dirty="0" err="1" smtClean="0">
                <a:ea typeface="ＭＳ Ｐゴシック" pitchFamily="34" charset="-128"/>
              </a:rPr>
              <a:t>Variējot</a:t>
            </a:r>
            <a:r>
              <a:rPr lang="lv-LV" altLang="lv-LV" sz="1600" dirty="0" smtClean="0">
                <a:ea typeface="ＭＳ Ｐゴシック" pitchFamily="34" charset="-128"/>
              </a:rPr>
              <a:t> izmaksu virzītājus:</a:t>
            </a:r>
          </a:p>
          <a:p>
            <a:pPr lvl="2">
              <a:lnSpc>
                <a:spcPct val="100000"/>
              </a:lnSpc>
              <a:spcBef>
                <a:spcPts val="600"/>
              </a:spcBef>
              <a:spcAft>
                <a:spcPts val="600"/>
              </a:spcAft>
              <a:buFont typeface="Wingdings" pitchFamily="2" charset="2"/>
              <a:buChar char="§"/>
            </a:pPr>
            <a:r>
              <a:rPr lang="en-US" altLang="lv-LV" sz="1400" dirty="0" smtClean="0">
                <a:ea typeface="ＭＳ Ｐゴシック" pitchFamily="34" charset="-128"/>
              </a:rPr>
              <a:t>P</a:t>
            </a:r>
            <a:r>
              <a:rPr lang="lv-LV" altLang="lv-LV" sz="1400" dirty="0" smtClean="0">
                <a:ea typeface="ＭＳ Ｐゴシック" pitchFamily="34" charset="-128"/>
              </a:rPr>
              <a:t>iemēram, vienotajā KAC strādā 10 dažādu iestāžu darbinieki un konkrētas iestādes specifika prasa šī iestādes darbiniekiem nodrošināt lielākās telpas (piem., slēgtā zona, specifiskās iekārtas u.c.) – darbinieku skits vs kvm. Vienas iestādes ietvaros būtu lietderīgi rēķināt izmaksas uz 1 darbinieku. Vienotā KAC kontekstā tie ir kvm.</a:t>
            </a:r>
          </a:p>
          <a:p>
            <a:pPr lvl="1">
              <a:lnSpc>
                <a:spcPct val="100000"/>
              </a:lnSpc>
              <a:spcBef>
                <a:spcPts val="600"/>
              </a:spcBef>
              <a:spcAft>
                <a:spcPts val="600"/>
              </a:spcAft>
              <a:buFont typeface="Wingdings" pitchFamily="2" charset="2"/>
              <a:buChar char="§"/>
            </a:pPr>
            <a:r>
              <a:rPr lang="lv-LV" altLang="lv-LV" sz="1600" dirty="0" smtClean="0">
                <a:ea typeface="ＭＳ Ｐゴシック" pitchFamily="34" charset="-128"/>
              </a:rPr>
              <a:t>Netiešās izmaksas var tikt attiecinātas secīgi vairākos posmos, izmantojot dažādus izmaksu virzītājus</a:t>
            </a:r>
          </a:p>
          <a:p>
            <a:pPr lvl="2">
              <a:lnSpc>
                <a:spcPct val="100000"/>
              </a:lnSpc>
              <a:spcBef>
                <a:spcPts val="600"/>
              </a:spcBef>
              <a:spcAft>
                <a:spcPts val="600"/>
              </a:spcAft>
              <a:buFont typeface="Wingdings" pitchFamily="2" charset="2"/>
              <a:buChar char="§"/>
            </a:pPr>
            <a:r>
              <a:rPr lang="en-US" altLang="lv-LV" sz="1400" dirty="0" smtClean="0">
                <a:ea typeface="ＭＳ Ｐゴシック" pitchFamily="34" charset="-128"/>
              </a:rPr>
              <a:t>P</a:t>
            </a:r>
            <a:r>
              <a:rPr lang="lv-LV" altLang="lv-LV" sz="1400" dirty="0" smtClean="0">
                <a:ea typeface="ＭＳ Ｐゴシック" pitchFamily="34" charset="-128"/>
              </a:rPr>
              <a:t>iemēram, 1. attiecināšana uz nodaļu proporcionāli darbinieku skaitam, 2. attiecināšana uz pakalpojumu grupu proporcionāli patērētajam laikam, 3. attiecināšana uz pakalpojumu proporcionāli pakalpojumu skaitam</a:t>
            </a:r>
          </a:p>
          <a:p>
            <a:pPr>
              <a:lnSpc>
                <a:spcPct val="100000"/>
              </a:lnSpc>
              <a:spcBef>
                <a:spcPts val="600"/>
              </a:spcBef>
              <a:spcAft>
                <a:spcPts val="600"/>
              </a:spcAft>
              <a:buFont typeface="Wingdings" pitchFamily="2" charset="2"/>
              <a:buChar char="§"/>
            </a:pPr>
            <a:r>
              <a:rPr lang="lv-LV" altLang="lv-LV" sz="1900" dirty="0" smtClean="0">
                <a:ea typeface="ＭＳ Ｐゴシック" pitchFamily="34" charset="-128"/>
              </a:rPr>
              <a:t>Publiskās pārvaldes  </a:t>
            </a:r>
            <a:r>
              <a:rPr lang="lv-LV" altLang="lv-LV" sz="1900" dirty="0">
                <a:ea typeface="ＭＳ Ｐゴシック" pitchFamily="34" charset="-128"/>
              </a:rPr>
              <a:t>iestāžu pakalpojumu/procesu izmaksu noteikšanai un optimizācijai visefektīvāk ir izmantot tieši </a:t>
            </a:r>
            <a:r>
              <a:rPr lang="lv-LV" altLang="lv-LV" sz="1900" dirty="0" smtClean="0">
                <a:ea typeface="ＭＳ Ｐゴシック" pitchFamily="34" charset="-128"/>
              </a:rPr>
              <a:t>ABC metodi, jo:</a:t>
            </a:r>
          </a:p>
          <a:p>
            <a:pPr lvl="1">
              <a:lnSpc>
                <a:spcPct val="100000"/>
              </a:lnSpc>
              <a:spcBef>
                <a:spcPts val="600"/>
              </a:spcBef>
              <a:spcAft>
                <a:spcPts val="600"/>
              </a:spcAft>
              <a:buFont typeface="Wingdings" pitchFamily="2" charset="2"/>
              <a:buChar char="§"/>
            </a:pPr>
            <a:r>
              <a:rPr lang="en-US" altLang="lv-LV" sz="1700" dirty="0" err="1" smtClean="0">
                <a:ea typeface="ＭＳ Ｐゴシック" pitchFamily="34" charset="-128"/>
              </a:rPr>
              <a:t>Iestādes</a:t>
            </a:r>
            <a:r>
              <a:rPr lang="en-US" altLang="lv-LV" sz="1700" dirty="0" smtClean="0">
                <a:ea typeface="ＭＳ Ｐゴシック" pitchFamily="34" charset="-128"/>
              </a:rPr>
              <a:t> ne </a:t>
            </a:r>
            <a:r>
              <a:rPr lang="en-US" altLang="lv-LV" sz="1700" dirty="0" err="1" smtClean="0">
                <a:ea typeface="ＭＳ Ｐゴシック" pitchFamily="34" charset="-128"/>
              </a:rPr>
              <a:t>tikai</a:t>
            </a:r>
            <a:r>
              <a:rPr lang="en-US" altLang="lv-LV" sz="1700" dirty="0" smtClean="0">
                <a:ea typeface="ＭＳ Ｐゴシック" pitchFamily="34" charset="-128"/>
              </a:rPr>
              <a:t> </a:t>
            </a:r>
            <a:r>
              <a:rPr lang="en-US" altLang="lv-LV" sz="1700" dirty="0" err="1" smtClean="0">
                <a:ea typeface="ＭＳ Ｐゴシック" pitchFamily="34" charset="-128"/>
              </a:rPr>
              <a:t>sniedz</a:t>
            </a:r>
            <a:r>
              <a:rPr lang="en-US" altLang="lv-LV" sz="1700" dirty="0" smtClean="0">
                <a:ea typeface="ＭＳ Ｐゴシック" pitchFamily="34" charset="-128"/>
              </a:rPr>
              <a:t> </a:t>
            </a:r>
            <a:r>
              <a:rPr lang="en-US" altLang="lv-LV" sz="1700" dirty="0" err="1" smtClean="0">
                <a:ea typeface="ＭＳ Ｐゴシック" pitchFamily="34" charset="-128"/>
              </a:rPr>
              <a:t>pakalpojumus</a:t>
            </a:r>
            <a:r>
              <a:rPr lang="en-US" altLang="lv-LV" sz="1700" dirty="0" smtClean="0">
                <a:ea typeface="ＭＳ Ｐゴシック" pitchFamily="34" charset="-128"/>
              </a:rPr>
              <a:t>, bet </a:t>
            </a:r>
            <a:r>
              <a:rPr lang="en-US" altLang="lv-LV" sz="1700" dirty="0" err="1" smtClean="0">
                <a:ea typeface="ＭＳ Ｐゴシック" pitchFamily="34" charset="-128"/>
              </a:rPr>
              <a:t>arī</a:t>
            </a:r>
            <a:r>
              <a:rPr lang="en-US" altLang="lv-LV" sz="1700" dirty="0" smtClean="0">
                <a:ea typeface="ＭＳ Ｐゴシック" pitchFamily="34" charset="-128"/>
              </a:rPr>
              <a:t> </a:t>
            </a:r>
            <a:r>
              <a:rPr lang="en-US" altLang="lv-LV" sz="1700" dirty="0" err="1" smtClean="0">
                <a:ea typeface="ＭＳ Ｐゴシック" pitchFamily="34" charset="-128"/>
              </a:rPr>
              <a:t>nodrošina</a:t>
            </a:r>
            <a:r>
              <a:rPr lang="en-US" altLang="lv-LV" sz="1700" dirty="0" smtClean="0">
                <a:ea typeface="ＭＳ Ｐゴシック" pitchFamily="34" charset="-128"/>
              </a:rPr>
              <a:t> </a:t>
            </a:r>
            <a:r>
              <a:rPr lang="en-US" altLang="lv-LV" sz="1700" dirty="0" err="1" smtClean="0">
                <a:ea typeface="ＭＳ Ｐゴシック" pitchFamily="34" charset="-128"/>
              </a:rPr>
              <a:t>citas</a:t>
            </a:r>
            <a:r>
              <a:rPr lang="en-US" altLang="lv-LV" sz="1700" dirty="0" smtClean="0">
                <a:ea typeface="ＭＳ Ｐゴシック" pitchFamily="34" charset="-128"/>
              </a:rPr>
              <a:t> </a:t>
            </a:r>
            <a:r>
              <a:rPr lang="en-US" altLang="lv-LV" sz="1700" dirty="0" err="1" smtClean="0">
                <a:ea typeface="ＭＳ Ｐゴシック" pitchFamily="34" charset="-128"/>
              </a:rPr>
              <a:t>valsts</a:t>
            </a:r>
            <a:r>
              <a:rPr lang="en-US" altLang="lv-LV" sz="1700" dirty="0" smtClean="0">
                <a:ea typeface="ＭＳ Ｐゴシック" pitchFamily="34" charset="-128"/>
              </a:rPr>
              <a:t> </a:t>
            </a:r>
            <a:r>
              <a:rPr lang="en-US" altLang="lv-LV" sz="1700" dirty="0" err="1" smtClean="0">
                <a:ea typeface="ＭＳ Ｐゴシック" pitchFamily="34" charset="-128"/>
              </a:rPr>
              <a:t>pārvaldes</a:t>
            </a:r>
            <a:r>
              <a:rPr lang="en-US" altLang="lv-LV" sz="1700" dirty="0" smtClean="0">
                <a:ea typeface="ＭＳ Ｐゴシック" pitchFamily="34" charset="-128"/>
              </a:rPr>
              <a:t> </a:t>
            </a:r>
            <a:r>
              <a:rPr lang="en-US" altLang="lv-LV" sz="1700" dirty="0" err="1" smtClean="0">
                <a:ea typeface="ＭＳ Ｐゴシック" pitchFamily="34" charset="-128"/>
              </a:rPr>
              <a:t>funkcijas</a:t>
            </a:r>
            <a:r>
              <a:rPr lang="en-US" altLang="lv-LV" sz="1700" dirty="0" smtClean="0">
                <a:ea typeface="ＭＳ Ｐゴシック" pitchFamily="34" charset="-128"/>
              </a:rPr>
              <a:t> (</a:t>
            </a:r>
            <a:r>
              <a:rPr lang="en-US" altLang="lv-LV" sz="1700" dirty="0" err="1" smtClean="0">
                <a:ea typeface="ＭＳ Ｐゴシック" pitchFamily="34" charset="-128"/>
              </a:rPr>
              <a:t>jomas</a:t>
            </a:r>
            <a:r>
              <a:rPr lang="en-US" altLang="lv-LV" sz="1700" dirty="0" smtClean="0">
                <a:ea typeface="ＭＳ Ｐゴシック" pitchFamily="34" charset="-128"/>
              </a:rPr>
              <a:t> </a:t>
            </a:r>
            <a:r>
              <a:rPr lang="en-US" altLang="lv-LV" sz="1700" dirty="0" err="1" smtClean="0">
                <a:ea typeface="ＭＳ Ｐゴシック" pitchFamily="34" charset="-128"/>
              </a:rPr>
              <a:t>uzraudzība</a:t>
            </a:r>
            <a:r>
              <a:rPr lang="en-US" altLang="lv-LV" sz="1700" dirty="0" smtClean="0">
                <a:ea typeface="ＭＳ Ｐゴシック" pitchFamily="34" charset="-128"/>
              </a:rPr>
              <a:t>, </a:t>
            </a:r>
            <a:r>
              <a:rPr lang="en-US" altLang="lv-LV" sz="1700" dirty="0" err="1" smtClean="0">
                <a:ea typeface="ＭＳ Ｐゴシック" pitchFamily="34" charset="-128"/>
              </a:rPr>
              <a:t>politikas</a:t>
            </a:r>
            <a:r>
              <a:rPr lang="en-US" altLang="lv-LV" sz="1700" dirty="0" smtClean="0">
                <a:ea typeface="ＭＳ Ｐゴシック" pitchFamily="34" charset="-128"/>
              </a:rPr>
              <a:t> </a:t>
            </a:r>
            <a:r>
              <a:rPr lang="en-US" altLang="lv-LV" sz="1700" dirty="0" err="1" smtClean="0">
                <a:ea typeface="ＭＳ Ｐゴシック" pitchFamily="34" charset="-128"/>
              </a:rPr>
              <a:t>plānošana</a:t>
            </a:r>
            <a:r>
              <a:rPr lang="en-US" altLang="lv-LV" sz="1700" dirty="0" smtClean="0">
                <a:ea typeface="ＭＳ Ｐゴシック" pitchFamily="34" charset="-128"/>
              </a:rPr>
              <a:t> </a:t>
            </a:r>
            <a:r>
              <a:rPr lang="en-US" altLang="lv-LV" sz="1700" dirty="0" err="1" smtClean="0">
                <a:ea typeface="ＭＳ Ｐゴシック" pitchFamily="34" charset="-128"/>
              </a:rPr>
              <a:t>u.c</a:t>
            </a:r>
            <a:r>
              <a:rPr lang="en-US" altLang="lv-LV" sz="1700" dirty="0" smtClean="0">
                <a:ea typeface="ＭＳ Ｐゴシック" pitchFamily="34" charset="-128"/>
              </a:rPr>
              <a:t>.)</a:t>
            </a:r>
          </a:p>
          <a:p>
            <a:pPr lvl="1">
              <a:lnSpc>
                <a:spcPct val="100000"/>
              </a:lnSpc>
              <a:spcBef>
                <a:spcPts val="600"/>
              </a:spcBef>
              <a:spcAft>
                <a:spcPts val="600"/>
              </a:spcAft>
              <a:buFont typeface="Wingdings" pitchFamily="2" charset="2"/>
              <a:buChar char="§"/>
            </a:pPr>
            <a:r>
              <a:rPr lang="lv-LV" altLang="lv-LV" sz="1700" dirty="0" smtClean="0">
                <a:ea typeface="ＭＳ Ｐゴシック" pitchFamily="34" charset="-128"/>
              </a:rPr>
              <a:t>Netiešo </a:t>
            </a:r>
            <a:r>
              <a:rPr lang="lv-LV" altLang="lv-LV" sz="1700" dirty="0">
                <a:ea typeface="ＭＳ Ｐゴシック" pitchFamily="34" charset="-128"/>
              </a:rPr>
              <a:t>izmaksu daļa ir </a:t>
            </a:r>
            <a:r>
              <a:rPr lang="lv-LV" altLang="lv-LV" sz="1700" dirty="0" smtClean="0">
                <a:ea typeface="ＭＳ Ｐゴシック" pitchFamily="34" charset="-128"/>
              </a:rPr>
              <a:t>būtiska</a:t>
            </a:r>
            <a:endParaRPr lang="lv-LV" altLang="lv-LV" sz="1900" dirty="0" smtClean="0">
              <a:ea typeface="ＭＳ Ｐゴシック" pitchFamily="34" charset="-128"/>
            </a:endParaRPr>
          </a:p>
          <a:p>
            <a:pPr marL="0" indent="0">
              <a:spcBef>
                <a:spcPts val="1200"/>
              </a:spcBef>
              <a:spcAft>
                <a:spcPts val="1200"/>
              </a:spcAft>
            </a:pPr>
            <a:endParaRPr lang="lv-LV" altLang="lv-LV" sz="1900" dirty="0">
              <a:ea typeface="ＭＳ Ｐゴシック" pitchFamily="34" charset="-128"/>
            </a:endParaRPr>
          </a:p>
        </p:txBody>
      </p:sp>
      <p:sp>
        <p:nvSpPr>
          <p:cNvPr id="5" name="Title 1"/>
          <p:cNvSpPr txBox="1">
            <a:spLocks/>
          </p:cNvSpPr>
          <p:nvPr/>
        </p:nvSpPr>
        <p:spPr bwMode="auto">
          <a:xfrm>
            <a:off x="507429" y="-216942"/>
            <a:ext cx="9573196"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500" i="1" dirty="0" smtClean="0">
                <a:ea typeface="ＭＳ Ｐゴシック" pitchFamily="34" charset="-128"/>
              </a:rPr>
              <a:t>Activity </a:t>
            </a:r>
            <a:r>
              <a:rPr lang="lv-LV" sz="3500" i="1" dirty="0">
                <a:ea typeface="ＭＳ Ｐゴシック" pitchFamily="34" charset="-128"/>
              </a:rPr>
              <a:t>based costing </a:t>
            </a:r>
            <a:r>
              <a:rPr lang="lv-LV" sz="3500" dirty="0">
                <a:ea typeface="ＭＳ Ｐゴシック" pitchFamily="34" charset="-128"/>
              </a:rPr>
              <a:t>izmaksu sadalīšanas metode</a:t>
            </a:r>
          </a:p>
        </p:txBody>
      </p:sp>
    </p:spTree>
    <p:extLst>
      <p:ext uri="{BB962C8B-B14F-4D97-AF65-F5344CB8AC3E}">
        <p14:creationId xmlns:p14="http://schemas.microsoft.com/office/powerpoint/2010/main" val="25734705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0404878D85B54081C4B0623C723FAB" ma:contentTypeVersion="0" ma:contentTypeDescription="Create a new document." ma:contentTypeScope="" ma:versionID="ae87f41d004bfc27df516080161ffe3e">
  <xsd:schema xmlns:xsd="http://www.w3.org/2001/XMLSchema" xmlns:xs="http://www.w3.org/2001/XMLSchema" xmlns:p="http://schemas.microsoft.com/office/2006/metadata/properties" xmlns:ns2="9bc8503f-eeeb-41c6-b9fb-d53373a7ea6d" targetNamespace="http://schemas.microsoft.com/office/2006/metadata/properties" ma:root="true" ma:fieldsID="34ef20c97cba8d176c8d8b957f39e2d8" ns2:_="">
    <xsd:import namespace="9bc8503f-eeeb-41c6-b9fb-d53373a7ea6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8503f-eeeb-41c6-b9fb-d53373a7ea6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C486CBDB-09E6-4E09-A13C-464D640E56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c8503f-eeeb-41c6-b9fb-d53373a7e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F935AE-B2C6-42D0-BDF8-68CBE83F652F}">
  <ds:schemaRefs>
    <ds:schemaRef ds:uri="http://schemas.microsoft.com/office/infopath/2007/PartnerControls"/>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9bc8503f-eeeb-41c6-b9fb-d53373a7ea6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522679C-7551-4E45-BEB0-249B505CF872}">
  <ds:schemaRefs>
    <ds:schemaRef ds:uri="http://schemas.microsoft.com/sharepoint/v3/contenttype/forms"/>
  </ds:schemaRefs>
</ds:datastoreItem>
</file>

<file path=customXml/itemProps4.xml><?xml version="1.0" encoding="utf-8"?>
<ds:datastoreItem xmlns:ds="http://schemas.openxmlformats.org/officeDocument/2006/customXml" ds:itemID="{8BA1F83E-FB80-4F6E-A761-5517C513143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8722</TotalTime>
  <Words>3112</Words>
  <Application>Microsoft Office PowerPoint</Application>
  <PresentationFormat>Custom</PresentationFormat>
  <Paragraphs>558</Paragraphs>
  <Slides>35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think-cell Slide</vt:lpstr>
      <vt:lpstr>Apmācības kurss  Publisko pakalpojumu sniegšanas izmaksu  aprēķināšana valsts pārvaldē  2. nodarbība Pašizmaksa. ABC un tradicionālā  izmaksu sadalīšanas metode  Anastasija Kirņičanska  17.07.2014.</vt:lpstr>
      <vt:lpstr>PowerPoint Presentation</vt:lpstr>
      <vt:lpstr>PowerPoint Presentation</vt:lpstr>
      <vt:lpstr>PowerPoint Presentation</vt:lpstr>
      <vt:lpstr>Pašizmaksas jēdziens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Karlis Dubavs</dc:creator>
  <cp:lastModifiedBy>Maija Anspoka</cp:lastModifiedBy>
  <cp:revision>567</cp:revision>
  <cp:lastPrinted>1601-01-01T00:00:00Z</cp:lastPrinted>
  <dcterms:created xsi:type="dcterms:W3CDTF">2011-03-30T13:08:46Z</dcterms:created>
  <dcterms:modified xsi:type="dcterms:W3CDTF">2014-10-01T07:21:34Z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0x010100FE0404878D85B54081C4B0623C723FAB</vt:lpwstr>
  </property>
</Properties>
</file>