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0" r:id="rId2"/>
    <p:sldMasterId id="2147483723" r:id="rId3"/>
    <p:sldMasterId id="2147483725" r:id="rId4"/>
    <p:sldMasterId id="2147483727" r:id="rId5"/>
  </p:sldMasterIdLst>
  <p:notesMasterIdLst>
    <p:notesMasterId r:id="rId16"/>
  </p:notesMasterIdLst>
  <p:handoutMasterIdLst>
    <p:handoutMasterId r:id="rId17"/>
  </p:handoutMasterIdLst>
  <p:sldIdLst>
    <p:sldId id="256" r:id="rId6"/>
    <p:sldId id="294" r:id="rId7"/>
    <p:sldId id="282" r:id="rId8"/>
    <p:sldId id="289" r:id="rId9"/>
    <p:sldId id="290" r:id="rId10"/>
    <p:sldId id="291" r:id="rId11"/>
    <p:sldId id="295" r:id="rId12"/>
    <p:sldId id="293" r:id="rId13"/>
    <p:sldId id="29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orient="horz" pos="4206">
          <p15:clr>
            <a:srgbClr val="A4A3A4"/>
          </p15:clr>
        </p15:guide>
        <p15:guide id="3" orient="horz" pos="2124">
          <p15:clr>
            <a:srgbClr val="A4A3A4"/>
          </p15:clr>
        </p15:guide>
        <p15:guide id="4" orient="horz" pos="2220">
          <p15:clr>
            <a:srgbClr val="A4A3A4"/>
          </p15:clr>
        </p15:guide>
        <p15:guide id="5" orient="horz" pos="3523">
          <p15:clr>
            <a:srgbClr val="A4A3A4"/>
          </p15:clr>
        </p15:guide>
        <p15:guide id="6" orient="horz" pos="4124">
          <p15:clr>
            <a:srgbClr val="A4A3A4"/>
          </p15:clr>
        </p15:guide>
        <p15:guide id="7" pos="5346">
          <p15:clr>
            <a:srgbClr val="A4A3A4"/>
          </p15:clr>
        </p15:guide>
        <p15:guide id="8" pos="216">
          <p15:clr>
            <a:srgbClr val="A4A3A4"/>
          </p15:clr>
        </p15:guide>
        <p15:guide id="9" pos="2880">
          <p15:clr>
            <a:srgbClr val="A4A3A4"/>
          </p15:clr>
        </p15:guide>
        <p15:guide id="10" pos="2820">
          <p15:clr>
            <a:srgbClr val="A4A3A4"/>
          </p15:clr>
        </p15:guide>
        <p15:guide id="11" pos="27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33"/>
    <a:srgbClr val="76CEEA"/>
    <a:srgbClr val="0080C6"/>
    <a:srgbClr val="FF9933"/>
    <a:srgbClr val="E6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1434" y="84"/>
      </p:cViewPr>
      <p:guideLst>
        <p:guide orient="horz" pos="816"/>
        <p:guide orient="horz" pos="4206"/>
        <p:guide orient="horz" pos="2124"/>
        <p:guide orient="horz" pos="2220"/>
        <p:guide orient="horz" pos="3523"/>
        <p:guide orient="horz" pos="4124"/>
        <p:guide pos="5346"/>
        <p:guide pos="216"/>
        <p:guide pos="2880"/>
        <p:guide pos="2820"/>
        <p:guide pos="27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-2268" y="8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ETOCOPYRIGHT"/>
          <p:cNvSpPr txBox="1">
            <a:spLocks noChangeArrowheads="1"/>
          </p:cNvSpPr>
          <p:nvPr/>
        </p:nvSpPr>
        <p:spPr bwMode="auto">
          <a:xfrm rot="16200000">
            <a:off x="5915819" y="8106569"/>
            <a:ext cx="1450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defTabSz="457200"/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2010 Tieto Corporation</a:t>
            </a:r>
            <a:endParaRPr lang="en-GB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"/>
          </p:nvPr>
        </p:nvSpPr>
        <p:spPr>
          <a:xfrm>
            <a:off x="180000" y="8748000"/>
            <a:ext cx="126000" cy="12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144018"/>
            <a:ext cx="6426200" cy="42839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1800" y="4716017"/>
            <a:ext cx="5994400" cy="3852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ETOCOPYRIGHT"/>
          <p:cNvSpPr txBox="1">
            <a:spLocks noChangeArrowheads="1"/>
          </p:cNvSpPr>
          <p:nvPr/>
        </p:nvSpPr>
        <p:spPr bwMode="auto">
          <a:xfrm rot="16200000">
            <a:off x="5915819" y="8106569"/>
            <a:ext cx="1450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defTabSz="457200"/>
            <a:r>
              <a: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Tieto Corporation</a:t>
            </a:r>
            <a:endParaRPr lang="en-GB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180000" y="8748000"/>
            <a:ext cx="126000" cy="12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98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286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/>
        <a:ea typeface="+mn-ea"/>
        <a:cs typeface="+mn-cs"/>
      </a:defRPr>
    </a:lvl1pPr>
    <a:lvl2pPr marL="6858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/>
        <a:ea typeface="+mn-ea"/>
        <a:cs typeface="+mn-cs"/>
      </a:defRPr>
    </a:lvl2pPr>
    <a:lvl3pPr marL="11430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/>
        <a:ea typeface="+mn-ea"/>
        <a:cs typeface="+mn-cs"/>
      </a:defRPr>
    </a:lvl3pPr>
    <a:lvl4pPr marL="16002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/>
        <a:ea typeface="+mn-ea"/>
        <a:cs typeface="+mn-cs"/>
      </a:defRPr>
    </a:lvl4pPr>
    <a:lvl5pPr marL="20574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9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E62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bg>
      <p:bgPr>
        <a:solidFill>
          <a:srgbClr val="E62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15666"/>
            <a:ext cx="3914775" cy="18466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4250"/>
            <a:ext cx="3914775" cy="853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rgbClr val="E62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og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828800" y="1741488"/>
            <a:ext cx="2057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94000"/>
            <a:ext cx="3956050" cy="423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370" y="1494000"/>
            <a:ext cx="438663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999" y="154800"/>
            <a:ext cx="8514000" cy="1220400"/>
          </a:xfrm>
        </p:spPr>
        <p:txBody>
          <a:bodyPr/>
          <a:lstStyle>
            <a:lvl1pPr>
              <a:defRPr>
                <a:solidFill>
                  <a:srgbClr val="E62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76348" y="1494000"/>
            <a:ext cx="51768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E62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1999" y="621791"/>
            <a:ext cx="8514000" cy="49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bg>
      <p:bgPr>
        <a:solidFill>
          <a:srgbClr val="99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15666"/>
            <a:ext cx="3914775" cy="18466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4250"/>
            <a:ext cx="3914775" cy="853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og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828800" y="1741488"/>
            <a:ext cx="2057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94000"/>
            <a:ext cx="3956050" cy="423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369" y="1494000"/>
            <a:ext cx="43884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999" y="154800"/>
            <a:ext cx="8514000" cy="1220400"/>
          </a:xfrm>
        </p:spPr>
        <p:txBody>
          <a:bodyPr/>
          <a:lstStyle>
            <a:lvl1pPr>
              <a:defRPr>
                <a:solidFill>
                  <a:srgbClr val="FF99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76348" y="1494000"/>
            <a:ext cx="51768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1999" y="621791"/>
            <a:ext cx="8514000" cy="49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008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bg>
      <p:bgPr>
        <a:solidFill>
          <a:srgbClr val="008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15666"/>
            <a:ext cx="3914775" cy="18466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4250"/>
            <a:ext cx="3914775" cy="853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rgbClr val="99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og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828800" y="1741488"/>
            <a:ext cx="2057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rgbClr val="008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og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828800" y="1741488"/>
            <a:ext cx="2057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94000"/>
            <a:ext cx="3956050" cy="423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369" y="1494000"/>
            <a:ext cx="43884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999" y="154800"/>
            <a:ext cx="8514000" cy="122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0080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76348" y="1494000"/>
            <a:ext cx="51768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1999" y="621791"/>
            <a:ext cx="8514000" cy="49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76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55200"/>
            <a:ext cx="3914775" cy="180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0800"/>
            <a:ext cx="3914775" cy="62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age">
    <p:bg>
      <p:bgPr>
        <a:solidFill>
          <a:srgbClr val="76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515666"/>
            <a:ext cx="3914775" cy="18466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24250"/>
            <a:ext cx="3914775" cy="853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kern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rgbClr val="76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og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828800" y="1741488"/>
            <a:ext cx="2057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94000"/>
            <a:ext cx="3956050" cy="423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369" y="1494000"/>
            <a:ext cx="43884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999" y="154800"/>
            <a:ext cx="8514000" cy="122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76CE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76348" y="1494000"/>
            <a:ext cx="51768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1999" y="621791"/>
            <a:ext cx="8514000" cy="49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94000"/>
            <a:ext cx="3956050" cy="423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370" y="1494000"/>
            <a:ext cx="438663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999" y="154800"/>
            <a:ext cx="8514000" cy="1220400"/>
          </a:xfrm>
        </p:spPr>
        <p:txBody>
          <a:bodyPr/>
          <a:lstStyle>
            <a:lvl1pPr>
              <a:defRPr>
                <a:solidFill>
                  <a:srgbClr val="99CC33"/>
                </a:solidFill>
              </a:defRPr>
            </a:lvl1pPr>
          </a:lstStyle>
          <a:p>
            <a:r>
              <a:rPr lang="lv-LV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76347" y="1494000"/>
            <a:ext cx="5176800" cy="407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99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1999" y="621791"/>
            <a:ext cx="8514000" cy="4968000"/>
          </a:xfrm>
        </p:spPr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" y="6477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000" y="154800"/>
            <a:ext cx="8514000" cy="1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v-LV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899" y="1494000"/>
            <a:ext cx="8514000" cy="4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8800" y="6537600"/>
            <a:ext cx="360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477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99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2" name="TIETOCOPYRIGHT"/>
          <p:cNvSpPr txBox="1"/>
          <p:nvPr userDrawn="1"/>
        </p:nvSpPr>
        <p:spPr>
          <a:xfrm>
            <a:off x="762000" y="6464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lv-LV" sz="1100" spc="-40" smtClean="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  <a:endParaRPr lang="lv-LV" sz="1100" spc="-40">
              <a:solidFill>
                <a:srgbClr val="62B3E5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0" spc="0" baseline="0">
          <a:solidFill>
            <a:srgbClr val="99CC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000" y="154800"/>
            <a:ext cx="8514000" cy="1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899" y="1494000"/>
            <a:ext cx="8514000" cy="4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8800" y="6537600"/>
            <a:ext cx="360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477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E62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2" name="TIETOCOPYRIGHT"/>
          <p:cNvSpPr txBox="1"/>
          <p:nvPr userDrawn="1"/>
        </p:nvSpPr>
        <p:spPr>
          <a:xfrm>
            <a:off x="762000" y="6464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lv-LV" sz="1100" spc="-40" smtClean="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  <a:endParaRPr lang="lv-LV" sz="1100" spc="-40">
              <a:solidFill>
                <a:srgbClr val="62B3E5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0" spc="0" baseline="0">
          <a:solidFill>
            <a:srgbClr val="E6285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000" y="154800"/>
            <a:ext cx="8514000" cy="1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899" y="1494000"/>
            <a:ext cx="8514000" cy="4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8800" y="6537600"/>
            <a:ext cx="360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477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2" name="TIETOCOPYRIGHT"/>
          <p:cNvSpPr txBox="1"/>
          <p:nvPr userDrawn="1"/>
        </p:nvSpPr>
        <p:spPr>
          <a:xfrm>
            <a:off x="762000" y="6464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lv-LV" sz="1100" spc="-40" smtClean="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  <a:endParaRPr lang="lv-LV" sz="1100" spc="-40">
              <a:solidFill>
                <a:srgbClr val="62B3E5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0" spc="0" baseline="0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000" y="154800"/>
            <a:ext cx="8514000" cy="1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899" y="1494000"/>
            <a:ext cx="8514000" cy="4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8800" y="6537600"/>
            <a:ext cx="360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477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0080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2" name="TIETOCOPYRIGHT"/>
          <p:cNvSpPr txBox="1"/>
          <p:nvPr userDrawn="1"/>
        </p:nvSpPr>
        <p:spPr>
          <a:xfrm>
            <a:off x="762000" y="6464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lv-LV" sz="1100" spc="-40" smtClean="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  <a:endParaRPr lang="lv-LV" sz="1100" spc="-40">
              <a:solidFill>
                <a:srgbClr val="62B3E5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0" spc="0" baseline="0">
          <a:solidFill>
            <a:srgbClr val="0080C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000" y="154800"/>
            <a:ext cx="8514000" cy="1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899" y="1494000"/>
            <a:ext cx="8514000" cy="4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8800" y="6537600"/>
            <a:ext cx="360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477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black">
          <a:xfrm>
            <a:off x="7854950" y="5722938"/>
            <a:ext cx="1084263" cy="963612"/>
          </a:xfrm>
          <a:custGeom>
            <a:avLst/>
            <a:gdLst>
              <a:gd name="T0" fmla="*/ 977275 w 3770"/>
              <a:gd name="T1" fmla="*/ 100041 h 3352"/>
              <a:gd name="T2" fmla="*/ 961169 w 3770"/>
              <a:gd name="T3" fmla="*/ 54620 h 3352"/>
              <a:gd name="T4" fmla="*/ 911701 w 3770"/>
              <a:gd name="T5" fmla="*/ 8912 h 3352"/>
              <a:gd name="T6" fmla="*/ 868561 w 3770"/>
              <a:gd name="T7" fmla="*/ 2587 h 3352"/>
              <a:gd name="T8" fmla="*/ 839801 w 3770"/>
              <a:gd name="T9" fmla="*/ 27885 h 3352"/>
              <a:gd name="T10" fmla="*/ 837787 w 3770"/>
              <a:gd name="T11" fmla="*/ 65257 h 3352"/>
              <a:gd name="T12" fmla="*/ 878052 w 3770"/>
              <a:gd name="T13" fmla="*/ 118152 h 3352"/>
              <a:gd name="T14" fmla="*/ 927807 w 3770"/>
              <a:gd name="T15" fmla="*/ 143449 h 3352"/>
              <a:gd name="T16" fmla="*/ 962607 w 3770"/>
              <a:gd name="T17" fmla="*/ 128213 h 3352"/>
              <a:gd name="T18" fmla="*/ 472244 w 3770"/>
              <a:gd name="T19" fmla="*/ 405625 h 3352"/>
              <a:gd name="T20" fmla="*/ 428241 w 3770"/>
              <a:gd name="T21" fmla="*/ 422011 h 3352"/>
              <a:gd name="T22" fmla="*/ 407821 w 3770"/>
              <a:gd name="T23" fmla="*/ 462258 h 3352"/>
              <a:gd name="T24" fmla="*/ 442621 w 3770"/>
              <a:gd name="T25" fmla="*/ 484106 h 3352"/>
              <a:gd name="T26" fmla="*/ 1065569 w 3770"/>
              <a:gd name="T27" fmla="*/ 139425 h 3352"/>
              <a:gd name="T28" fmla="*/ 1009774 w 3770"/>
              <a:gd name="T29" fmla="*/ 206694 h 3352"/>
              <a:gd name="T30" fmla="*/ 927519 w 3770"/>
              <a:gd name="T31" fmla="*/ 247802 h 3352"/>
              <a:gd name="T32" fmla="*/ 841526 w 3770"/>
              <a:gd name="T33" fmla="*/ 237453 h 3352"/>
              <a:gd name="T34" fmla="*/ 775090 w 3770"/>
              <a:gd name="T35" fmla="*/ 189445 h 3352"/>
              <a:gd name="T36" fmla="*/ 735113 w 3770"/>
              <a:gd name="T37" fmla="*/ 123039 h 3352"/>
              <a:gd name="T38" fmla="*/ 634165 w 3770"/>
              <a:gd name="T39" fmla="*/ 72443 h 3352"/>
              <a:gd name="T40" fmla="*/ 614320 w 3770"/>
              <a:gd name="T41" fmla="*/ 135113 h 3352"/>
              <a:gd name="T42" fmla="*/ 695136 w 3770"/>
              <a:gd name="T43" fmla="*/ 134825 h 3352"/>
              <a:gd name="T44" fmla="*/ 691973 w 3770"/>
              <a:gd name="T45" fmla="*/ 224804 h 3352"/>
              <a:gd name="T46" fmla="*/ 763298 w 3770"/>
              <a:gd name="T47" fmla="*/ 290636 h 3352"/>
              <a:gd name="T48" fmla="*/ 791196 w 3770"/>
              <a:gd name="T49" fmla="*/ 285174 h 3352"/>
              <a:gd name="T50" fmla="*/ 810753 w 3770"/>
              <a:gd name="T51" fmla="*/ 265338 h 3352"/>
              <a:gd name="T52" fmla="*/ 883516 w 3770"/>
              <a:gd name="T53" fmla="*/ 322833 h 3352"/>
              <a:gd name="T54" fmla="*/ 843827 w 3770"/>
              <a:gd name="T55" fmla="*/ 366817 h 3352"/>
              <a:gd name="T56" fmla="*/ 784293 w 3770"/>
              <a:gd name="T57" fmla="*/ 417412 h 3352"/>
              <a:gd name="T58" fmla="*/ 733388 w 3770"/>
              <a:gd name="T59" fmla="*/ 422874 h 3352"/>
              <a:gd name="T60" fmla="*/ 656885 w 3770"/>
              <a:gd name="T61" fmla="*/ 363942 h 3352"/>
              <a:gd name="T62" fmla="*/ 542994 w 3770"/>
              <a:gd name="T63" fmla="*/ 314496 h 3352"/>
              <a:gd name="T64" fmla="*/ 586135 w 3770"/>
              <a:gd name="T65" fmla="*/ 343531 h 3352"/>
              <a:gd name="T66" fmla="*/ 508482 w 3770"/>
              <a:gd name="T67" fmla="*/ 509116 h 3352"/>
              <a:gd name="T68" fmla="*/ 505894 w 3770"/>
              <a:gd name="T69" fmla="*/ 569485 h 3352"/>
              <a:gd name="T70" fmla="*/ 555936 w 3770"/>
              <a:gd name="T71" fmla="*/ 551375 h 3352"/>
              <a:gd name="T72" fmla="*/ 573193 w 3770"/>
              <a:gd name="T73" fmla="*/ 520615 h 3352"/>
              <a:gd name="T74" fmla="*/ 622948 w 3770"/>
              <a:gd name="T75" fmla="*/ 443572 h 3352"/>
              <a:gd name="T76" fmla="*/ 670403 w 3770"/>
              <a:gd name="T77" fmla="*/ 463695 h 3352"/>
              <a:gd name="T78" fmla="*/ 662637 w 3770"/>
              <a:gd name="T79" fmla="*/ 528089 h 3352"/>
              <a:gd name="T80" fmla="*/ 622373 w 3770"/>
              <a:gd name="T81" fmla="*/ 597371 h 3352"/>
              <a:gd name="T82" fmla="*/ 546158 w 3770"/>
              <a:gd name="T83" fmla="*/ 653428 h 3352"/>
              <a:gd name="T84" fmla="*/ 457289 w 3770"/>
              <a:gd name="T85" fmla="*/ 665214 h 3352"/>
              <a:gd name="T86" fmla="*/ 379061 w 3770"/>
              <a:gd name="T87" fmla="*/ 628130 h 3352"/>
              <a:gd name="T88" fmla="*/ 329018 w 3770"/>
              <a:gd name="T89" fmla="*/ 566036 h 3352"/>
              <a:gd name="T90" fmla="*/ 239286 w 3770"/>
              <a:gd name="T91" fmla="*/ 532976 h 3352"/>
              <a:gd name="T92" fmla="*/ 266033 w 3770"/>
              <a:gd name="T93" fmla="*/ 559711 h 3352"/>
              <a:gd name="T94" fmla="*/ 181190 w 3770"/>
              <a:gd name="T95" fmla="*/ 649403 h 3352"/>
              <a:gd name="T96" fmla="*/ 17544 w 3770"/>
              <a:gd name="T97" fmla="*/ 608869 h 3352"/>
              <a:gd name="T98" fmla="*/ 93759 w 3770"/>
              <a:gd name="T99" fmla="*/ 656015 h 3352"/>
              <a:gd name="T100" fmla="*/ 164796 w 3770"/>
              <a:gd name="T101" fmla="*/ 692237 h 3352"/>
              <a:gd name="T102" fmla="*/ 183778 w 3770"/>
              <a:gd name="T103" fmla="*/ 792853 h 3352"/>
              <a:gd name="T104" fmla="*/ 232096 w 3770"/>
              <a:gd name="T105" fmla="*/ 830799 h 3352"/>
              <a:gd name="T106" fmla="*/ 261143 w 3770"/>
              <a:gd name="T107" fmla="*/ 816138 h 3352"/>
              <a:gd name="T108" fmla="*/ 277249 w 3770"/>
              <a:gd name="T109" fmla="*/ 798027 h 3352"/>
              <a:gd name="T110" fmla="*/ 338796 w 3770"/>
              <a:gd name="T111" fmla="*/ 867883 h 3352"/>
              <a:gd name="T112" fmla="*/ 292205 w 3770"/>
              <a:gd name="T113" fmla="*/ 919629 h 3352"/>
              <a:gd name="T114" fmla="*/ 255679 w 3770"/>
              <a:gd name="T115" fmla="*/ 950101 h 3352"/>
              <a:gd name="T116" fmla="*/ 440895 w 3770"/>
              <a:gd name="T117" fmla="*/ 963612 h 3352"/>
              <a:gd name="T118" fmla="*/ 1084263 w 3770"/>
              <a:gd name="T119" fmla="*/ 195482 h 3352"/>
              <a:gd name="T120" fmla="*/ 312049 w 3770"/>
              <a:gd name="T121" fmla="*/ 780204 h 3352"/>
              <a:gd name="T122" fmla="*/ 304284 w 3770"/>
              <a:gd name="T123" fmla="*/ 598233 h 3352"/>
              <a:gd name="T124" fmla="*/ 401781 w 3770"/>
              <a:gd name="T125" fmla="*/ 804927 h 3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0"/>
              <a:gd name="T190" fmla="*/ 0 h 3352"/>
              <a:gd name="T191" fmla="*/ 3770 w 3770"/>
              <a:gd name="T192" fmla="*/ 3352 h 3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0" h="3352">
                <a:moveTo>
                  <a:pt x="3347" y="446"/>
                </a:moveTo>
                <a:lnTo>
                  <a:pt x="3347" y="446"/>
                </a:lnTo>
                <a:lnTo>
                  <a:pt x="3357" y="436"/>
                </a:lnTo>
                <a:lnTo>
                  <a:pt x="3366" y="425"/>
                </a:lnTo>
                <a:lnTo>
                  <a:pt x="3374" y="414"/>
                </a:lnTo>
                <a:lnTo>
                  <a:pt x="3380" y="403"/>
                </a:lnTo>
                <a:lnTo>
                  <a:pt x="3387" y="391"/>
                </a:lnTo>
                <a:lnTo>
                  <a:pt x="3390" y="381"/>
                </a:lnTo>
                <a:lnTo>
                  <a:pt x="3394" y="370"/>
                </a:lnTo>
                <a:lnTo>
                  <a:pt x="3397" y="358"/>
                </a:lnTo>
                <a:lnTo>
                  <a:pt x="3398" y="348"/>
                </a:lnTo>
                <a:lnTo>
                  <a:pt x="3399" y="337"/>
                </a:lnTo>
                <a:lnTo>
                  <a:pt x="3399" y="325"/>
                </a:lnTo>
                <a:lnTo>
                  <a:pt x="3398" y="315"/>
                </a:lnTo>
                <a:lnTo>
                  <a:pt x="3394" y="293"/>
                </a:lnTo>
                <a:lnTo>
                  <a:pt x="3388" y="272"/>
                </a:lnTo>
                <a:lnTo>
                  <a:pt x="3379" y="250"/>
                </a:lnTo>
                <a:lnTo>
                  <a:pt x="3369" y="230"/>
                </a:lnTo>
                <a:lnTo>
                  <a:pt x="3356" y="209"/>
                </a:lnTo>
                <a:lnTo>
                  <a:pt x="3342" y="190"/>
                </a:lnTo>
                <a:lnTo>
                  <a:pt x="3327" y="171"/>
                </a:lnTo>
                <a:lnTo>
                  <a:pt x="3311" y="153"/>
                </a:lnTo>
                <a:lnTo>
                  <a:pt x="3280" y="119"/>
                </a:lnTo>
                <a:lnTo>
                  <a:pt x="3247" y="87"/>
                </a:lnTo>
                <a:lnTo>
                  <a:pt x="3229" y="71"/>
                </a:lnTo>
                <a:lnTo>
                  <a:pt x="3210" y="57"/>
                </a:lnTo>
                <a:lnTo>
                  <a:pt x="3190" y="43"/>
                </a:lnTo>
                <a:lnTo>
                  <a:pt x="3170" y="31"/>
                </a:lnTo>
                <a:lnTo>
                  <a:pt x="3150" y="20"/>
                </a:lnTo>
                <a:lnTo>
                  <a:pt x="3128" y="11"/>
                </a:lnTo>
                <a:lnTo>
                  <a:pt x="3106" y="5"/>
                </a:lnTo>
                <a:lnTo>
                  <a:pt x="3085" y="1"/>
                </a:lnTo>
                <a:lnTo>
                  <a:pt x="3075" y="0"/>
                </a:lnTo>
                <a:lnTo>
                  <a:pt x="3063" y="0"/>
                </a:lnTo>
                <a:lnTo>
                  <a:pt x="3053" y="1"/>
                </a:lnTo>
                <a:lnTo>
                  <a:pt x="3041" y="3"/>
                </a:lnTo>
                <a:lnTo>
                  <a:pt x="3030" y="5"/>
                </a:lnTo>
                <a:lnTo>
                  <a:pt x="3020" y="9"/>
                </a:lnTo>
                <a:lnTo>
                  <a:pt x="3008" y="14"/>
                </a:lnTo>
                <a:lnTo>
                  <a:pt x="2997" y="19"/>
                </a:lnTo>
                <a:lnTo>
                  <a:pt x="2987" y="26"/>
                </a:lnTo>
                <a:lnTo>
                  <a:pt x="2975" y="34"/>
                </a:lnTo>
                <a:lnTo>
                  <a:pt x="2965" y="43"/>
                </a:lnTo>
                <a:lnTo>
                  <a:pt x="2954" y="54"/>
                </a:lnTo>
                <a:lnTo>
                  <a:pt x="2943" y="64"/>
                </a:lnTo>
                <a:lnTo>
                  <a:pt x="2934" y="75"/>
                </a:lnTo>
                <a:lnTo>
                  <a:pt x="2927" y="85"/>
                </a:lnTo>
                <a:lnTo>
                  <a:pt x="2920" y="97"/>
                </a:lnTo>
                <a:lnTo>
                  <a:pt x="2914" y="107"/>
                </a:lnTo>
                <a:lnTo>
                  <a:pt x="2910" y="119"/>
                </a:lnTo>
                <a:lnTo>
                  <a:pt x="2906" y="130"/>
                </a:lnTo>
                <a:lnTo>
                  <a:pt x="2904" y="140"/>
                </a:lnTo>
                <a:lnTo>
                  <a:pt x="2903" y="152"/>
                </a:lnTo>
                <a:lnTo>
                  <a:pt x="2901" y="162"/>
                </a:lnTo>
                <a:lnTo>
                  <a:pt x="2901" y="173"/>
                </a:lnTo>
                <a:lnTo>
                  <a:pt x="2903" y="185"/>
                </a:lnTo>
                <a:lnTo>
                  <a:pt x="2906" y="207"/>
                </a:lnTo>
                <a:lnTo>
                  <a:pt x="2913" y="227"/>
                </a:lnTo>
                <a:lnTo>
                  <a:pt x="2920" y="249"/>
                </a:lnTo>
                <a:lnTo>
                  <a:pt x="2932" y="269"/>
                </a:lnTo>
                <a:lnTo>
                  <a:pt x="2945" y="289"/>
                </a:lnTo>
                <a:lnTo>
                  <a:pt x="2957" y="309"/>
                </a:lnTo>
                <a:lnTo>
                  <a:pt x="2973" y="328"/>
                </a:lnTo>
                <a:lnTo>
                  <a:pt x="2988" y="346"/>
                </a:lnTo>
                <a:lnTo>
                  <a:pt x="3020" y="379"/>
                </a:lnTo>
                <a:lnTo>
                  <a:pt x="3053" y="411"/>
                </a:lnTo>
                <a:lnTo>
                  <a:pt x="3071" y="427"/>
                </a:lnTo>
                <a:lnTo>
                  <a:pt x="3090" y="441"/>
                </a:lnTo>
                <a:lnTo>
                  <a:pt x="3110" y="455"/>
                </a:lnTo>
                <a:lnTo>
                  <a:pt x="3131" y="468"/>
                </a:lnTo>
                <a:lnTo>
                  <a:pt x="3151" y="478"/>
                </a:lnTo>
                <a:lnTo>
                  <a:pt x="3171" y="487"/>
                </a:lnTo>
                <a:lnTo>
                  <a:pt x="3193" y="493"/>
                </a:lnTo>
                <a:lnTo>
                  <a:pt x="3215" y="499"/>
                </a:lnTo>
                <a:lnTo>
                  <a:pt x="3226" y="499"/>
                </a:lnTo>
                <a:lnTo>
                  <a:pt x="3238" y="499"/>
                </a:lnTo>
                <a:lnTo>
                  <a:pt x="3248" y="499"/>
                </a:lnTo>
                <a:lnTo>
                  <a:pt x="3259" y="496"/>
                </a:lnTo>
                <a:lnTo>
                  <a:pt x="3271" y="493"/>
                </a:lnTo>
                <a:lnTo>
                  <a:pt x="3281" y="490"/>
                </a:lnTo>
                <a:lnTo>
                  <a:pt x="3292" y="486"/>
                </a:lnTo>
                <a:lnTo>
                  <a:pt x="3304" y="481"/>
                </a:lnTo>
                <a:lnTo>
                  <a:pt x="3314" y="473"/>
                </a:lnTo>
                <a:lnTo>
                  <a:pt x="3325" y="465"/>
                </a:lnTo>
                <a:lnTo>
                  <a:pt x="3336" y="456"/>
                </a:lnTo>
                <a:lnTo>
                  <a:pt x="3347" y="446"/>
                </a:lnTo>
                <a:close/>
                <a:moveTo>
                  <a:pt x="1755" y="1468"/>
                </a:moveTo>
                <a:lnTo>
                  <a:pt x="1755" y="1468"/>
                </a:lnTo>
                <a:lnTo>
                  <a:pt x="1741" y="1455"/>
                </a:lnTo>
                <a:lnTo>
                  <a:pt x="1726" y="1443"/>
                </a:lnTo>
                <a:lnTo>
                  <a:pt x="1711" y="1433"/>
                </a:lnTo>
                <a:lnTo>
                  <a:pt x="1694" y="1425"/>
                </a:lnTo>
                <a:lnTo>
                  <a:pt x="1677" y="1419"/>
                </a:lnTo>
                <a:lnTo>
                  <a:pt x="1660" y="1414"/>
                </a:lnTo>
                <a:lnTo>
                  <a:pt x="1642" y="1411"/>
                </a:lnTo>
                <a:lnTo>
                  <a:pt x="1624" y="1410"/>
                </a:lnTo>
                <a:lnTo>
                  <a:pt x="1606" y="1411"/>
                </a:lnTo>
                <a:lnTo>
                  <a:pt x="1588" y="1414"/>
                </a:lnTo>
                <a:lnTo>
                  <a:pt x="1570" y="1418"/>
                </a:lnTo>
                <a:lnTo>
                  <a:pt x="1554" y="1424"/>
                </a:lnTo>
                <a:lnTo>
                  <a:pt x="1536" y="1432"/>
                </a:lnTo>
                <a:lnTo>
                  <a:pt x="1519" y="1442"/>
                </a:lnTo>
                <a:lnTo>
                  <a:pt x="1504" y="1454"/>
                </a:lnTo>
                <a:lnTo>
                  <a:pt x="1489" y="1468"/>
                </a:lnTo>
                <a:lnTo>
                  <a:pt x="1474" y="1484"/>
                </a:lnTo>
                <a:lnTo>
                  <a:pt x="1460" y="1502"/>
                </a:lnTo>
                <a:lnTo>
                  <a:pt x="1447" y="1519"/>
                </a:lnTo>
                <a:lnTo>
                  <a:pt x="1438" y="1536"/>
                </a:lnTo>
                <a:lnTo>
                  <a:pt x="1429" y="1554"/>
                </a:lnTo>
                <a:lnTo>
                  <a:pt x="1424" y="1572"/>
                </a:lnTo>
                <a:lnTo>
                  <a:pt x="1419" y="1590"/>
                </a:lnTo>
                <a:lnTo>
                  <a:pt x="1418" y="1608"/>
                </a:lnTo>
                <a:lnTo>
                  <a:pt x="1416" y="1627"/>
                </a:lnTo>
                <a:lnTo>
                  <a:pt x="1418" y="1645"/>
                </a:lnTo>
                <a:lnTo>
                  <a:pt x="1421" y="1664"/>
                </a:lnTo>
                <a:lnTo>
                  <a:pt x="1426" y="1682"/>
                </a:lnTo>
                <a:lnTo>
                  <a:pt x="1434" y="1701"/>
                </a:lnTo>
                <a:lnTo>
                  <a:pt x="1443" y="1719"/>
                </a:lnTo>
                <a:lnTo>
                  <a:pt x="1453" y="1738"/>
                </a:lnTo>
                <a:lnTo>
                  <a:pt x="1466" y="1757"/>
                </a:lnTo>
                <a:lnTo>
                  <a:pt x="1503" y="1720"/>
                </a:lnTo>
                <a:lnTo>
                  <a:pt x="1539" y="1684"/>
                </a:lnTo>
                <a:lnTo>
                  <a:pt x="1574" y="1649"/>
                </a:lnTo>
                <a:lnTo>
                  <a:pt x="1611" y="1612"/>
                </a:lnTo>
                <a:lnTo>
                  <a:pt x="1647" y="1576"/>
                </a:lnTo>
                <a:lnTo>
                  <a:pt x="1684" y="1539"/>
                </a:lnTo>
                <a:lnTo>
                  <a:pt x="1719" y="1503"/>
                </a:lnTo>
                <a:lnTo>
                  <a:pt x="1755" y="1468"/>
                </a:lnTo>
                <a:close/>
                <a:moveTo>
                  <a:pt x="3750" y="374"/>
                </a:moveTo>
                <a:lnTo>
                  <a:pt x="3750" y="374"/>
                </a:lnTo>
                <a:lnTo>
                  <a:pt x="3738" y="411"/>
                </a:lnTo>
                <a:lnTo>
                  <a:pt x="3723" y="448"/>
                </a:lnTo>
                <a:lnTo>
                  <a:pt x="3705" y="485"/>
                </a:lnTo>
                <a:lnTo>
                  <a:pt x="3683" y="521"/>
                </a:lnTo>
                <a:lnTo>
                  <a:pt x="3660" y="557"/>
                </a:lnTo>
                <a:lnTo>
                  <a:pt x="3632" y="594"/>
                </a:lnTo>
                <a:lnTo>
                  <a:pt x="3602" y="631"/>
                </a:lnTo>
                <a:lnTo>
                  <a:pt x="3567" y="667"/>
                </a:lnTo>
                <a:lnTo>
                  <a:pt x="3539" y="694"/>
                </a:lnTo>
                <a:lnTo>
                  <a:pt x="3511" y="719"/>
                </a:lnTo>
                <a:lnTo>
                  <a:pt x="3482" y="742"/>
                </a:lnTo>
                <a:lnTo>
                  <a:pt x="3454" y="762"/>
                </a:lnTo>
                <a:lnTo>
                  <a:pt x="3426" y="782"/>
                </a:lnTo>
                <a:lnTo>
                  <a:pt x="3397" y="798"/>
                </a:lnTo>
                <a:lnTo>
                  <a:pt x="3369" y="813"/>
                </a:lnTo>
                <a:lnTo>
                  <a:pt x="3340" y="826"/>
                </a:lnTo>
                <a:lnTo>
                  <a:pt x="3311" y="838"/>
                </a:lnTo>
                <a:lnTo>
                  <a:pt x="3282" y="848"/>
                </a:lnTo>
                <a:lnTo>
                  <a:pt x="3254" y="856"/>
                </a:lnTo>
                <a:lnTo>
                  <a:pt x="3225" y="862"/>
                </a:lnTo>
                <a:lnTo>
                  <a:pt x="3197" y="866"/>
                </a:lnTo>
                <a:lnTo>
                  <a:pt x="3169" y="868"/>
                </a:lnTo>
                <a:lnTo>
                  <a:pt x="3141" y="870"/>
                </a:lnTo>
                <a:lnTo>
                  <a:pt x="3113" y="870"/>
                </a:lnTo>
                <a:lnTo>
                  <a:pt x="3085" y="867"/>
                </a:lnTo>
                <a:lnTo>
                  <a:pt x="3058" y="864"/>
                </a:lnTo>
                <a:lnTo>
                  <a:pt x="3031" y="859"/>
                </a:lnTo>
                <a:lnTo>
                  <a:pt x="3005" y="853"/>
                </a:lnTo>
                <a:lnTo>
                  <a:pt x="2978" y="845"/>
                </a:lnTo>
                <a:lnTo>
                  <a:pt x="2951" y="836"/>
                </a:lnTo>
                <a:lnTo>
                  <a:pt x="2926" y="826"/>
                </a:lnTo>
                <a:lnTo>
                  <a:pt x="2900" y="815"/>
                </a:lnTo>
                <a:lnTo>
                  <a:pt x="2876" y="802"/>
                </a:lnTo>
                <a:lnTo>
                  <a:pt x="2852" y="788"/>
                </a:lnTo>
                <a:lnTo>
                  <a:pt x="2828" y="774"/>
                </a:lnTo>
                <a:lnTo>
                  <a:pt x="2805" y="757"/>
                </a:lnTo>
                <a:lnTo>
                  <a:pt x="2782" y="740"/>
                </a:lnTo>
                <a:lnTo>
                  <a:pt x="2760" y="722"/>
                </a:lnTo>
                <a:lnTo>
                  <a:pt x="2738" y="703"/>
                </a:lnTo>
                <a:lnTo>
                  <a:pt x="2717" y="682"/>
                </a:lnTo>
                <a:lnTo>
                  <a:pt x="2695" y="659"/>
                </a:lnTo>
                <a:lnTo>
                  <a:pt x="2675" y="636"/>
                </a:lnTo>
                <a:lnTo>
                  <a:pt x="2656" y="612"/>
                </a:lnTo>
                <a:lnTo>
                  <a:pt x="2636" y="588"/>
                </a:lnTo>
                <a:lnTo>
                  <a:pt x="2620" y="562"/>
                </a:lnTo>
                <a:lnTo>
                  <a:pt x="2605" y="537"/>
                </a:lnTo>
                <a:lnTo>
                  <a:pt x="2591" y="510"/>
                </a:lnTo>
                <a:lnTo>
                  <a:pt x="2578" y="483"/>
                </a:lnTo>
                <a:lnTo>
                  <a:pt x="2566" y="455"/>
                </a:lnTo>
                <a:lnTo>
                  <a:pt x="2556" y="428"/>
                </a:lnTo>
                <a:lnTo>
                  <a:pt x="2547" y="399"/>
                </a:lnTo>
                <a:lnTo>
                  <a:pt x="2541" y="371"/>
                </a:lnTo>
                <a:lnTo>
                  <a:pt x="2536" y="342"/>
                </a:lnTo>
                <a:lnTo>
                  <a:pt x="2532" y="312"/>
                </a:lnTo>
                <a:lnTo>
                  <a:pt x="2531" y="283"/>
                </a:lnTo>
                <a:lnTo>
                  <a:pt x="2531" y="252"/>
                </a:lnTo>
                <a:lnTo>
                  <a:pt x="2449" y="252"/>
                </a:lnTo>
                <a:lnTo>
                  <a:pt x="2368" y="252"/>
                </a:lnTo>
                <a:lnTo>
                  <a:pt x="2286" y="252"/>
                </a:lnTo>
                <a:lnTo>
                  <a:pt x="2205" y="252"/>
                </a:lnTo>
                <a:lnTo>
                  <a:pt x="2122" y="252"/>
                </a:lnTo>
                <a:lnTo>
                  <a:pt x="2040" y="252"/>
                </a:lnTo>
                <a:lnTo>
                  <a:pt x="1959" y="252"/>
                </a:lnTo>
                <a:lnTo>
                  <a:pt x="1877" y="252"/>
                </a:lnTo>
                <a:lnTo>
                  <a:pt x="1907" y="283"/>
                </a:lnTo>
                <a:lnTo>
                  <a:pt x="1937" y="312"/>
                </a:lnTo>
                <a:lnTo>
                  <a:pt x="1967" y="342"/>
                </a:lnTo>
                <a:lnTo>
                  <a:pt x="1997" y="372"/>
                </a:lnTo>
                <a:lnTo>
                  <a:pt x="2026" y="402"/>
                </a:lnTo>
                <a:lnTo>
                  <a:pt x="2056" y="431"/>
                </a:lnTo>
                <a:lnTo>
                  <a:pt x="2086" y="462"/>
                </a:lnTo>
                <a:lnTo>
                  <a:pt x="2116" y="491"/>
                </a:lnTo>
                <a:lnTo>
                  <a:pt x="2136" y="470"/>
                </a:lnTo>
                <a:lnTo>
                  <a:pt x="2156" y="450"/>
                </a:lnTo>
                <a:lnTo>
                  <a:pt x="2177" y="430"/>
                </a:lnTo>
                <a:lnTo>
                  <a:pt x="2197" y="409"/>
                </a:lnTo>
                <a:lnTo>
                  <a:pt x="2217" y="390"/>
                </a:lnTo>
                <a:lnTo>
                  <a:pt x="2237" y="370"/>
                </a:lnTo>
                <a:lnTo>
                  <a:pt x="2257" y="349"/>
                </a:lnTo>
                <a:lnTo>
                  <a:pt x="2277" y="329"/>
                </a:lnTo>
                <a:lnTo>
                  <a:pt x="2301" y="352"/>
                </a:lnTo>
                <a:lnTo>
                  <a:pt x="2324" y="375"/>
                </a:lnTo>
                <a:lnTo>
                  <a:pt x="2347" y="399"/>
                </a:lnTo>
                <a:lnTo>
                  <a:pt x="2372" y="422"/>
                </a:lnTo>
                <a:lnTo>
                  <a:pt x="2394" y="445"/>
                </a:lnTo>
                <a:lnTo>
                  <a:pt x="2417" y="469"/>
                </a:lnTo>
                <a:lnTo>
                  <a:pt x="2442" y="492"/>
                </a:lnTo>
                <a:lnTo>
                  <a:pt x="2465" y="515"/>
                </a:lnTo>
                <a:lnTo>
                  <a:pt x="2444" y="536"/>
                </a:lnTo>
                <a:lnTo>
                  <a:pt x="2424" y="556"/>
                </a:lnTo>
                <a:lnTo>
                  <a:pt x="2403" y="576"/>
                </a:lnTo>
                <a:lnTo>
                  <a:pt x="2383" y="597"/>
                </a:lnTo>
                <a:lnTo>
                  <a:pt x="2363" y="617"/>
                </a:lnTo>
                <a:lnTo>
                  <a:pt x="2342" y="638"/>
                </a:lnTo>
                <a:lnTo>
                  <a:pt x="2322" y="658"/>
                </a:lnTo>
                <a:lnTo>
                  <a:pt x="2303" y="678"/>
                </a:lnTo>
                <a:lnTo>
                  <a:pt x="2337" y="713"/>
                </a:lnTo>
                <a:lnTo>
                  <a:pt x="2372" y="747"/>
                </a:lnTo>
                <a:lnTo>
                  <a:pt x="2406" y="782"/>
                </a:lnTo>
                <a:lnTo>
                  <a:pt x="2440" y="816"/>
                </a:lnTo>
                <a:lnTo>
                  <a:pt x="2475" y="852"/>
                </a:lnTo>
                <a:lnTo>
                  <a:pt x="2510" y="886"/>
                </a:lnTo>
                <a:lnTo>
                  <a:pt x="2545" y="921"/>
                </a:lnTo>
                <a:lnTo>
                  <a:pt x="2579" y="955"/>
                </a:lnTo>
                <a:lnTo>
                  <a:pt x="2606" y="980"/>
                </a:lnTo>
                <a:lnTo>
                  <a:pt x="2619" y="991"/>
                </a:lnTo>
                <a:lnTo>
                  <a:pt x="2630" y="998"/>
                </a:lnTo>
                <a:lnTo>
                  <a:pt x="2643" y="1006"/>
                </a:lnTo>
                <a:lnTo>
                  <a:pt x="2654" y="1011"/>
                </a:lnTo>
                <a:lnTo>
                  <a:pt x="2666" y="1015"/>
                </a:lnTo>
                <a:lnTo>
                  <a:pt x="2677" y="1017"/>
                </a:lnTo>
                <a:lnTo>
                  <a:pt x="2689" y="1017"/>
                </a:lnTo>
                <a:lnTo>
                  <a:pt x="2700" y="1016"/>
                </a:lnTo>
                <a:lnTo>
                  <a:pt x="2713" y="1014"/>
                </a:lnTo>
                <a:lnTo>
                  <a:pt x="2724" y="1009"/>
                </a:lnTo>
                <a:lnTo>
                  <a:pt x="2737" y="1001"/>
                </a:lnTo>
                <a:lnTo>
                  <a:pt x="2751" y="992"/>
                </a:lnTo>
                <a:lnTo>
                  <a:pt x="2764" y="980"/>
                </a:lnTo>
                <a:lnTo>
                  <a:pt x="2778" y="968"/>
                </a:lnTo>
                <a:lnTo>
                  <a:pt x="2787" y="959"/>
                </a:lnTo>
                <a:lnTo>
                  <a:pt x="2794" y="950"/>
                </a:lnTo>
                <a:lnTo>
                  <a:pt x="2803" y="941"/>
                </a:lnTo>
                <a:lnTo>
                  <a:pt x="2811" y="932"/>
                </a:lnTo>
                <a:lnTo>
                  <a:pt x="2819" y="923"/>
                </a:lnTo>
                <a:lnTo>
                  <a:pt x="2828" y="913"/>
                </a:lnTo>
                <a:lnTo>
                  <a:pt x="2835" y="904"/>
                </a:lnTo>
                <a:lnTo>
                  <a:pt x="2842" y="894"/>
                </a:lnTo>
                <a:lnTo>
                  <a:pt x="2871" y="923"/>
                </a:lnTo>
                <a:lnTo>
                  <a:pt x="2900" y="951"/>
                </a:lnTo>
                <a:lnTo>
                  <a:pt x="2928" y="980"/>
                </a:lnTo>
                <a:lnTo>
                  <a:pt x="2957" y="1009"/>
                </a:lnTo>
                <a:lnTo>
                  <a:pt x="2985" y="1038"/>
                </a:lnTo>
                <a:lnTo>
                  <a:pt x="3015" y="1066"/>
                </a:lnTo>
                <a:lnTo>
                  <a:pt x="3043" y="1095"/>
                </a:lnTo>
                <a:lnTo>
                  <a:pt x="3072" y="1123"/>
                </a:lnTo>
                <a:lnTo>
                  <a:pt x="3049" y="1148"/>
                </a:lnTo>
                <a:lnTo>
                  <a:pt x="3026" y="1172"/>
                </a:lnTo>
                <a:lnTo>
                  <a:pt x="3003" y="1199"/>
                </a:lnTo>
                <a:lnTo>
                  <a:pt x="2980" y="1224"/>
                </a:lnTo>
                <a:lnTo>
                  <a:pt x="2957" y="1251"/>
                </a:lnTo>
                <a:lnTo>
                  <a:pt x="2934" y="1276"/>
                </a:lnTo>
                <a:lnTo>
                  <a:pt x="2910" y="1303"/>
                </a:lnTo>
                <a:lnTo>
                  <a:pt x="2886" y="1327"/>
                </a:lnTo>
                <a:lnTo>
                  <a:pt x="2862" y="1352"/>
                </a:lnTo>
                <a:lnTo>
                  <a:pt x="2836" y="1374"/>
                </a:lnTo>
                <a:lnTo>
                  <a:pt x="2811" y="1396"/>
                </a:lnTo>
                <a:lnTo>
                  <a:pt x="2783" y="1418"/>
                </a:lnTo>
                <a:lnTo>
                  <a:pt x="2756" y="1436"/>
                </a:lnTo>
                <a:lnTo>
                  <a:pt x="2727" y="1452"/>
                </a:lnTo>
                <a:lnTo>
                  <a:pt x="2712" y="1459"/>
                </a:lnTo>
                <a:lnTo>
                  <a:pt x="2696" y="1465"/>
                </a:lnTo>
                <a:lnTo>
                  <a:pt x="2681" y="1470"/>
                </a:lnTo>
                <a:lnTo>
                  <a:pt x="2666" y="1474"/>
                </a:lnTo>
                <a:lnTo>
                  <a:pt x="2650" y="1476"/>
                </a:lnTo>
                <a:lnTo>
                  <a:pt x="2634" y="1479"/>
                </a:lnTo>
                <a:lnTo>
                  <a:pt x="2617" y="1480"/>
                </a:lnTo>
                <a:lnTo>
                  <a:pt x="2601" y="1480"/>
                </a:lnTo>
                <a:lnTo>
                  <a:pt x="2584" y="1478"/>
                </a:lnTo>
                <a:lnTo>
                  <a:pt x="2566" y="1475"/>
                </a:lnTo>
                <a:lnTo>
                  <a:pt x="2550" y="1471"/>
                </a:lnTo>
                <a:lnTo>
                  <a:pt x="2532" y="1465"/>
                </a:lnTo>
                <a:lnTo>
                  <a:pt x="2513" y="1459"/>
                </a:lnTo>
                <a:lnTo>
                  <a:pt x="2495" y="1450"/>
                </a:lnTo>
                <a:lnTo>
                  <a:pt x="2476" y="1439"/>
                </a:lnTo>
                <a:lnTo>
                  <a:pt x="2458" y="1427"/>
                </a:lnTo>
                <a:lnTo>
                  <a:pt x="2438" y="1414"/>
                </a:lnTo>
                <a:lnTo>
                  <a:pt x="2419" y="1397"/>
                </a:lnTo>
                <a:lnTo>
                  <a:pt x="2398" y="1381"/>
                </a:lnTo>
                <a:lnTo>
                  <a:pt x="2379" y="1360"/>
                </a:lnTo>
                <a:lnTo>
                  <a:pt x="2331" y="1313"/>
                </a:lnTo>
                <a:lnTo>
                  <a:pt x="2284" y="1266"/>
                </a:lnTo>
                <a:lnTo>
                  <a:pt x="2237" y="1219"/>
                </a:lnTo>
                <a:lnTo>
                  <a:pt x="2189" y="1170"/>
                </a:lnTo>
                <a:lnTo>
                  <a:pt x="2141" y="1123"/>
                </a:lnTo>
                <a:lnTo>
                  <a:pt x="2094" y="1076"/>
                </a:lnTo>
                <a:lnTo>
                  <a:pt x="2047" y="1029"/>
                </a:lnTo>
                <a:lnTo>
                  <a:pt x="2000" y="982"/>
                </a:lnTo>
                <a:lnTo>
                  <a:pt x="1983" y="997"/>
                </a:lnTo>
                <a:lnTo>
                  <a:pt x="1968" y="1014"/>
                </a:lnTo>
                <a:lnTo>
                  <a:pt x="1951" y="1029"/>
                </a:lnTo>
                <a:lnTo>
                  <a:pt x="1935" y="1046"/>
                </a:lnTo>
                <a:lnTo>
                  <a:pt x="1919" y="1061"/>
                </a:lnTo>
                <a:lnTo>
                  <a:pt x="1903" y="1077"/>
                </a:lnTo>
                <a:lnTo>
                  <a:pt x="1888" y="1094"/>
                </a:lnTo>
                <a:lnTo>
                  <a:pt x="1871" y="1109"/>
                </a:lnTo>
                <a:lnTo>
                  <a:pt x="1891" y="1117"/>
                </a:lnTo>
                <a:lnTo>
                  <a:pt x="1913" y="1126"/>
                </a:lnTo>
                <a:lnTo>
                  <a:pt x="1933" y="1135"/>
                </a:lnTo>
                <a:lnTo>
                  <a:pt x="1954" y="1145"/>
                </a:lnTo>
                <a:lnTo>
                  <a:pt x="1975" y="1156"/>
                </a:lnTo>
                <a:lnTo>
                  <a:pt x="1996" y="1168"/>
                </a:lnTo>
                <a:lnTo>
                  <a:pt x="2038" y="1195"/>
                </a:lnTo>
                <a:lnTo>
                  <a:pt x="2079" y="1224"/>
                </a:lnTo>
                <a:lnTo>
                  <a:pt x="2121" y="1257"/>
                </a:lnTo>
                <a:lnTo>
                  <a:pt x="2163" y="1294"/>
                </a:lnTo>
                <a:lnTo>
                  <a:pt x="2203" y="1334"/>
                </a:lnTo>
                <a:lnTo>
                  <a:pt x="2131" y="1406"/>
                </a:lnTo>
                <a:lnTo>
                  <a:pt x="2058" y="1479"/>
                </a:lnTo>
                <a:lnTo>
                  <a:pt x="1986" y="1552"/>
                </a:lnTo>
                <a:lnTo>
                  <a:pt x="1913" y="1624"/>
                </a:lnTo>
                <a:lnTo>
                  <a:pt x="1840" y="1697"/>
                </a:lnTo>
                <a:lnTo>
                  <a:pt x="1768" y="1771"/>
                </a:lnTo>
                <a:lnTo>
                  <a:pt x="1695" y="1844"/>
                </a:lnTo>
                <a:lnTo>
                  <a:pt x="1623" y="1916"/>
                </a:lnTo>
                <a:lnTo>
                  <a:pt x="1640" y="1930"/>
                </a:lnTo>
                <a:lnTo>
                  <a:pt x="1660" y="1943"/>
                </a:lnTo>
                <a:lnTo>
                  <a:pt x="1679" y="1955"/>
                </a:lnTo>
                <a:lnTo>
                  <a:pt x="1699" y="1965"/>
                </a:lnTo>
                <a:lnTo>
                  <a:pt x="1718" y="1971"/>
                </a:lnTo>
                <a:lnTo>
                  <a:pt x="1739" y="1978"/>
                </a:lnTo>
                <a:lnTo>
                  <a:pt x="1759" y="1981"/>
                </a:lnTo>
                <a:lnTo>
                  <a:pt x="1778" y="1983"/>
                </a:lnTo>
                <a:lnTo>
                  <a:pt x="1798" y="1983"/>
                </a:lnTo>
                <a:lnTo>
                  <a:pt x="1819" y="1980"/>
                </a:lnTo>
                <a:lnTo>
                  <a:pt x="1838" y="1975"/>
                </a:lnTo>
                <a:lnTo>
                  <a:pt x="1858" y="1969"/>
                </a:lnTo>
                <a:lnTo>
                  <a:pt x="1877" y="1960"/>
                </a:lnTo>
                <a:lnTo>
                  <a:pt x="1896" y="1948"/>
                </a:lnTo>
                <a:lnTo>
                  <a:pt x="1914" y="1934"/>
                </a:lnTo>
                <a:lnTo>
                  <a:pt x="1933" y="1918"/>
                </a:lnTo>
                <a:lnTo>
                  <a:pt x="1949" y="1901"/>
                </a:lnTo>
                <a:lnTo>
                  <a:pt x="1963" y="1882"/>
                </a:lnTo>
                <a:lnTo>
                  <a:pt x="1975" y="1860"/>
                </a:lnTo>
                <a:lnTo>
                  <a:pt x="1982" y="1849"/>
                </a:lnTo>
                <a:lnTo>
                  <a:pt x="1987" y="1837"/>
                </a:lnTo>
                <a:lnTo>
                  <a:pt x="1991" y="1825"/>
                </a:lnTo>
                <a:lnTo>
                  <a:pt x="1993" y="1811"/>
                </a:lnTo>
                <a:lnTo>
                  <a:pt x="1996" y="1798"/>
                </a:lnTo>
                <a:lnTo>
                  <a:pt x="1997" y="1784"/>
                </a:lnTo>
                <a:lnTo>
                  <a:pt x="1996" y="1768"/>
                </a:lnTo>
                <a:lnTo>
                  <a:pt x="1995" y="1754"/>
                </a:lnTo>
                <a:lnTo>
                  <a:pt x="1991" y="1739"/>
                </a:lnTo>
                <a:lnTo>
                  <a:pt x="1986" y="1724"/>
                </a:lnTo>
                <a:lnTo>
                  <a:pt x="2023" y="1687"/>
                </a:lnTo>
                <a:lnTo>
                  <a:pt x="2058" y="1651"/>
                </a:lnTo>
                <a:lnTo>
                  <a:pt x="2095" y="1614"/>
                </a:lnTo>
                <a:lnTo>
                  <a:pt x="2131" y="1578"/>
                </a:lnTo>
                <a:lnTo>
                  <a:pt x="2166" y="1543"/>
                </a:lnTo>
                <a:lnTo>
                  <a:pt x="2203" y="1506"/>
                </a:lnTo>
                <a:lnTo>
                  <a:pt x="2239" y="1470"/>
                </a:lnTo>
                <a:lnTo>
                  <a:pt x="2276" y="1433"/>
                </a:lnTo>
                <a:lnTo>
                  <a:pt x="2286" y="1456"/>
                </a:lnTo>
                <a:lnTo>
                  <a:pt x="2296" y="1478"/>
                </a:lnTo>
                <a:lnTo>
                  <a:pt x="2305" y="1499"/>
                </a:lnTo>
                <a:lnTo>
                  <a:pt x="2312" y="1522"/>
                </a:lnTo>
                <a:lnTo>
                  <a:pt x="2318" y="1545"/>
                </a:lnTo>
                <a:lnTo>
                  <a:pt x="2323" y="1567"/>
                </a:lnTo>
                <a:lnTo>
                  <a:pt x="2327" y="1590"/>
                </a:lnTo>
                <a:lnTo>
                  <a:pt x="2331" y="1613"/>
                </a:lnTo>
                <a:lnTo>
                  <a:pt x="2332" y="1636"/>
                </a:lnTo>
                <a:lnTo>
                  <a:pt x="2333" y="1659"/>
                </a:lnTo>
                <a:lnTo>
                  <a:pt x="2333" y="1680"/>
                </a:lnTo>
                <a:lnTo>
                  <a:pt x="2332" y="1703"/>
                </a:lnTo>
                <a:lnTo>
                  <a:pt x="2330" y="1726"/>
                </a:lnTo>
                <a:lnTo>
                  <a:pt x="2326" y="1748"/>
                </a:lnTo>
                <a:lnTo>
                  <a:pt x="2322" y="1771"/>
                </a:lnTo>
                <a:lnTo>
                  <a:pt x="2317" y="1793"/>
                </a:lnTo>
                <a:lnTo>
                  <a:pt x="2312" y="1814"/>
                </a:lnTo>
                <a:lnTo>
                  <a:pt x="2304" y="1837"/>
                </a:lnTo>
                <a:lnTo>
                  <a:pt x="2296" y="1859"/>
                </a:lnTo>
                <a:lnTo>
                  <a:pt x="2289" y="1879"/>
                </a:lnTo>
                <a:lnTo>
                  <a:pt x="2280" y="1901"/>
                </a:lnTo>
                <a:lnTo>
                  <a:pt x="2270" y="1923"/>
                </a:lnTo>
                <a:lnTo>
                  <a:pt x="2258" y="1943"/>
                </a:lnTo>
                <a:lnTo>
                  <a:pt x="2247" y="1964"/>
                </a:lnTo>
                <a:lnTo>
                  <a:pt x="2235" y="1983"/>
                </a:lnTo>
                <a:lnTo>
                  <a:pt x="2223" y="2003"/>
                </a:lnTo>
                <a:lnTo>
                  <a:pt x="2194" y="2041"/>
                </a:lnTo>
                <a:lnTo>
                  <a:pt x="2164" y="2078"/>
                </a:lnTo>
                <a:lnTo>
                  <a:pt x="2131" y="2113"/>
                </a:lnTo>
                <a:lnTo>
                  <a:pt x="2107" y="2136"/>
                </a:lnTo>
                <a:lnTo>
                  <a:pt x="2082" y="2157"/>
                </a:lnTo>
                <a:lnTo>
                  <a:pt x="2057" y="2178"/>
                </a:lnTo>
                <a:lnTo>
                  <a:pt x="2031" y="2198"/>
                </a:lnTo>
                <a:lnTo>
                  <a:pt x="2006" y="2216"/>
                </a:lnTo>
                <a:lnTo>
                  <a:pt x="1979" y="2233"/>
                </a:lnTo>
                <a:lnTo>
                  <a:pt x="1953" y="2248"/>
                </a:lnTo>
                <a:lnTo>
                  <a:pt x="1926" y="2262"/>
                </a:lnTo>
                <a:lnTo>
                  <a:pt x="1899" y="2273"/>
                </a:lnTo>
                <a:lnTo>
                  <a:pt x="1871" y="2285"/>
                </a:lnTo>
                <a:lnTo>
                  <a:pt x="1844" y="2295"/>
                </a:lnTo>
                <a:lnTo>
                  <a:pt x="1816" y="2303"/>
                </a:lnTo>
                <a:lnTo>
                  <a:pt x="1788" y="2309"/>
                </a:lnTo>
                <a:lnTo>
                  <a:pt x="1760" y="2314"/>
                </a:lnTo>
                <a:lnTo>
                  <a:pt x="1732" y="2318"/>
                </a:lnTo>
                <a:lnTo>
                  <a:pt x="1703" y="2321"/>
                </a:lnTo>
                <a:lnTo>
                  <a:pt x="1675" y="2322"/>
                </a:lnTo>
                <a:lnTo>
                  <a:pt x="1647" y="2321"/>
                </a:lnTo>
                <a:lnTo>
                  <a:pt x="1619" y="2318"/>
                </a:lnTo>
                <a:lnTo>
                  <a:pt x="1590" y="2314"/>
                </a:lnTo>
                <a:lnTo>
                  <a:pt x="1561" y="2309"/>
                </a:lnTo>
                <a:lnTo>
                  <a:pt x="1533" y="2301"/>
                </a:lnTo>
                <a:lnTo>
                  <a:pt x="1505" y="2294"/>
                </a:lnTo>
                <a:lnTo>
                  <a:pt x="1479" y="2282"/>
                </a:lnTo>
                <a:lnTo>
                  <a:pt x="1451" y="2271"/>
                </a:lnTo>
                <a:lnTo>
                  <a:pt x="1424" y="2257"/>
                </a:lnTo>
                <a:lnTo>
                  <a:pt x="1397" y="2241"/>
                </a:lnTo>
                <a:lnTo>
                  <a:pt x="1370" y="2225"/>
                </a:lnTo>
                <a:lnTo>
                  <a:pt x="1344" y="2206"/>
                </a:lnTo>
                <a:lnTo>
                  <a:pt x="1318" y="2185"/>
                </a:lnTo>
                <a:lnTo>
                  <a:pt x="1293" y="2164"/>
                </a:lnTo>
                <a:lnTo>
                  <a:pt x="1267" y="2139"/>
                </a:lnTo>
                <a:lnTo>
                  <a:pt x="1238" y="2108"/>
                </a:lnTo>
                <a:lnTo>
                  <a:pt x="1210" y="2074"/>
                </a:lnTo>
                <a:lnTo>
                  <a:pt x="1186" y="2040"/>
                </a:lnTo>
                <a:lnTo>
                  <a:pt x="1163" y="2004"/>
                </a:lnTo>
                <a:lnTo>
                  <a:pt x="1144" y="1969"/>
                </a:lnTo>
                <a:lnTo>
                  <a:pt x="1127" y="1932"/>
                </a:lnTo>
                <a:lnTo>
                  <a:pt x="1113" y="1893"/>
                </a:lnTo>
                <a:lnTo>
                  <a:pt x="1103" y="1854"/>
                </a:lnTo>
                <a:lnTo>
                  <a:pt x="1069" y="1854"/>
                </a:lnTo>
                <a:lnTo>
                  <a:pt x="1035" y="1854"/>
                </a:lnTo>
                <a:lnTo>
                  <a:pt x="1001" y="1854"/>
                </a:lnTo>
                <a:lnTo>
                  <a:pt x="968" y="1854"/>
                </a:lnTo>
                <a:lnTo>
                  <a:pt x="934" y="1854"/>
                </a:lnTo>
                <a:lnTo>
                  <a:pt x="900" y="1854"/>
                </a:lnTo>
                <a:lnTo>
                  <a:pt x="866" y="1854"/>
                </a:lnTo>
                <a:lnTo>
                  <a:pt x="832" y="1854"/>
                </a:lnTo>
                <a:lnTo>
                  <a:pt x="851" y="1873"/>
                </a:lnTo>
                <a:lnTo>
                  <a:pt x="869" y="1891"/>
                </a:lnTo>
                <a:lnTo>
                  <a:pt x="888" y="1910"/>
                </a:lnTo>
                <a:lnTo>
                  <a:pt x="906" y="1928"/>
                </a:lnTo>
                <a:lnTo>
                  <a:pt x="925" y="1947"/>
                </a:lnTo>
                <a:lnTo>
                  <a:pt x="944" y="1966"/>
                </a:lnTo>
                <a:lnTo>
                  <a:pt x="962" y="1984"/>
                </a:lnTo>
                <a:lnTo>
                  <a:pt x="981" y="2003"/>
                </a:lnTo>
                <a:lnTo>
                  <a:pt x="943" y="2040"/>
                </a:lnTo>
                <a:lnTo>
                  <a:pt x="904" y="2078"/>
                </a:lnTo>
                <a:lnTo>
                  <a:pt x="866" y="2117"/>
                </a:lnTo>
                <a:lnTo>
                  <a:pt x="829" y="2155"/>
                </a:lnTo>
                <a:lnTo>
                  <a:pt x="791" y="2192"/>
                </a:lnTo>
                <a:lnTo>
                  <a:pt x="753" y="2230"/>
                </a:lnTo>
                <a:lnTo>
                  <a:pt x="716" y="2268"/>
                </a:lnTo>
                <a:lnTo>
                  <a:pt x="678" y="2305"/>
                </a:lnTo>
                <a:lnTo>
                  <a:pt x="653" y="2282"/>
                </a:lnTo>
                <a:lnTo>
                  <a:pt x="630" y="2259"/>
                </a:lnTo>
                <a:lnTo>
                  <a:pt x="608" y="2235"/>
                </a:lnTo>
                <a:lnTo>
                  <a:pt x="583" y="2212"/>
                </a:lnTo>
                <a:lnTo>
                  <a:pt x="560" y="2188"/>
                </a:lnTo>
                <a:lnTo>
                  <a:pt x="536" y="2165"/>
                </a:lnTo>
                <a:lnTo>
                  <a:pt x="513" y="2142"/>
                </a:lnTo>
                <a:lnTo>
                  <a:pt x="490" y="2118"/>
                </a:lnTo>
                <a:lnTo>
                  <a:pt x="429" y="2118"/>
                </a:lnTo>
                <a:lnTo>
                  <a:pt x="367" y="2118"/>
                </a:lnTo>
                <a:lnTo>
                  <a:pt x="306" y="2118"/>
                </a:lnTo>
                <a:lnTo>
                  <a:pt x="245" y="2118"/>
                </a:lnTo>
                <a:lnTo>
                  <a:pt x="183" y="2118"/>
                </a:lnTo>
                <a:lnTo>
                  <a:pt x="122" y="2118"/>
                </a:lnTo>
                <a:lnTo>
                  <a:pt x="61" y="2118"/>
                </a:lnTo>
                <a:lnTo>
                  <a:pt x="0" y="2118"/>
                </a:lnTo>
                <a:lnTo>
                  <a:pt x="31" y="2148"/>
                </a:lnTo>
                <a:lnTo>
                  <a:pt x="61" y="2179"/>
                </a:lnTo>
                <a:lnTo>
                  <a:pt x="92" y="2210"/>
                </a:lnTo>
                <a:lnTo>
                  <a:pt x="122" y="2240"/>
                </a:lnTo>
                <a:lnTo>
                  <a:pt x="153" y="2271"/>
                </a:lnTo>
                <a:lnTo>
                  <a:pt x="183" y="2301"/>
                </a:lnTo>
                <a:lnTo>
                  <a:pt x="214" y="2333"/>
                </a:lnTo>
                <a:lnTo>
                  <a:pt x="246" y="2364"/>
                </a:lnTo>
                <a:lnTo>
                  <a:pt x="265" y="2343"/>
                </a:lnTo>
                <a:lnTo>
                  <a:pt x="285" y="2323"/>
                </a:lnTo>
                <a:lnTo>
                  <a:pt x="306" y="2303"/>
                </a:lnTo>
                <a:lnTo>
                  <a:pt x="326" y="2282"/>
                </a:lnTo>
                <a:lnTo>
                  <a:pt x="346" y="2262"/>
                </a:lnTo>
                <a:lnTo>
                  <a:pt x="367" y="2241"/>
                </a:lnTo>
                <a:lnTo>
                  <a:pt x="387" y="2221"/>
                </a:lnTo>
                <a:lnTo>
                  <a:pt x="408" y="2201"/>
                </a:lnTo>
                <a:lnTo>
                  <a:pt x="430" y="2225"/>
                </a:lnTo>
                <a:lnTo>
                  <a:pt x="453" y="2248"/>
                </a:lnTo>
                <a:lnTo>
                  <a:pt x="478" y="2271"/>
                </a:lnTo>
                <a:lnTo>
                  <a:pt x="501" y="2295"/>
                </a:lnTo>
                <a:lnTo>
                  <a:pt x="523" y="2318"/>
                </a:lnTo>
                <a:lnTo>
                  <a:pt x="548" y="2341"/>
                </a:lnTo>
                <a:lnTo>
                  <a:pt x="571" y="2365"/>
                </a:lnTo>
                <a:lnTo>
                  <a:pt x="594" y="2388"/>
                </a:lnTo>
                <a:lnTo>
                  <a:pt x="573" y="2408"/>
                </a:lnTo>
                <a:lnTo>
                  <a:pt x="554" y="2429"/>
                </a:lnTo>
                <a:lnTo>
                  <a:pt x="534" y="2449"/>
                </a:lnTo>
                <a:lnTo>
                  <a:pt x="513" y="2470"/>
                </a:lnTo>
                <a:lnTo>
                  <a:pt x="493" y="2489"/>
                </a:lnTo>
                <a:lnTo>
                  <a:pt x="473" y="2509"/>
                </a:lnTo>
                <a:lnTo>
                  <a:pt x="452" y="2530"/>
                </a:lnTo>
                <a:lnTo>
                  <a:pt x="432" y="2550"/>
                </a:lnTo>
                <a:lnTo>
                  <a:pt x="466" y="2584"/>
                </a:lnTo>
                <a:lnTo>
                  <a:pt x="501" y="2620"/>
                </a:lnTo>
                <a:lnTo>
                  <a:pt x="536" y="2655"/>
                </a:lnTo>
                <a:lnTo>
                  <a:pt x="571" y="2689"/>
                </a:lnTo>
                <a:lnTo>
                  <a:pt x="605" y="2723"/>
                </a:lnTo>
                <a:lnTo>
                  <a:pt x="639" y="2758"/>
                </a:lnTo>
                <a:lnTo>
                  <a:pt x="674" y="2792"/>
                </a:lnTo>
                <a:lnTo>
                  <a:pt x="708" y="2828"/>
                </a:lnTo>
                <a:lnTo>
                  <a:pt x="735" y="2852"/>
                </a:lnTo>
                <a:lnTo>
                  <a:pt x="748" y="2862"/>
                </a:lnTo>
                <a:lnTo>
                  <a:pt x="760" y="2871"/>
                </a:lnTo>
                <a:lnTo>
                  <a:pt x="772" y="2878"/>
                </a:lnTo>
                <a:lnTo>
                  <a:pt x="783" y="2884"/>
                </a:lnTo>
                <a:lnTo>
                  <a:pt x="795" y="2888"/>
                </a:lnTo>
                <a:lnTo>
                  <a:pt x="807" y="2890"/>
                </a:lnTo>
                <a:lnTo>
                  <a:pt x="819" y="2890"/>
                </a:lnTo>
                <a:lnTo>
                  <a:pt x="830" y="2889"/>
                </a:lnTo>
                <a:lnTo>
                  <a:pt x="842" y="2885"/>
                </a:lnTo>
                <a:lnTo>
                  <a:pt x="855" y="2880"/>
                </a:lnTo>
                <a:lnTo>
                  <a:pt x="867" y="2874"/>
                </a:lnTo>
                <a:lnTo>
                  <a:pt x="880" y="2864"/>
                </a:lnTo>
                <a:lnTo>
                  <a:pt x="894" y="2853"/>
                </a:lnTo>
                <a:lnTo>
                  <a:pt x="908" y="2839"/>
                </a:lnTo>
                <a:lnTo>
                  <a:pt x="916" y="2831"/>
                </a:lnTo>
                <a:lnTo>
                  <a:pt x="925" y="2822"/>
                </a:lnTo>
                <a:lnTo>
                  <a:pt x="932" y="2813"/>
                </a:lnTo>
                <a:lnTo>
                  <a:pt x="941" y="2804"/>
                </a:lnTo>
                <a:lnTo>
                  <a:pt x="949" y="2795"/>
                </a:lnTo>
                <a:lnTo>
                  <a:pt x="957" y="2786"/>
                </a:lnTo>
                <a:lnTo>
                  <a:pt x="964" y="2776"/>
                </a:lnTo>
                <a:lnTo>
                  <a:pt x="972" y="2767"/>
                </a:lnTo>
                <a:lnTo>
                  <a:pt x="1001" y="2795"/>
                </a:lnTo>
                <a:lnTo>
                  <a:pt x="1029" y="2824"/>
                </a:lnTo>
                <a:lnTo>
                  <a:pt x="1058" y="2852"/>
                </a:lnTo>
                <a:lnTo>
                  <a:pt x="1086" y="2882"/>
                </a:lnTo>
                <a:lnTo>
                  <a:pt x="1116" y="2910"/>
                </a:lnTo>
                <a:lnTo>
                  <a:pt x="1144" y="2939"/>
                </a:lnTo>
                <a:lnTo>
                  <a:pt x="1173" y="2967"/>
                </a:lnTo>
                <a:lnTo>
                  <a:pt x="1201" y="2996"/>
                </a:lnTo>
                <a:lnTo>
                  <a:pt x="1178" y="3019"/>
                </a:lnTo>
                <a:lnTo>
                  <a:pt x="1155" y="3045"/>
                </a:lnTo>
                <a:lnTo>
                  <a:pt x="1132" y="3070"/>
                </a:lnTo>
                <a:lnTo>
                  <a:pt x="1109" y="3097"/>
                </a:lnTo>
                <a:lnTo>
                  <a:pt x="1086" y="3122"/>
                </a:lnTo>
                <a:lnTo>
                  <a:pt x="1063" y="3149"/>
                </a:lnTo>
                <a:lnTo>
                  <a:pt x="1041" y="3175"/>
                </a:lnTo>
                <a:lnTo>
                  <a:pt x="1016" y="3199"/>
                </a:lnTo>
                <a:lnTo>
                  <a:pt x="996" y="3219"/>
                </a:lnTo>
                <a:lnTo>
                  <a:pt x="976" y="3239"/>
                </a:lnTo>
                <a:lnTo>
                  <a:pt x="955" y="3256"/>
                </a:lnTo>
                <a:lnTo>
                  <a:pt x="934" y="3274"/>
                </a:lnTo>
                <a:lnTo>
                  <a:pt x="912" y="3291"/>
                </a:lnTo>
                <a:lnTo>
                  <a:pt x="889" y="3305"/>
                </a:lnTo>
                <a:lnTo>
                  <a:pt x="866" y="3319"/>
                </a:lnTo>
                <a:lnTo>
                  <a:pt x="843" y="3330"/>
                </a:lnTo>
                <a:lnTo>
                  <a:pt x="836" y="3333"/>
                </a:lnTo>
                <a:lnTo>
                  <a:pt x="829" y="3335"/>
                </a:lnTo>
                <a:lnTo>
                  <a:pt x="822" y="3338"/>
                </a:lnTo>
                <a:lnTo>
                  <a:pt x="815" y="3342"/>
                </a:lnTo>
                <a:lnTo>
                  <a:pt x="807" y="3344"/>
                </a:lnTo>
                <a:lnTo>
                  <a:pt x="801" y="3347"/>
                </a:lnTo>
                <a:lnTo>
                  <a:pt x="795" y="3349"/>
                </a:lnTo>
                <a:lnTo>
                  <a:pt x="787" y="3352"/>
                </a:lnTo>
                <a:lnTo>
                  <a:pt x="1160" y="3352"/>
                </a:lnTo>
                <a:lnTo>
                  <a:pt x="1533" y="3352"/>
                </a:lnTo>
                <a:lnTo>
                  <a:pt x="1905" y="3352"/>
                </a:lnTo>
                <a:lnTo>
                  <a:pt x="2279" y="3352"/>
                </a:lnTo>
                <a:lnTo>
                  <a:pt x="2652" y="3352"/>
                </a:lnTo>
                <a:lnTo>
                  <a:pt x="3024" y="3352"/>
                </a:lnTo>
                <a:lnTo>
                  <a:pt x="3397" y="3352"/>
                </a:lnTo>
                <a:lnTo>
                  <a:pt x="3770" y="3352"/>
                </a:lnTo>
                <a:lnTo>
                  <a:pt x="3770" y="2971"/>
                </a:lnTo>
                <a:lnTo>
                  <a:pt x="3770" y="2588"/>
                </a:lnTo>
                <a:lnTo>
                  <a:pt x="3770" y="2207"/>
                </a:lnTo>
                <a:lnTo>
                  <a:pt x="3770" y="1825"/>
                </a:lnTo>
                <a:lnTo>
                  <a:pt x="3770" y="1443"/>
                </a:lnTo>
                <a:lnTo>
                  <a:pt x="3770" y="1062"/>
                </a:lnTo>
                <a:lnTo>
                  <a:pt x="3770" y="680"/>
                </a:lnTo>
                <a:lnTo>
                  <a:pt x="3770" y="298"/>
                </a:lnTo>
                <a:lnTo>
                  <a:pt x="3767" y="307"/>
                </a:lnTo>
                <a:lnTo>
                  <a:pt x="3765" y="316"/>
                </a:lnTo>
                <a:lnTo>
                  <a:pt x="3762" y="326"/>
                </a:lnTo>
                <a:lnTo>
                  <a:pt x="3760" y="335"/>
                </a:lnTo>
                <a:lnTo>
                  <a:pt x="3757" y="346"/>
                </a:lnTo>
                <a:lnTo>
                  <a:pt x="3755" y="354"/>
                </a:lnTo>
                <a:lnTo>
                  <a:pt x="3752" y="363"/>
                </a:lnTo>
                <a:lnTo>
                  <a:pt x="3750" y="374"/>
                </a:lnTo>
                <a:close/>
                <a:moveTo>
                  <a:pt x="1284" y="2913"/>
                </a:moveTo>
                <a:lnTo>
                  <a:pt x="1218" y="2847"/>
                </a:lnTo>
                <a:lnTo>
                  <a:pt x="1151" y="2781"/>
                </a:lnTo>
                <a:lnTo>
                  <a:pt x="1085" y="2714"/>
                </a:lnTo>
                <a:lnTo>
                  <a:pt x="1020" y="2648"/>
                </a:lnTo>
                <a:lnTo>
                  <a:pt x="954" y="2582"/>
                </a:lnTo>
                <a:lnTo>
                  <a:pt x="888" y="2516"/>
                </a:lnTo>
                <a:lnTo>
                  <a:pt x="822" y="2451"/>
                </a:lnTo>
                <a:lnTo>
                  <a:pt x="755" y="2384"/>
                </a:lnTo>
                <a:lnTo>
                  <a:pt x="793" y="2346"/>
                </a:lnTo>
                <a:lnTo>
                  <a:pt x="830" y="2308"/>
                </a:lnTo>
                <a:lnTo>
                  <a:pt x="869" y="2270"/>
                </a:lnTo>
                <a:lnTo>
                  <a:pt x="907" y="2233"/>
                </a:lnTo>
                <a:lnTo>
                  <a:pt x="945" y="2194"/>
                </a:lnTo>
                <a:lnTo>
                  <a:pt x="982" y="2156"/>
                </a:lnTo>
                <a:lnTo>
                  <a:pt x="1020" y="2119"/>
                </a:lnTo>
                <a:lnTo>
                  <a:pt x="1058" y="2081"/>
                </a:lnTo>
                <a:lnTo>
                  <a:pt x="1125" y="2147"/>
                </a:lnTo>
                <a:lnTo>
                  <a:pt x="1191" y="2213"/>
                </a:lnTo>
                <a:lnTo>
                  <a:pt x="1256" y="2278"/>
                </a:lnTo>
                <a:lnTo>
                  <a:pt x="1322" y="2345"/>
                </a:lnTo>
                <a:lnTo>
                  <a:pt x="1388" y="2411"/>
                </a:lnTo>
                <a:lnTo>
                  <a:pt x="1455" y="2477"/>
                </a:lnTo>
                <a:lnTo>
                  <a:pt x="1521" y="2544"/>
                </a:lnTo>
                <a:lnTo>
                  <a:pt x="1587" y="2610"/>
                </a:lnTo>
                <a:lnTo>
                  <a:pt x="1549" y="2648"/>
                </a:lnTo>
                <a:lnTo>
                  <a:pt x="1512" y="2685"/>
                </a:lnTo>
                <a:lnTo>
                  <a:pt x="1474" y="2723"/>
                </a:lnTo>
                <a:lnTo>
                  <a:pt x="1435" y="2762"/>
                </a:lnTo>
                <a:lnTo>
                  <a:pt x="1397" y="2800"/>
                </a:lnTo>
                <a:lnTo>
                  <a:pt x="1360" y="2837"/>
                </a:lnTo>
                <a:lnTo>
                  <a:pt x="1322" y="2875"/>
                </a:lnTo>
                <a:lnTo>
                  <a:pt x="1284" y="2913"/>
                </a:lnTo>
                <a:close/>
              </a:path>
            </a:pathLst>
          </a:custGeom>
          <a:solidFill>
            <a:srgbClr val="76CE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defTabSz="457200">
              <a:defRPr/>
            </a:pPr>
            <a:endParaRPr lang="fi-FI" sz="1800">
              <a:latin typeface="Arial" pitchFamily="-105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6813" y="6534150"/>
            <a:ext cx="14398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2" name="TIETOCOPYRIGHT"/>
          <p:cNvSpPr txBox="1"/>
          <p:nvPr userDrawn="1"/>
        </p:nvSpPr>
        <p:spPr>
          <a:xfrm>
            <a:off x="762000" y="6464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lv-LV" sz="1100" spc="-40" smtClean="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  <a:endParaRPr lang="lv-LV" sz="1100" spc="-40">
              <a:solidFill>
                <a:srgbClr val="62B3E5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0" spc="0" baseline="0">
          <a:solidFill>
            <a:srgbClr val="76CE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http://www.vraa.gov.lv/uploads/479x161_479x161_479x161_TAPIS_LOGO.jpg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tapis.gov.lv/" TargetMode="External"/><Relationship Id="rId2" Type="http://schemas.openxmlformats.org/officeDocument/2006/relationships/hyperlink" Target="https://tapis.gov.lv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00600" y="1536700"/>
            <a:ext cx="3686175" cy="3435666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FFFF00"/>
                </a:solidFill>
                <a:cs typeface="Arial"/>
              </a:rPr>
              <a:t>T</a:t>
            </a:r>
            <a:r>
              <a:rPr lang="lv-LV" sz="4400" dirty="0">
                <a:cs typeface="Arial"/>
              </a:rPr>
              <a:t>eritorijas</a:t>
            </a:r>
            <a:br>
              <a:rPr lang="lv-LV" sz="4400" dirty="0">
                <a:cs typeface="Arial"/>
              </a:rPr>
            </a:br>
            <a:r>
              <a:rPr lang="lv-LV" sz="4400" dirty="0">
                <a:solidFill>
                  <a:srgbClr val="FFFF00"/>
                </a:solidFill>
                <a:cs typeface="Arial"/>
              </a:rPr>
              <a:t>A</a:t>
            </a:r>
            <a:r>
              <a:rPr lang="lv-LV" sz="4400" dirty="0">
                <a:cs typeface="Arial"/>
              </a:rPr>
              <a:t>ttīstības</a:t>
            </a:r>
            <a:br>
              <a:rPr lang="lv-LV" sz="4400" dirty="0">
                <a:cs typeface="Arial"/>
              </a:rPr>
            </a:br>
            <a:r>
              <a:rPr lang="lv-LV" sz="4400" dirty="0">
                <a:solidFill>
                  <a:srgbClr val="FFFF00"/>
                </a:solidFill>
                <a:cs typeface="Arial"/>
              </a:rPr>
              <a:t>P</a:t>
            </a:r>
            <a:r>
              <a:rPr lang="lv-LV" sz="4400" dirty="0">
                <a:cs typeface="Arial"/>
              </a:rPr>
              <a:t>lānošanas</a:t>
            </a:r>
            <a:br>
              <a:rPr lang="lv-LV" sz="4400" dirty="0">
                <a:cs typeface="Arial"/>
              </a:rPr>
            </a:br>
            <a:r>
              <a:rPr lang="lv-LV" sz="4400" dirty="0" smtClean="0">
                <a:solidFill>
                  <a:srgbClr val="FFFF00"/>
                </a:solidFill>
                <a:cs typeface="Arial"/>
              </a:rPr>
              <a:t>I</a:t>
            </a:r>
            <a:r>
              <a:rPr lang="lv-LV" sz="4400" dirty="0" smtClean="0">
                <a:cs typeface="Arial"/>
              </a:rPr>
              <a:t>nformācijas</a:t>
            </a:r>
            <a:r>
              <a:rPr lang="lv-LV" sz="4400" dirty="0">
                <a:cs typeface="Arial"/>
              </a:rPr>
              <a:t/>
            </a:r>
            <a:br>
              <a:rPr lang="lv-LV" sz="4400" dirty="0">
                <a:cs typeface="Arial"/>
              </a:rPr>
            </a:br>
            <a:r>
              <a:rPr lang="lv-LV" sz="4400" dirty="0">
                <a:solidFill>
                  <a:srgbClr val="FFFF00"/>
                </a:solidFill>
                <a:cs typeface="Arial"/>
              </a:rPr>
              <a:t>S</a:t>
            </a:r>
            <a:r>
              <a:rPr lang="lv-LV" sz="4400" dirty="0">
                <a:cs typeface="Arial"/>
              </a:rPr>
              <a:t>istēma</a:t>
            </a:r>
            <a:endParaRPr lang="en-GB" sz="4400" dirty="0"/>
          </a:p>
        </p:txBody>
      </p:sp>
      <p:sp>
        <p:nvSpPr>
          <p:cNvPr id="10" name="CONTACTINFO"/>
          <p:cNvSpPr txBox="1">
            <a:spLocks noChangeArrowheads="1"/>
          </p:cNvSpPr>
          <p:nvPr/>
        </p:nvSpPr>
        <p:spPr bwMode="auto">
          <a:xfrm>
            <a:off x="5120640" y="5789162"/>
            <a:ext cx="21882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bg1"/>
                </a:solidFill>
              </a:rPr>
              <a:t>Andis Miltuzis</a:t>
            </a:r>
            <a:endParaRPr lang="lv-LV" sz="1400" b="1" dirty="0" smtClean="0">
              <a:solidFill>
                <a:schemeClr val="bg1"/>
              </a:solidFill>
            </a:endParaRPr>
          </a:p>
          <a:p>
            <a:r>
              <a:rPr lang="lv-LV" sz="1400" b="1" dirty="0" smtClean="0">
                <a:solidFill>
                  <a:schemeClr val="bg1"/>
                </a:solidFill>
              </a:rPr>
              <a:t>Mārtiņš Granāts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algn="l"/>
            <a:endParaRPr lang="en-GB" sz="1200" dirty="0"/>
          </a:p>
          <a:p>
            <a:pPr algn="l"/>
            <a:r>
              <a:rPr lang="lv-LV" sz="1000" dirty="0" smtClean="0"/>
              <a:t>Tieto Latvia</a:t>
            </a:r>
            <a:endParaRPr lang="en-GB" sz="10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7025" y="304800"/>
            <a:ext cx="2524125" cy="615950"/>
            <a:chOff x="4680" y="1620"/>
            <a:chExt cx="3974" cy="972"/>
          </a:xfrm>
        </p:grpSpPr>
        <p:pic>
          <p:nvPicPr>
            <p:cNvPr id="11" name="Picture 3" descr="1417x1417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0" y="1620"/>
              <a:ext cx="899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Attēls 4" descr="ERA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" y="1800"/>
              <a:ext cx="1454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http://www.vraa.gov.lv/uploads/479x161_479x161_479x161_TAPIS_LOGO.jpg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5581" y="1932"/>
              <a:ext cx="1652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 descr="tapis-login-008.png"/>
          <p:cNvPicPr>
            <a:picLocks noChangeAspect="1"/>
          </p:cNvPicPr>
          <p:nvPr/>
        </p:nvPicPr>
        <p:blipFill rotWithShape="1">
          <a:blip r:embed="rId6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0" b="21690"/>
          <a:stretch/>
        </p:blipFill>
        <p:spPr>
          <a:xfrm>
            <a:off x="771525" y="1704406"/>
            <a:ext cx="3635375" cy="326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16000" y="1555200"/>
            <a:ext cx="7470775" cy="1800000"/>
          </a:xfrm>
        </p:spPr>
        <p:txBody>
          <a:bodyPr>
            <a:normAutofit/>
          </a:bodyPr>
          <a:lstStyle/>
          <a:p>
            <a:r>
              <a:rPr lang="lv-LV" dirty="0" smtClean="0"/>
              <a:t>Paldies par uzmanību!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16000" y="3383500"/>
            <a:ext cx="3914775" cy="622800"/>
          </a:xfrm>
        </p:spPr>
        <p:txBody>
          <a:bodyPr/>
          <a:lstStyle/>
          <a:p>
            <a:r>
              <a:rPr lang="en-GB" dirty="0" err="1" smtClean="0"/>
              <a:t>Jautājumi</a:t>
            </a:r>
            <a:r>
              <a:rPr lang="en-GB" dirty="0" smtClean="0"/>
              <a:t> un </a:t>
            </a:r>
            <a:r>
              <a:rPr lang="en-GB" dirty="0" err="1" smtClean="0"/>
              <a:t>komentāri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3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TAPIS arhitektūra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252" y="1685436"/>
            <a:ext cx="6257058" cy="407828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15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7595325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TAPIS vides un lietotāju pieeja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9" y="933450"/>
            <a:ext cx="8181976" cy="4639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>
                <a:latin typeface="+mj-lt"/>
                <a:ea typeface="+mj-ea"/>
                <a:cs typeface="+mj-cs"/>
              </a:rPr>
              <a:t>TAPIS centrālā moduļa vides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>
                <a:latin typeface="+mj-lt"/>
                <a:ea typeface="+mj-ea"/>
                <a:cs typeface="+mj-cs"/>
              </a:rPr>
              <a:t>Produkcijas: </a:t>
            </a:r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tapis.gov.lv</a:t>
            </a:r>
            <a:endParaRPr lang="lv-LV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Apmācību un </a:t>
            </a:r>
            <a:r>
              <a:rPr lang="lv-LV" dirty="0" smtClean="0"/>
              <a:t>testēšanas: </a:t>
            </a:r>
            <a:r>
              <a:rPr lang="lv-LV" dirty="0" smtClean="0">
                <a:hlinkClick r:id="rId3"/>
              </a:rPr>
              <a:t>https</a:t>
            </a:r>
            <a:r>
              <a:rPr lang="lv-LV" dirty="0">
                <a:hlinkClick r:id="rId3"/>
              </a:rPr>
              <a:t>://</a:t>
            </a:r>
            <a:r>
              <a:rPr lang="lv-LV" dirty="0" smtClean="0">
                <a:hlinkClick r:id="rId3"/>
              </a:rPr>
              <a:t>test.tapis.gov.lv</a:t>
            </a:r>
            <a:endParaRPr lang="lv-LV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Autorizācija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Galvenās lietotāju grupas: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Pašvaldību un plānošanas reģionu plānošanas </a:t>
            </a:r>
            <a:r>
              <a:rPr lang="lv-LV" dirty="0" smtClean="0"/>
              <a:t>speciālisti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VARAM </a:t>
            </a:r>
            <a:r>
              <a:rPr lang="lv-LV" dirty="0"/>
              <a:t>Telpiskās plānošanas departamenta </a:t>
            </a:r>
            <a:r>
              <a:rPr lang="lv-LV" dirty="0" smtClean="0"/>
              <a:t>darbinieki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Teritorijas attīstības plānošanā iesaistītās </a:t>
            </a:r>
            <a:r>
              <a:rPr lang="lv-LV" dirty="0" smtClean="0"/>
              <a:t>institūcijas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Līgumdarbinieki – plānošanas speciālisti</a:t>
            </a:r>
            <a:endParaRPr lang="lv-LV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0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8136000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Rokasgrāmata un video apmācības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9" y="933450"/>
            <a:ext cx="8181976" cy="4639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Video apmācību struktūra un epizodes</a:t>
            </a:r>
            <a:endParaRPr lang="lv-LV" sz="2800" dirty="0">
              <a:latin typeface="+mj-lt"/>
              <a:ea typeface="+mj-ea"/>
              <a:cs typeface="+mj-cs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Ievads TAPIS </a:t>
            </a:r>
            <a:r>
              <a:rPr lang="lv-LV" dirty="0" smtClean="0"/>
              <a:t>izmantošanā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Spēkā esoša detālplānojuma pievienošana </a:t>
            </a:r>
            <a:r>
              <a:rPr lang="lv-LV" dirty="0" smtClean="0"/>
              <a:t>TAPIS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Teritorijas plānojuma izstrāde</a:t>
            </a:r>
            <a:endParaRPr lang="lv-LV" dirty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Rokasgrāmata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>
                <a:latin typeface="+mj-lt"/>
                <a:ea typeface="+mj-ea"/>
                <a:cs typeface="+mj-cs"/>
              </a:rPr>
              <a:t>Meklēšana rokasgrāmatā</a:t>
            </a:r>
            <a:endParaRPr lang="lv-LV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8136000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TAPIS lietošana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8" y="933450"/>
            <a:ext cx="8513102" cy="4953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Sākotnējie sistēmas uzstādījumi pašvaldībā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Pierakstīšanās uz jaunumiem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Organizāciju sadarbības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Ikdienas </a:t>
            </a:r>
            <a:r>
              <a:rPr lang="lv-LV" sz="2800" dirty="0"/>
              <a:t>darbs</a:t>
            </a:r>
            <a:endParaRPr lang="lv-LV" sz="2800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Informācija par jaunumiem teritorijas attīstības plānošanā</a:t>
            </a:r>
            <a:endParaRPr lang="lv-LV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E-pakalpojums: “Pašvaldības apstiprināta izziņa par zemes vienības atļauto izmantošanu saskaņā ar teritorijas plānojumu”</a:t>
            </a:r>
            <a:endParaRPr lang="lv-LV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Darbs pie teritorijas attīstības plānošanas dokumentu izstrādes un </a:t>
            </a:r>
            <a:r>
              <a:rPr lang="lv-LV" sz="2800" dirty="0" smtClean="0"/>
              <a:t>saskaņošanas</a:t>
            </a:r>
            <a:endParaRPr lang="lv-LV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8136000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TAPIS pamatinformācija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9" y="933449"/>
            <a:ext cx="8181976" cy="511029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Teritorijas attīstības plānošanas </a:t>
            </a:r>
            <a:r>
              <a:rPr lang="lv-LV" sz="2800" dirty="0" smtClean="0"/>
              <a:t>dokumenti</a:t>
            </a:r>
            <a:endParaRPr lang="lv-LV" sz="28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Izstrādes procesa atbalsta </a:t>
            </a:r>
            <a:r>
              <a:rPr lang="lv-LV" sz="2800" dirty="0" smtClean="0"/>
              <a:t>dokumenti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Teritorijas attīstības plānošanas dokumenta ģeotelpiskie </a:t>
            </a:r>
            <a:r>
              <a:rPr lang="lv-LV" sz="2800" dirty="0" smtClean="0"/>
              <a:t>dati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Dokumenta izstrādes procesa </a:t>
            </a:r>
            <a:r>
              <a:rPr lang="lv-LV" sz="2800" dirty="0" smtClean="0"/>
              <a:t>informācija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Dokumentu izstrādes process atbilstoši MK </a:t>
            </a:r>
            <a:r>
              <a:rPr lang="lv-LV" dirty="0" smtClean="0"/>
              <a:t>noteikumiem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Publiskās apspriešanas un saņemtie priekšlikumi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E-pakalpojumu izziņas: </a:t>
            </a:r>
            <a:r>
              <a:rPr lang="lv-LV" b="1" dirty="0" smtClean="0"/>
              <a:t>informatīvā</a:t>
            </a:r>
            <a:r>
              <a:rPr lang="lv-LV" dirty="0" smtClean="0"/>
              <a:t> </a:t>
            </a:r>
            <a:r>
              <a:rPr lang="lv-LV" dirty="0"/>
              <a:t>un </a:t>
            </a:r>
            <a:r>
              <a:rPr lang="lv-LV" b="1" dirty="0"/>
              <a:t>pašvaldības </a:t>
            </a:r>
            <a:r>
              <a:rPr lang="lv-LV" b="1" dirty="0" smtClean="0"/>
              <a:t>apstiprinātā</a:t>
            </a:r>
            <a:r>
              <a:rPr lang="lv-LV" dirty="0" smtClean="0"/>
              <a:t> izziņa</a:t>
            </a:r>
            <a:endParaRPr lang="lv-LV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Projektu veidota pieeja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/>
              <a:t>Projektu veidi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Spēkā esošos teritorijas attīstības plānošanas dokumentus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/>
              <a:t>Izstrādāt un saskaņot teritorijas attīstības plānošanas dokumentus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52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8136000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Kas </a:t>
            </a:r>
            <a:r>
              <a:rPr lang="lv-LV" sz="3600" dirty="0"/>
              <a:t>jāņem </a:t>
            </a:r>
            <a:r>
              <a:rPr lang="lv-LV" sz="3600" dirty="0" smtClean="0"/>
              <a:t>vērā (1) ?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9" y="933450"/>
            <a:ext cx="8181976" cy="4639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Teritorijas attīstības plānošanas dokumentu </a:t>
            </a:r>
            <a:r>
              <a:rPr lang="lv-LV" sz="2800" b="1" dirty="0" smtClean="0"/>
              <a:t>izstrāde</a:t>
            </a:r>
            <a:r>
              <a:rPr lang="lv-LV" sz="2800" dirty="0" smtClean="0"/>
              <a:t> atbilstoši MK noteikumiem «iestrādāts» sistēmā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Pieprasījumi pēc nosacījumiem un atzinumiem, t.sk. </a:t>
            </a:r>
            <a:r>
              <a:rPr lang="lv-LV" sz="2800" b="1" dirty="0" smtClean="0"/>
              <a:t>nosūtīšana</a:t>
            </a:r>
            <a:r>
              <a:rPr lang="lv-LV" sz="2800" dirty="0" smtClean="0"/>
              <a:t> un atbilžu saņemšanas atbalsts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Teritorijas izmantošanas un apbūves noteikumi: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b="1" dirty="0" smtClean="0"/>
              <a:t>Strukturizētas</a:t>
            </a:r>
            <a:r>
              <a:rPr lang="lv-LV" dirty="0" smtClean="0"/>
              <a:t> funkcionālās zonas (</a:t>
            </a:r>
            <a:r>
              <a:rPr lang="lv-LV" b="1" dirty="0" smtClean="0"/>
              <a:t>FZ</a:t>
            </a:r>
            <a:r>
              <a:rPr lang="lv-LV" dirty="0" smtClean="0"/>
              <a:t>) un teritorijas ar īpašiem noteikumiem (</a:t>
            </a:r>
            <a:r>
              <a:rPr lang="lv-LV" b="1" dirty="0" smtClean="0"/>
              <a:t>TIN</a:t>
            </a:r>
            <a:r>
              <a:rPr lang="lv-LV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b="1" dirty="0" smtClean="0"/>
              <a:t>Strukturizēti</a:t>
            </a:r>
            <a:r>
              <a:rPr lang="lv-LV" dirty="0" smtClean="0"/>
              <a:t> teritorijas izmantošanas un apbūves </a:t>
            </a:r>
            <a:r>
              <a:rPr lang="lv-LV" b="1" dirty="0" smtClean="0"/>
              <a:t>parametri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Sistēmā </a:t>
            </a:r>
            <a:r>
              <a:rPr lang="lv-LV" b="1" dirty="0" smtClean="0"/>
              <a:t>ģenerēti</a:t>
            </a:r>
            <a:r>
              <a:rPr lang="lv-LV" dirty="0" smtClean="0"/>
              <a:t> Teritorijas izmantošanas un apbūves noteikumi (</a:t>
            </a:r>
            <a:r>
              <a:rPr lang="lv-LV" b="1" dirty="0" smtClean="0"/>
              <a:t>TIAN</a:t>
            </a:r>
            <a:r>
              <a:rPr lang="lv-LV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lv-LV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lv-LV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800"/>
            <a:ext cx="8136000" cy="543700"/>
          </a:xfrm>
        </p:spPr>
        <p:txBody>
          <a:bodyPr>
            <a:noAutofit/>
          </a:bodyPr>
          <a:lstStyle/>
          <a:p>
            <a:r>
              <a:rPr lang="lv-LV" sz="3600" dirty="0" smtClean="0"/>
              <a:t>Kas </a:t>
            </a:r>
            <a:r>
              <a:rPr lang="lv-LV" sz="3600" dirty="0"/>
              <a:t>jāņem </a:t>
            </a:r>
            <a:r>
              <a:rPr lang="lv-LV" sz="3600" dirty="0" smtClean="0"/>
              <a:t>vērā (2) ?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899" y="933450"/>
            <a:ext cx="8181976" cy="4639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Ģeotelpisko datu: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Lejupielāde un augšupielāde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err="1" smtClean="0"/>
              <a:t>topoloģiskās</a:t>
            </a:r>
            <a:r>
              <a:rPr lang="lv-LV" dirty="0" smtClean="0"/>
              <a:t> pārbaudes un </a:t>
            </a:r>
            <a:r>
              <a:rPr lang="lv-LV" b="1" dirty="0" smtClean="0"/>
              <a:t>plānojuma robeža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Pieņemt </a:t>
            </a:r>
            <a:r>
              <a:rPr lang="lv-LV" sz="2800" dirty="0"/>
              <a:t>lēmumu par Publisko apspriešanu tikai tad, </a:t>
            </a:r>
            <a:r>
              <a:rPr lang="lv-LV" sz="2800" dirty="0" smtClean="0"/>
              <a:t>kad: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ģeotelpiskie </a:t>
            </a:r>
            <a:r>
              <a:rPr lang="lv-LV" dirty="0"/>
              <a:t>dati ir augšupielādēti, </a:t>
            </a:r>
            <a:r>
              <a:rPr lang="lv-LV" dirty="0" err="1" smtClean="0"/>
              <a:t>topoloģiski</a:t>
            </a:r>
            <a:r>
              <a:rPr lang="lv-LV" dirty="0" smtClean="0"/>
              <a:t> pārbaudīti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smtClean="0"/>
              <a:t>visas </a:t>
            </a:r>
            <a:r>
              <a:rPr lang="lv-LV" dirty="0" err="1" smtClean="0"/>
              <a:t>pirmspublicēšanas</a:t>
            </a:r>
            <a:r>
              <a:rPr lang="lv-LV" dirty="0" smtClean="0"/>
              <a:t> pārbaudes </a:t>
            </a:r>
            <a:r>
              <a:rPr lang="lv-LV" dirty="0"/>
              <a:t>ir </a:t>
            </a:r>
            <a:r>
              <a:rPr lang="lv-LV" dirty="0" smtClean="0"/>
              <a:t>veiksmīgas </a:t>
            </a:r>
            <a:r>
              <a:rPr lang="lv-LV" dirty="0"/>
              <a:t>vai gandrīz </a:t>
            </a:r>
            <a:r>
              <a:rPr lang="lv-LV" dirty="0" smtClean="0"/>
              <a:t>veiksmīgas </a:t>
            </a:r>
            <a:r>
              <a:rPr lang="lv-LV" dirty="0"/>
              <a:t>(nelieli labojumi</a:t>
            </a:r>
            <a:r>
              <a:rPr lang="lv-LV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sz="2800" dirty="0" smtClean="0"/>
              <a:t>Publiskās apspriešanas atbalsts TAPIS publiskajā daļā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lv-LV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lv-LV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903A-6526-4E0B-828D-C3168703526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eto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page red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page orange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 page blue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tent page lightblue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Tie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2859"/>
      </a:accent1>
      <a:accent2>
        <a:srgbClr val="76CEEA"/>
      </a:accent2>
      <a:accent3>
        <a:srgbClr val="0080C6"/>
      </a:accent3>
      <a:accent4>
        <a:srgbClr val="99CC33"/>
      </a:accent4>
      <a:accent5>
        <a:srgbClr val="FF9933"/>
      </a:accent5>
      <a:accent6>
        <a:srgbClr val="E62859"/>
      </a:accent6>
      <a:hlink>
        <a:srgbClr val="0080C6"/>
      </a:hlink>
      <a:folHlink>
        <a:srgbClr val="0080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Tieto.potx</Template>
  <TotalTime>6713</TotalTime>
  <Words>317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Tieto</vt:lpstr>
      <vt:lpstr>Content page red</vt:lpstr>
      <vt:lpstr>Content page orange</vt:lpstr>
      <vt:lpstr>Content page blue</vt:lpstr>
      <vt:lpstr>Content page lightblue</vt:lpstr>
      <vt:lpstr>Teritorijas Attīstības Plānošanas Informācijas Sistēma</vt:lpstr>
      <vt:lpstr>TAPIS arhitektūra</vt:lpstr>
      <vt:lpstr>TAPIS vides un lietotāju pieeja</vt:lpstr>
      <vt:lpstr>Rokasgrāmata un video apmācības</vt:lpstr>
      <vt:lpstr>TAPIS lietošana</vt:lpstr>
      <vt:lpstr>TAPIS pamatinformācija</vt:lpstr>
      <vt:lpstr>Projekti</vt:lpstr>
      <vt:lpstr>Kas jāņem vērā (1) ?</vt:lpstr>
      <vt:lpstr>Kas jāņem vērā (2) ?</vt:lpstr>
      <vt:lpstr>Paldies par uzmanību!</vt:lpstr>
    </vt:vector>
  </TitlesOfParts>
  <Company>Tieto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 PowerPoint template</dc:title>
  <dc:creator>Tieto Corporation</dc:creator>
  <cp:lastModifiedBy>Maija Pintele</cp:lastModifiedBy>
  <cp:revision>93</cp:revision>
  <dcterms:created xsi:type="dcterms:W3CDTF">2008-11-27T13:42:38Z</dcterms:created>
  <dcterms:modified xsi:type="dcterms:W3CDTF">2015-10-29T12:54:41Z</dcterms:modified>
</cp:coreProperties>
</file>