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DBD7D-BE54-4F03-806A-6F0C1DC5DB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A559D-39EB-49C4-8A5D-A3643E884B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4D7B1-9EB3-4010-B7BB-6B274FDC4B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B1D56-6CB8-4BB6-9C87-606E2B7F4F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D52C-0254-45FB-8D28-0DAF9EF6F3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F6264-9EEB-4F6D-B8AD-6C23A392BE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BCBEF-26FA-4FF9-94CD-96B2BA67F8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64F59-B02B-4CDA-9BB4-573E2CDEF7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4909C-838F-4C5F-A33A-B5137812AB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C5583-2A26-40CA-B0EB-4E0A540EBA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8501B-01FB-4019-B964-ACA5AE0720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B08BC5-8C41-4779-A7AC-6345C88A62E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1484784"/>
            <a:ext cx="7772400" cy="3888432"/>
          </a:xfrm>
        </p:spPr>
        <p:txBody>
          <a:bodyPr/>
          <a:lstStyle/>
          <a:p>
            <a:r>
              <a:rPr lang="lv-LV" dirty="0" smtClean="0">
                <a:latin typeface="Calibri" pitchFamily="34" charset="0"/>
              </a:rPr>
              <a:t>Attīstības programmas (AP) nosaukums, periods</a:t>
            </a:r>
            <a:br>
              <a:rPr lang="lv-LV" dirty="0" smtClean="0">
                <a:latin typeface="Calibri" pitchFamily="34" charset="0"/>
              </a:rPr>
            </a:br>
            <a:r>
              <a:rPr lang="lv-LV" dirty="0" smtClean="0">
                <a:latin typeface="Calibri" pitchFamily="34" charset="0"/>
              </a:rPr>
              <a:t/>
            </a:r>
            <a:br>
              <a:rPr lang="lv-LV" dirty="0" smtClean="0">
                <a:latin typeface="Calibri" pitchFamily="34" charset="0"/>
              </a:rPr>
            </a:br>
            <a:r>
              <a:rPr lang="lv-LV" sz="2000" dirty="0" smtClean="0">
                <a:latin typeface="Calibri" pitchFamily="34" charset="0"/>
              </a:rPr>
              <a:t>šajā veidnē ieskicēti būtiskākie jautājumi, kurus </a:t>
            </a:r>
            <a:r>
              <a:rPr lang="lv-LV" sz="2000" b="1" dirty="0" smtClean="0">
                <a:latin typeface="Calibri" pitchFamily="34" charset="0"/>
              </a:rPr>
              <a:t>vēlams</a:t>
            </a:r>
            <a:r>
              <a:rPr lang="lv-LV" sz="2000" dirty="0" smtClean="0">
                <a:latin typeface="Calibri" pitchFamily="34" charset="0"/>
              </a:rPr>
              <a:t> ņemt vērā sagatavojot prezentāciju AP saskaņošanai Koordinācijas padomes sēdē </a:t>
            </a:r>
            <a:br>
              <a:rPr lang="lv-LV" sz="2000" dirty="0" smtClean="0">
                <a:latin typeface="Calibri" pitchFamily="34" charset="0"/>
              </a:rPr>
            </a:br>
            <a:r>
              <a:rPr lang="lv-LV" sz="1600" dirty="0" smtClean="0">
                <a:latin typeface="Calibri" pitchFamily="34" charset="0"/>
              </a:rPr>
              <a:t/>
            </a:r>
            <a:br>
              <a:rPr lang="lv-LV" sz="1600" dirty="0" smtClean="0">
                <a:latin typeface="Calibri" pitchFamily="34" charset="0"/>
              </a:rPr>
            </a:br>
            <a:r>
              <a:rPr lang="lv-LV" sz="1600" dirty="0" smtClean="0">
                <a:latin typeface="Calibri" pitchFamily="34" charset="0"/>
              </a:rPr>
              <a:t>prezentācijas ilgums ~ 10 min.</a:t>
            </a:r>
            <a:r>
              <a:rPr lang="lv-LV" sz="2000" dirty="0" smtClean="0">
                <a:latin typeface="Calibri" pitchFamily="34" charset="0"/>
              </a:rPr>
              <a:t/>
            </a:r>
            <a:br>
              <a:rPr lang="lv-LV" sz="2000" dirty="0" smtClean="0">
                <a:latin typeface="Calibri" pitchFamily="34" charset="0"/>
              </a:rPr>
            </a:br>
            <a:r>
              <a:rPr lang="lv-LV" sz="2000" dirty="0" smtClean="0">
                <a:latin typeface="Calibri" pitchFamily="34" charset="0"/>
              </a:rPr>
              <a:t>prezentācijas slaidu skaits nav ierobežots </a:t>
            </a:r>
            <a:br>
              <a:rPr lang="lv-LV" sz="2000" dirty="0" smtClean="0">
                <a:latin typeface="Calibri" pitchFamily="34" charset="0"/>
              </a:rPr>
            </a:br>
            <a:endParaRPr lang="lv-LV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Calibri" pitchFamily="34" charset="0"/>
              </a:rPr>
              <a:t>AP vīzija, mērķi u.c.</a:t>
            </a:r>
            <a:endParaRPr lang="lv-LV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844824"/>
            <a:ext cx="6984776" cy="2952328"/>
          </a:xfrm>
        </p:spPr>
        <p:txBody>
          <a:bodyPr/>
          <a:lstStyle/>
          <a:p>
            <a:pPr>
              <a:buNone/>
            </a:pPr>
            <a:r>
              <a:rPr lang="lv-LV" sz="2400" dirty="0">
                <a:latin typeface="Calibri" pitchFamily="34" charset="0"/>
              </a:rPr>
              <a:t>J</a:t>
            </a:r>
            <a:r>
              <a:rPr lang="lv-LV" sz="2400" dirty="0" smtClean="0">
                <a:latin typeface="Calibri" pitchFamily="34" charset="0"/>
              </a:rPr>
              <a:t>ānorāda tikai AP būtiskākā informācija, </a:t>
            </a:r>
            <a:r>
              <a:rPr lang="lv-LV" sz="1600" dirty="0" smtClean="0">
                <a:latin typeface="Calibri" pitchFamily="34" charset="0"/>
              </a:rPr>
              <a:t>piemēram:</a:t>
            </a:r>
          </a:p>
          <a:p>
            <a:pPr>
              <a:buFont typeface="Wingdings"/>
              <a:buChar char="à"/>
            </a:pPr>
            <a:r>
              <a:rPr lang="lv-LV" sz="1600" dirty="0" smtClean="0">
                <a:latin typeface="Calibri" pitchFamily="34" charset="0"/>
              </a:rPr>
              <a:t>AP vīzija </a:t>
            </a:r>
          </a:p>
          <a:p>
            <a:pPr>
              <a:buNone/>
            </a:pPr>
            <a:r>
              <a:rPr lang="lv-LV" sz="1600" dirty="0">
                <a:latin typeface="Calibri" pitchFamily="34" charset="0"/>
              </a:rPr>
              <a:t>	</a:t>
            </a:r>
            <a:r>
              <a:rPr lang="lv-LV" sz="1400" dirty="0" smtClean="0">
                <a:latin typeface="Calibri" pitchFamily="34" charset="0"/>
              </a:rPr>
              <a:t>(</a:t>
            </a:r>
            <a:r>
              <a:rPr lang="lv-LV" sz="1400" dirty="0" err="1" smtClean="0">
                <a:latin typeface="Calibri" pitchFamily="34" charset="0"/>
              </a:rPr>
              <a:t>piem</a:t>
            </a:r>
            <a:r>
              <a:rPr lang="lv-LV" sz="1400" dirty="0" smtClean="0">
                <a:latin typeface="Calibri" pitchFamily="34" charset="0"/>
              </a:rPr>
              <a:t>: </a:t>
            </a:r>
            <a:r>
              <a:rPr lang="lv-LV" sz="1400" dirty="0">
                <a:latin typeface="Calibri" pitchFamily="34" charset="0"/>
              </a:rPr>
              <a:t>uzņēmējdarbība, modernās tehnoloģijas un pievilcīga vide ģimenes labsajūtai</a:t>
            </a:r>
            <a:r>
              <a:rPr lang="lv-LV" sz="1400" dirty="0" smtClean="0">
                <a:latin typeface="Calibri" pitchFamily="34" charset="0"/>
              </a:rPr>
              <a:t>) </a:t>
            </a:r>
          </a:p>
          <a:p>
            <a:pPr>
              <a:buFont typeface="Wingdings"/>
              <a:buChar char="à"/>
            </a:pPr>
            <a:r>
              <a:rPr lang="lv-LV" sz="1600" dirty="0" smtClean="0">
                <a:latin typeface="Calibri" pitchFamily="34" charset="0"/>
                <a:sym typeface="Wingdings" pitchFamily="2" charset="2"/>
              </a:rPr>
              <a:t>Stratēģiskie mērķi</a:t>
            </a:r>
          </a:p>
          <a:p>
            <a:pPr lvl="0">
              <a:buNone/>
            </a:pPr>
            <a:r>
              <a:rPr lang="lv-LV" sz="1600" dirty="0" smtClean="0">
                <a:latin typeface="Calibri" pitchFamily="34" charset="0"/>
                <a:sym typeface="Wingdings" pitchFamily="2" charset="2"/>
              </a:rPr>
              <a:t>	(</a:t>
            </a:r>
            <a:r>
              <a:rPr lang="lv-LV" sz="1400" dirty="0" err="1" smtClean="0">
                <a:latin typeface="Calibri" pitchFamily="34" charset="0"/>
                <a:sym typeface="Wingdings" pitchFamily="2" charset="2"/>
              </a:rPr>
              <a:t>piem</a:t>
            </a:r>
            <a:r>
              <a:rPr lang="lv-LV" sz="1400" dirty="0" smtClean="0">
                <a:latin typeface="Calibri" pitchFamily="34" charset="0"/>
                <a:sym typeface="Wingdings" pitchFamily="2" charset="2"/>
              </a:rPr>
              <a:t>: </a:t>
            </a:r>
            <a:r>
              <a:rPr lang="lv-LV" sz="1400" dirty="0" smtClean="0">
                <a:latin typeface="Calibri" pitchFamily="34" charset="0"/>
              </a:rPr>
              <a:t>Sakārtota un pievilcīga dzīves vide, Radošs un izglītots cilvēks, Attīstīta un konkurētspējīga uzņēmējdarbība)</a:t>
            </a:r>
          </a:p>
          <a:p>
            <a:pPr lvl="0">
              <a:buNone/>
            </a:pPr>
            <a:r>
              <a:rPr lang="lv-LV" sz="1400" dirty="0" smtClean="0">
                <a:latin typeface="Calibri" pitchFamily="34" charset="0"/>
                <a:sym typeface="Wingdings" pitchFamily="2" charset="2"/>
              </a:rPr>
              <a:t> </a:t>
            </a:r>
            <a:endParaRPr lang="lv-LV" sz="1400" dirty="0" smtClean="0">
              <a:latin typeface="Calibri" pitchFamily="34" charset="0"/>
            </a:endParaRPr>
          </a:p>
          <a:p>
            <a:pPr marL="180975" lvl="0" indent="-180975">
              <a:buNone/>
            </a:pPr>
            <a:r>
              <a:rPr lang="lv-LV" sz="2400" b="1" dirty="0" smtClean="0">
                <a:solidFill>
                  <a:srgbClr val="FF0000"/>
                </a:solidFill>
                <a:latin typeface="Calibri" pitchFamily="34" charset="0"/>
              </a:rPr>
              <a:t>!</a:t>
            </a:r>
            <a:r>
              <a:rPr lang="lv-LV" sz="2400" dirty="0" smtClean="0">
                <a:latin typeface="Calibri" pitchFamily="34" charset="0"/>
              </a:rPr>
              <a:t> </a:t>
            </a:r>
            <a:r>
              <a:rPr lang="lv-LV" sz="1800" dirty="0" smtClean="0">
                <a:latin typeface="Calibri" pitchFamily="34" charset="0"/>
              </a:rPr>
              <a:t>Prezentācijā nav nepieciešams aprakstīt AP izstrādes gaitu, pašreizējo situāciju, pašvaldības  ģeogrāfisko izvietojumu </a:t>
            </a:r>
            <a:endParaRPr lang="lv-LV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dirty="0" smtClean="0">
                <a:latin typeface="Calibri" pitchFamily="34" charset="0"/>
              </a:rPr>
              <a:t>Galvenās attīstības prioritātes, u.c.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00201"/>
            <a:ext cx="7643192" cy="3412976"/>
          </a:xfrm>
        </p:spPr>
        <p:txBody>
          <a:bodyPr/>
          <a:lstStyle/>
          <a:p>
            <a:pPr>
              <a:buNone/>
            </a:pPr>
            <a:r>
              <a:rPr lang="lv-LV" sz="2400" dirty="0" smtClean="0">
                <a:latin typeface="Calibri" pitchFamily="34" charset="0"/>
              </a:rPr>
              <a:t>Miniet galvenās AP definētās prioritātes, rīcības u.tml</a:t>
            </a:r>
            <a:r>
              <a:rPr lang="lv-LV" sz="2400" dirty="0">
                <a:latin typeface="Calibri" pitchFamily="34" charset="0"/>
              </a:rPr>
              <a:t>.</a:t>
            </a:r>
            <a:endParaRPr lang="lv-LV" sz="2400" dirty="0" smtClean="0">
              <a:latin typeface="Calibri" pitchFamily="34" charset="0"/>
            </a:endParaRPr>
          </a:p>
          <a:p>
            <a:pPr>
              <a:buNone/>
            </a:pPr>
            <a:endParaRPr lang="lv-LV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lv-LV" sz="1800" dirty="0" smtClean="0">
                <a:latin typeface="Calibri" pitchFamily="34" charset="0"/>
              </a:rPr>
              <a:t>Piemēram:</a:t>
            </a:r>
          </a:p>
          <a:p>
            <a:pPr>
              <a:buFont typeface="Wingdings"/>
              <a:buChar char="à"/>
            </a:pPr>
            <a:r>
              <a:rPr lang="lv-LV" sz="1800" dirty="0" smtClean="0">
                <a:latin typeface="Calibri" pitchFamily="34" charset="0"/>
              </a:rPr>
              <a:t>Ilgtermiņa prioritātes </a:t>
            </a:r>
            <a:r>
              <a:rPr lang="lv-LV" sz="1600" dirty="0">
                <a:latin typeface="Calibri" pitchFamily="34" charset="0"/>
              </a:rPr>
              <a:t>(Pieejama un kvalitatīva izglītība, kvalitatīvi veselības </a:t>
            </a:r>
            <a:r>
              <a:rPr lang="lv-LV" sz="1600" dirty="0" smtClean="0">
                <a:latin typeface="Calibri" pitchFamily="34" charset="0"/>
              </a:rPr>
              <a:t>pakalpojumi, </a:t>
            </a:r>
            <a:r>
              <a:rPr lang="lv-LV" sz="1600" dirty="0">
                <a:latin typeface="Calibri" pitchFamily="34" charset="0"/>
              </a:rPr>
              <a:t>Attīstīta uzņēmējdarbības </a:t>
            </a:r>
            <a:r>
              <a:rPr lang="lv-LV" sz="1600" dirty="0" smtClean="0"/>
              <a:t>vide, </a:t>
            </a:r>
            <a:r>
              <a:rPr lang="lv-LV" sz="1600" dirty="0" smtClean="0">
                <a:latin typeface="Calibri" pitchFamily="34" charset="0"/>
              </a:rPr>
              <a:t>u.t.t</a:t>
            </a:r>
            <a:r>
              <a:rPr lang="lv-LV" sz="1600" dirty="0">
                <a:latin typeface="Calibri" pitchFamily="34" charset="0"/>
              </a:rPr>
              <a:t>)</a:t>
            </a:r>
          </a:p>
          <a:p>
            <a:pPr>
              <a:buFont typeface="Wingdings"/>
              <a:buChar char="à"/>
            </a:pPr>
            <a:r>
              <a:rPr lang="lv-LV" sz="1800" dirty="0" smtClean="0">
                <a:latin typeface="Calibri" pitchFamily="34" charset="0"/>
              </a:rPr>
              <a:t>Vidēja termiņa prioritātes </a:t>
            </a:r>
            <a:r>
              <a:rPr lang="lv-LV" sz="1600" dirty="0" smtClean="0">
                <a:latin typeface="Calibri" pitchFamily="34" charset="0"/>
              </a:rPr>
              <a:t>(Iekšējo un ārējo transporta savienojumu, tehniskās infrastruktūras attīstība, Radoša zināšanu un prasmju attīstība u.t.t.)</a:t>
            </a:r>
            <a:endParaRPr lang="en-US" sz="1600" dirty="0">
              <a:latin typeface="Calibri" pitchFamily="34" charset="0"/>
            </a:endParaRPr>
          </a:p>
          <a:p>
            <a:pPr>
              <a:buFont typeface="Wingdings"/>
              <a:buChar char="à"/>
            </a:pPr>
            <a:endParaRPr lang="lv-LV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lv-LV" sz="1800" b="1" dirty="0" smtClean="0">
                <a:solidFill>
                  <a:srgbClr val="FF0000"/>
                </a:solidFill>
                <a:latin typeface="Calibri" pitchFamily="34" charset="0"/>
              </a:rPr>
              <a:t>!</a:t>
            </a:r>
            <a:r>
              <a:rPr lang="lv-LV" sz="1800" b="1" dirty="0" smtClean="0">
                <a:latin typeface="Calibri" pitchFamily="34" charset="0"/>
              </a:rPr>
              <a:t> </a:t>
            </a:r>
            <a:r>
              <a:rPr lang="lv-LV" sz="1800" dirty="0" smtClean="0">
                <a:latin typeface="Calibri" pitchFamily="34" charset="0"/>
              </a:rPr>
              <a:t>Informācijai jābūt pēc iespējas uztveramākai, kodolīgākai - lai to panāktu izmantojiet grafikus, tabulas, figūras</a:t>
            </a:r>
            <a:endParaRPr lang="lv-LV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Calibri" pitchFamily="34" charset="0"/>
              </a:rPr>
              <a:t>Investīciju plāns</a:t>
            </a:r>
            <a:endParaRPr lang="lv-LV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sz="1800" dirty="0">
                <a:latin typeface="Calibri" pitchFamily="34" charset="0"/>
              </a:rPr>
              <a:t>	</a:t>
            </a:r>
            <a:r>
              <a:rPr lang="lv-LV" sz="1800" dirty="0" smtClean="0">
                <a:latin typeface="Calibri" pitchFamily="34" charset="0"/>
                <a:sym typeface="Wingdings" pitchFamily="2" charset="2"/>
              </a:rPr>
              <a:t> Īsi raksturojiet </a:t>
            </a:r>
            <a:r>
              <a:rPr lang="lv-LV" sz="1800" dirty="0" smtClean="0">
                <a:latin typeface="Calibri" pitchFamily="34" charset="0"/>
              </a:rPr>
              <a:t>Investīciju plānā plānotos projektus, </a:t>
            </a:r>
          </a:p>
          <a:p>
            <a:pPr>
              <a:buNone/>
            </a:pPr>
            <a:r>
              <a:rPr lang="lv-LV" sz="1800" dirty="0">
                <a:latin typeface="Calibri" pitchFamily="34" charset="0"/>
              </a:rPr>
              <a:t>	</a:t>
            </a:r>
            <a:r>
              <a:rPr lang="lv-LV" sz="1200" dirty="0" smtClean="0">
                <a:latin typeface="Calibri" pitchFamily="34" charset="0"/>
              </a:rPr>
              <a:t>piemēram, sagrupējot projektu grupas: </a:t>
            </a:r>
          </a:p>
          <a:p>
            <a:pPr>
              <a:buNone/>
            </a:pPr>
            <a:r>
              <a:rPr lang="lv-LV" sz="1200" dirty="0">
                <a:latin typeface="Calibri" pitchFamily="34" charset="0"/>
              </a:rPr>
              <a:t>	</a:t>
            </a:r>
            <a:r>
              <a:rPr lang="lv-LV" sz="1200" dirty="0" smtClean="0">
                <a:latin typeface="Calibri" pitchFamily="34" charset="0"/>
              </a:rPr>
              <a:t>- transporta infrastruktūras attīstības projekti (%), </a:t>
            </a:r>
          </a:p>
          <a:p>
            <a:pPr>
              <a:buNone/>
            </a:pPr>
            <a:r>
              <a:rPr lang="lv-LV" sz="1200" dirty="0">
                <a:latin typeface="Calibri" pitchFamily="34" charset="0"/>
              </a:rPr>
              <a:t>	</a:t>
            </a:r>
            <a:r>
              <a:rPr lang="lv-LV" sz="1200" dirty="0" smtClean="0">
                <a:latin typeface="Calibri" pitchFamily="34" charset="0"/>
              </a:rPr>
              <a:t>- publiskās infrastruktūras uzlabošanas projekti (%),  u.tml.</a:t>
            </a:r>
          </a:p>
          <a:p>
            <a:pPr>
              <a:buNone/>
            </a:pPr>
            <a:endParaRPr lang="lv-LV" sz="1600" dirty="0">
              <a:latin typeface="Calibri" pitchFamily="34" charset="0"/>
            </a:endParaRPr>
          </a:p>
          <a:p>
            <a:pPr>
              <a:buNone/>
            </a:pPr>
            <a:r>
              <a:rPr lang="lv-LV" sz="1600" dirty="0" smtClean="0">
                <a:latin typeface="Calibri" pitchFamily="34" charset="0"/>
                <a:sym typeface="Wingdings" pitchFamily="2" charset="2"/>
              </a:rPr>
              <a:t>	 </a:t>
            </a:r>
            <a:r>
              <a:rPr lang="lv-LV" sz="1600" dirty="0" smtClean="0">
                <a:latin typeface="Calibri" pitchFamily="34" charset="0"/>
              </a:rPr>
              <a:t>Norādiet projektu kopējās summas: </a:t>
            </a:r>
          </a:p>
          <a:p>
            <a:pPr>
              <a:buNone/>
            </a:pPr>
            <a:r>
              <a:rPr lang="lv-LV" sz="1600" dirty="0" smtClean="0">
                <a:latin typeface="Calibri" pitchFamily="34" charset="0"/>
              </a:rPr>
              <a:t>	</a:t>
            </a:r>
            <a:r>
              <a:rPr lang="lv-LV" sz="1200" dirty="0" smtClean="0">
                <a:latin typeface="Calibri" pitchFamily="34" charset="0"/>
              </a:rPr>
              <a:t>piemēram: </a:t>
            </a:r>
          </a:p>
          <a:p>
            <a:pPr lvl="1" indent="-273050"/>
            <a:r>
              <a:rPr lang="lv-LV" sz="1200" dirty="0" smtClean="0">
                <a:latin typeface="Calibri" pitchFamily="34" charset="0"/>
              </a:rPr>
              <a:t>50 projekti par kopējo summu (neskaitot pamata pasākumus, ko finansē no pašvaldības ikgadējā budžeta) - </a:t>
            </a:r>
            <a:r>
              <a:rPr lang="lv-LV" sz="1200" b="1" dirty="0" smtClean="0">
                <a:latin typeface="Calibri" pitchFamily="34" charset="0"/>
              </a:rPr>
              <a:t>7 123 111 LVL</a:t>
            </a:r>
            <a:r>
              <a:rPr lang="lv-LV" sz="1200" dirty="0" smtClean="0">
                <a:latin typeface="Calibri" pitchFamily="34" charset="0"/>
              </a:rPr>
              <a:t>, t.sk. </a:t>
            </a:r>
          </a:p>
          <a:p>
            <a:pPr lvl="1" indent="-273050"/>
            <a:r>
              <a:rPr lang="lv-LV" sz="1200" dirty="0" smtClean="0">
                <a:latin typeface="Calibri" pitchFamily="34" charset="0"/>
              </a:rPr>
              <a:t>pašvaldības budžets: </a:t>
            </a:r>
            <a:r>
              <a:rPr lang="lv-LV" sz="1200" b="1" dirty="0" err="1" smtClean="0">
                <a:latin typeface="Calibri" pitchFamily="34" charset="0"/>
              </a:rPr>
              <a:t>xxx</a:t>
            </a:r>
            <a:r>
              <a:rPr lang="lv-LV" sz="1200" b="1" dirty="0" smtClean="0">
                <a:latin typeface="Calibri" pitchFamily="34" charset="0"/>
              </a:rPr>
              <a:t> LVL</a:t>
            </a:r>
            <a:r>
              <a:rPr lang="lv-LV" sz="1200" dirty="0" smtClean="0">
                <a:latin typeface="Calibri" pitchFamily="34" charset="0"/>
              </a:rPr>
              <a:t> (jeb </a:t>
            </a:r>
            <a:r>
              <a:rPr lang="lv-LV" sz="1200" b="1" dirty="0" err="1" smtClean="0">
                <a:latin typeface="Calibri" pitchFamily="34" charset="0"/>
              </a:rPr>
              <a:t>xxx</a:t>
            </a:r>
            <a:r>
              <a:rPr lang="lv-LV" sz="1200" b="1" dirty="0" smtClean="0">
                <a:latin typeface="Calibri" pitchFamily="34" charset="0"/>
              </a:rPr>
              <a:t> %</a:t>
            </a:r>
            <a:r>
              <a:rPr lang="lv-LV" sz="1200" dirty="0" smtClean="0">
                <a:latin typeface="Calibri" pitchFamily="34" charset="0"/>
              </a:rPr>
              <a:t> no kopējā IP)</a:t>
            </a:r>
          </a:p>
          <a:p>
            <a:pPr lvl="1" indent="-273050"/>
            <a:r>
              <a:rPr lang="lv-LV" sz="1200" dirty="0" smtClean="0">
                <a:latin typeface="Calibri" pitchFamily="34" charset="0"/>
              </a:rPr>
              <a:t>ES fondu finansējums: </a:t>
            </a:r>
            <a:r>
              <a:rPr lang="lv-LV" sz="1200" b="1" dirty="0" err="1" smtClean="0">
                <a:latin typeface="Calibri" pitchFamily="34" charset="0"/>
              </a:rPr>
              <a:t>xxx</a:t>
            </a:r>
            <a:r>
              <a:rPr lang="lv-LV" sz="1200" b="1" dirty="0" smtClean="0">
                <a:latin typeface="Calibri" pitchFamily="34" charset="0"/>
              </a:rPr>
              <a:t> LVL</a:t>
            </a:r>
            <a:r>
              <a:rPr lang="lv-LV" sz="1200" dirty="0" smtClean="0">
                <a:latin typeface="Calibri" pitchFamily="34" charset="0"/>
              </a:rPr>
              <a:t> (jeb </a:t>
            </a:r>
            <a:r>
              <a:rPr lang="lv-LV" sz="1200" b="1" dirty="0" err="1" smtClean="0">
                <a:latin typeface="Calibri" pitchFamily="34" charset="0"/>
              </a:rPr>
              <a:t>xxx</a:t>
            </a:r>
            <a:r>
              <a:rPr lang="lv-LV" sz="1200" b="1" dirty="0" smtClean="0">
                <a:latin typeface="Calibri" pitchFamily="34" charset="0"/>
              </a:rPr>
              <a:t> %</a:t>
            </a:r>
            <a:r>
              <a:rPr lang="lv-LV" sz="1200" dirty="0" smtClean="0">
                <a:latin typeface="Calibri" pitchFamily="34" charset="0"/>
              </a:rPr>
              <a:t> no kopējā IP)</a:t>
            </a:r>
          </a:p>
          <a:p>
            <a:pPr lvl="1" indent="-273050"/>
            <a:r>
              <a:rPr lang="lv-LV" sz="1200" dirty="0" smtClean="0">
                <a:latin typeface="Calibri" pitchFamily="34" charset="0"/>
              </a:rPr>
              <a:t>Privātā sektora (t.sk. pašvaldības SIA) ieguldījums:</a:t>
            </a:r>
            <a:r>
              <a:rPr lang="lv-LV" sz="1200" b="1" dirty="0" smtClean="0">
                <a:latin typeface="Calibri" pitchFamily="34" charset="0"/>
              </a:rPr>
              <a:t>  </a:t>
            </a:r>
            <a:r>
              <a:rPr lang="lv-LV" sz="1200" b="1" dirty="0" err="1" smtClean="0">
                <a:latin typeface="Calibri" pitchFamily="34" charset="0"/>
              </a:rPr>
              <a:t>xxx</a:t>
            </a:r>
            <a:r>
              <a:rPr lang="lv-LV" sz="1200" b="1" dirty="0" smtClean="0">
                <a:latin typeface="Calibri" pitchFamily="34" charset="0"/>
              </a:rPr>
              <a:t> LVL</a:t>
            </a:r>
            <a:r>
              <a:rPr lang="lv-LV" sz="1200" dirty="0" smtClean="0">
                <a:latin typeface="Calibri" pitchFamily="34" charset="0"/>
              </a:rPr>
              <a:t> (jeb </a:t>
            </a:r>
            <a:r>
              <a:rPr lang="lv-LV" sz="1200" b="1" dirty="0" err="1" smtClean="0">
                <a:latin typeface="Calibri" pitchFamily="34" charset="0"/>
              </a:rPr>
              <a:t>xxx</a:t>
            </a:r>
            <a:r>
              <a:rPr lang="lv-LV" sz="1200" b="1" dirty="0" smtClean="0">
                <a:latin typeface="Calibri" pitchFamily="34" charset="0"/>
              </a:rPr>
              <a:t> %</a:t>
            </a:r>
            <a:r>
              <a:rPr lang="lv-LV" sz="1200" dirty="0" smtClean="0">
                <a:latin typeface="Calibri" pitchFamily="34" charset="0"/>
              </a:rPr>
              <a:t> no kopējā IP)</a:t>
            </a:r>
          </a:p>
          <a:p>
            <a:pPr lvl="1" indent="-273050"/>
            <a:r>
              <a:rPr lang="lv-LV" sz="1200" dirty="0" smtClean="0">
                <a:latin typeface="Calibri" pitchFamily="34" charset="0"/>
              </a:rPr>
              <a:t>Cits finansējums: </a:t>
            </a:r>
            <a:r>
              <a:rPr lang="lv-LV" sz="1200" b="1" dirty="0" err="1" smtClean="0">
                <a:latin typeface="Calibri" pitchFamily="34" charset="0"/>
              </a:rPr>
              <a:t>xxx</a:t>
            </a:r>
            <a:r>
              <a:rPr lang="lv-LV" sz="1200" b="1" dirty="0" smtClean="0">
                <a:latin typeface="Calibri" pitchFamily="34" charset="0"/>
              </a:rPr>
              <a:t> LVL</a:t>
            </a:r>
            <a:r>
              <a:rPr lang="lv-LV" sz="1200" dirty="0" smtClean="0">
                <a:latin typeface="Calibri" pitchFamily="34" charset="0"/>
              </a:rPr>
              <a:t> (jeb </a:t>
            </a:r>
            <a:r>
              <a:rPr lang="lv-LV" sz="1200" b="1" dirty="0" smtClean="0">
                <a:latin typeface="Calibri" pitchFamily="34" charset="0"/>
              </a:rPr>
              <a:t>x %</a:t>
            </a:r>
            <a:r>
              <a:rPr lang="lv-LV" sz="1200" dirty="0" smtClean="0">
                <a:latin typeface="Calibri" pitchFamily="34" charset="0"/>
              </a:rPr>
              <a:t> no kopējā IP)</a:t>
            </a:r>
          </a:p>
          <a:p>
            <a:pPr lvl="1" indent="-273050"/>
            <a:endParaRPr lang="lv-LV" sz="1200" dirty="0">
              <a:latin typeface="Calibri" pitchFamily="34" charset="0"/>
            </a:endParaRPr>
          </a:p>
          <a:p>
            <a:pPr lvl="1" indent="-273050" algn="ctr">
              <a:buNone/>
            </a:pPr>
            <a:r>
              <a:rPr lang="lv-LV" sz="1600" b="1" dirty="0" smtClean="0">
                <a:solidFill>
                  <a:srgbClr val="FF0000"/>
                </a:solidFill>
                <a:latin typeface="Calibri" pitchFamily="34" charset="0"/>
              </a:rPr>
              <a:t>! </a:t>
            </a:r>
            <a:r>
              <a:rPr lang="lv-LV" sz="1800" dirty="0" smtClean="0">
                <a:latin typeface="Calibri" pitchFamily="34" charset="0"/>
              </a:rPr>
              <a:t>Izceliet 3.6.prioritātes “</a:t>
            </a:r>
            <a:r>
              <a:rPr lang="lv-LV" sz="1800" dirty="0" err="1" smtClean="0">
                <a:latin typeface="Calibri" pitchFamily="34" charset="0"/>
              </a:rPr>
              <a:t>Policentriska</a:t>
            </a:r>
            <a:r>
              <a:rPr lang="lv-LV" sz="1800" dirty="0" smtClean="0">
                <a:latin typeface="Calibri" pitchFamily="34" charset="0"/>
              </a:rPr>
              <a:t> attīstība” projektus, norādiet to sasaisti ar AP plānoto mērķu, prioritāšu, rīcību, u.c. sasniegšanu</a:t>
            </a:r>
          </a:p>
          <a:p>
            <a:pPr>
              <a:buNone/>
            </a:pPr>
            <a:endParaRPr lang="lv-LV" sz="1600" dirty="0" smtClean="0">
              <a:latin typeface="Calibri" pitchFamily="34" charset="0"/>
            </a:endParaRPr>
          </a:p>
          <a:p>
            <a:pPr>
              <a:buNone/>
            </a:pPr>
            <a:endParaRPr lang="lv-LV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AM_prezentacija">
  <a:themeElements>
    <a:clrScheme name="Office Theme 14">
      <a:dk1>
        <a:srgbClr val="026227"/>
      </a:dk1>
      <a:lt1>
        <a:srgbClr val="FFFFFF"/>
      </a:lt1>
      <a:dk2>
        <a:srgbClr val="02529B"/>
      </a:dk2>
      <a:lt2>
        <a:srgbClr val="808080"/>
      </a:lt2>
      <a:accent1>
        <a:srgbClr val="78BF30"/>
      </a:accent1>
      <a:accent2>
        <a:srgbClr val="EFA003"/>
      </a:accent2>
      <a:accent3>
        <a:srgbClr val="FFFFFF"/>
      </a:accent3>
      <a:accent4>
        <a:srgbClr val="015320"/>
      </a:accent4>
      <a:accent5>
        <a:srgbClr val="BEDCAD"/>
      </a:accent5>
      <a:accent6>
        <a:srgbClr val="D99102"/>
      </a:accent6>
      <a:hlink>
        <a:srgbClr val="990000"/>
      </a:hlink>
      <a:folHlink>
        <a:srgbClr val="FFD80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529B"/>
        </a:dk1>
        <a:lt1>
          <a:srgbClr val="FFFFFF"/>
        </a:lt1>
        <a:dk2>
          <a:srgbClr val="026227"/>
        </a:dk2>
        <a:lt2>
          <a:srgbClr val="808080"/>
        </a:lt2>
        <a:accent1>
          <a:srgbClr val="80C5CA"/>
        </a:accent1>
        <a:accent2>
          <a:srgbClr val="00529B"/>
        </a:accent2>
        <a:accent3>
          <a:srgbClr val="FFFFFF"/>
        </a:accent3>
        <a:accent4>
          <a:srgbClr val="004584"/>
        </a:accent4>
        <a:accent5>
          <a:srgbClr val="C0DFE1"/>
        </a:accent5>
        <a:accent6>
          <a:srgbClr val="00498C"/>
        </a:accent6>
        <a:hlink>
          <a:srgbClr val="990000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26227"/>
        </a:dk1>
        <a:lt1>
          <a:srgbClr val="FFFFFF"/>
        </a:lt1>
        <a:dk2>
          <a:srgbClr val="02529B"/>
        </a:dk2>
        <a:lt2>
          <a:srgbClr val="808080"/>
        </a:lt2>
        <a:accent1>
          <a:srgbClr val="78BF30"/>
        </a:accent1>
        <a:accent2>
          <a:srgbClr val="EFA003"/>
        </a:accent2>
        <a:accent3>
          <a:srgbClr val="FFFFFF"/>
        </a:accent3>
        <a:accent4>
          <a:srgbClr val="015320"/>
        </a:accent4>
        <a:accent5>
          <a:srgbClr val="BEDCAD"/>
        </a:accent5>
        <a:accent6>
          <a:srgbClr val="D99102"/>
        </a:accent6>
        <a:hlink>
          <a:srgbClr val="990000"/>
        </a:hlink>
        <a:folHlink>
          <a:srgbClr val="FFD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VARAM_prezentacija</Template>
  <TotalTime>421</TotalTime>
  <Words>100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VARAM_prezentacija</vt:lpstr>
      <vt:lpstr>Attīstības programmas (AP) nosaukums, periods  šajā veidnē ieskicēti būtiskākie jautājumi, kurus vēlams ņemt vērā sagatavojot prezentāciju AP saskaņošanai Koordinācijas padomes sēdē   prezentācijas ilgums ~ 10 min. prezentācijas slaidu skaits nav ierobežots  </vt:lpstr>
      <vt:lpstr>AP vīzija, mērķi u.c.</vt:lpstr>
      <vt:lpstr>Galvenās attīstības prioritātes, u.c.</vt:lpstr>
      <vt:lpstr>Investīciju plāns</vt:lpstr>
    </vt:vector>
  </TitlesOfParts>
  <Company>VIDM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Evita Klapere</dc:creator>
  <cp:lastModifiedBy>Evita Klapere</cp:lastModifiedBy>
  <cp:revision>14</cp:revision>
  <dcterms:created xsi:type="dcterms:W3CDTF">2012-05-22T06:37:10Z</dcterms:created>
  <dcterms:modified xsi:type="dcterms:W3CDTF">2012-05-22T13:39:59Z</dcterms:modified>
</cp:coreProperties>
</file>