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DBD7D-BE54-4F03-806A-6F0C1DC5DB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A559D-39EB-49C4-8A5D-A3643E884B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4D7B1-9EB3-4010-B7BB-6B274FDC4B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B1D56-6CB8-4BB6-9C87-606E2B7F4F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CD52C-0254-45FB-8D28-0DAF9EF6F3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F6264-9EEB-4F6D-B8AD-6C23A392BE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BCBEF-26FA-4FF9-94CD-96B2BA67F8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64F59-B02B-4CDA-9BB4-573E2CDEF7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4909C-838F-4C5F-A33A-B5137812AB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C5583-2A26-40CA-B0EB-4E0A540EBA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8501B-01FB-4019-B964-ACA5AE0720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B08BC5-8C41-4779-A7AC-6345C88A62E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3568" y="1484784"/>
            <a:ext cx="7772400" cy="3888432"/>
          </a:xfrm>
        </p:spPr>
        <p:txBody>
          <a:bodyPr/>
          <a:lstStyle/>
          <a:p>
            <a:r>
              <a:rPr lang="lv-LV" dirty="0" smtClean="0">
                <a:latin typeface="Calibri" pitchFamily="34" charset="0"/>
              </a:rPr>
              <a:t>Projekta idejas (PI) nosaukums</a:t>
            </a:r>
            <a:r>
              <a:rPr lang="lv-LV" dirty="0" smtClean="0">
                <a:latin typeface="Calibri" pitchFamily="34" charset="0"/>
              </a:rPr>
              <a:t/>
            </a:r>
            <a:br>
              <a:rPr lang="lv-LV" dirty="0" smtClean="0">
                <a:latin typeface="Calibri" pitchFamily="34" charset="0"/>
              </a:rPr>
            </a:br>
            <a:r>
              <a:rPr lang="lv-LV" dirty="0" smtClean="0">
                <a:latin typeface="Calibri" pitchFamily="34" charset="0"/>
              </a:rPr>
              <a:t/>
            </a:r>
            <a:br>
              <a:rPr lang="lv-LV" dirty="0" smtClean="0">
                <a:latin typeface="Calibri" pitchFamily="34" charset="0"/>
              </a:rPr>
            </a:br>
            <a:r>
              <a:rPr lang="lv-LV" sz="2000" dirty="0" smtClean="0">
                <a:latin typeface="Calibri" pitchFamily="34" charset="0"/>
              </a:rPr>
              <a:t>šajā veidnē ieskicēti būtiskākie jautājumi, kurus </a:t>
            </a:r>
            <a:r>
              <a:rPr lang="lv-LV" sz="2000" b="1" dirty="0" smtClean="0">
                <a:latin typeface="Calibri" pitchFamily="34" charset="0"/>
              </a:rPr>
              <a:t>vēlams</a:t>
            </a:r>
            <a:r>
              <a:rPr lang="lv-LV" sz="2000" dirty="0" smtClean="0">
                <a:latin typeface="Calibri" pitchFamily="34" charset="0"/>
              </a:rPr>
              <a:t> ņemt vērā sagatavojot prezentāciju </a:t>
            </a:r>
            <a:r>
              <a:rPr lang="lv-LV" sz="2000" dirty="0" smtClean="0">
                <a:latin typeface="Calibri" pitchFamily="34" charset="0"/>
              </a:rPr>
              <a:t>PI </a:t>
            </a:r>
            <a:r>
              <a:rPr lang="lv-LV" sz="2000" dirty="0" smtClean="0">
                <a:latin typeface="Calibri" pitchFamily="34" charset="0"/>
              </a:rPr>
              <a:t>saskaņošanai Koordinācijas padomes sēdē </a:t>
            </a:r>
            <a:br>
              <a:rPr lang="lv-LV" sz="2000" dirty="0" smtClean="0">
                <a:latin typeface="Calibri" pitchFamily="34" charset="0"/>
              </a:rPr>
            </a:br>
            <a:r>
              <a:rPr lang="lv-LV" sz="1600" dirty="0" smtClean="0">
                <a:latin typeface="Calibri" pitchFamily="34" charset="0"/>
              </a:rPr>
              <a:t/>
            </a:r>
            <a:br>
              <a:rPr lang="lv-LV" sz="1600" dirty="0" smtClean="0">
                <a:latin typeface="Calibri" pitchFamily="34" charset="0"/>
              </a:rPr>
            </a:br>
            <a:r>
              <a:rPr lang="lv-LV" sz="1600" dirty="0" smtClean="0">
                <a:latin typeface="Calibri" pitchFamily="34" charset="0"/>
              </a:rPr>
              <a:t>prezentācijas ilgums ~ </a:t>
            </a:r>
            <a:r>
              <a:rPr lang="lv-LV" sz="1600" dirty="0" smtClean="0">
                <a:latin typeface="Calibri" pitchFamily="34" charset="0"/>
              </a:rPr>
              <a:t>7 </a:t>
            </a:r>
            <a:r>
              <a:rPr lang="lv-LV" sz="1600" dirty="0" smtClean="0">
                <a:latin typeface="Calibri" pitchFamily="34" charset="0"/>
              </a:rPr>
              <a:t>min.</a:t>
            </a:r>
            <a:r>
              <a:rPr lang="lv-LV" sz="2000" dirty="0" smtClean="0">
                <a:latin typeface="Calibri" pitchFamily="34" charset="0"/>
              </a:rPr>
              <a:t/>
            </a:r>
            <a:br>
              <a:rPr lang="lv-LV" sz="2000" dirty="0" smtClean="0">
                <a:latin typeface="Calibri" pitchFamily="34" charset="0"/>
              </a:rPr>
            </a:br>
            <a:r>
              <a:rPr lang="lv-LV" sz="2000" dirty="0" smtClean="0">
                <a:latin typeface="Calibri" pitchFamily="34" charset="0"/>
              </a:rPr>
              <a:t>prezentācijas slaidu skaits nav ierobežots </a:t>
            </a:r>
            <a:br>
              <a:rPr lang="lv-LV" sz="2000" dirty="0" smtClean="0">
                <a:latin typeface="Calibri" pitchFamily="34" charset="0"/>
              </a:rPr>
            </a:br>
            <a:endParaRPr lang="lv-LV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lv-LV" sz="3600" dirty="0" smtClean="0">
                <a:latin typeface="Calibri" pitchFamily="34" charset="0"/>
              </a:rPr>
              <a:t>Projekta mērķis, projekta darbības u.c</a:t>
            </a:r>
            <a:r>
              <a:rPr lang="lv-LV" sz="3600" dirty="0" smtClean="0">
                <a:latin typeface="Calibri" pitchFamily="34" charset="0"/>
              </a:rPr>
              <a:t>.</a:t>
            </a:r>
            <a:endParaRPr lang="lv-LV" sz="36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2132856"/>
            <a:ext cx="6264696" cy="2952328"/>
          </a:xfrm>
        </p:spPr>
        <p:txBody>
          <a:bodyPr/>
          <a:lstStyle/>
          <a:p>
            <a:pPr>
              <a:buFont typeface="Wingdings" pitchFamily="2" charset="2"/>
              <a:buChar char="à"/>
            </a:pPr>
            <a:r>
              <a:rPr lang="lv-LV" sz="2400" dirty="0" smtClean="0">
                <a:latin typeface="Calibri" pitchFamily="34" charset="0"/>
                <a:sym typeface="Wingdings" pitchFamily="2" charset="2"/>
              </a:rPr>
              <a:t>N</a:t>
            </a:r>
            <a:r>
              <a:rPr lang="lv-LV" sz="2400" dirty="0" smtClean="0">
                <a:latin typeface="Calibri" pitchFamily="34" charset="0"/>
              </a:rPr>
              <a:t>orādiet projekta mērķi un īsi aprakstiet projektā plānotās darbības</a:t>
            </a:r>
          </a:p>
          <a:p>
            <a:pPr>
              <a:buNone/>
            </a:pPr>
            <a:endParaRPr lang="lv-LV" sz="1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endParaRPr lang="lv-LV" sz="1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lv-LV" sz="1400" b="1" dirty="0" smtClean="0">
                <a:solidFill>
                  <a:srgbClr val="FF0000"/>
                </a:solidFill>
                <a:latin typeface="Calibri" pitchFamily="34" charset="0"/>
              </a:rPr>
              <a:t>!</a:t>
            </a:r>
            <a:r>
              <a:rPr lang="lv-LV" sz="1400" b="1" dirty="0" smtClean="0">
                <a:latin typeface="Calibri" pitchFamily="34" charset="0"/>
              </a:rPr>
              <a:t> </a:t>
            </a:r>
            <a:r>
              <a:rPr lang="lv-LV" sz="1800" dirty="0" smtClean="0">
                <a:latin typeface="Calibri" pitchFamily="34" charset="0"/>
              </a:rPr>
              <a:t>Informācijai jābūt pēc iespējas uztveramākai, kodolīgākai - lai to panāktu izmantojiet grafikus, tabulas, figūras</a:t>
            </a:r>
          </a:p>
          <a:p>
            <a:pPr>
              <a:buNone/>
            </a:pPr>
            <a:endParaRPr lang="lv-LV" sz="1400" dirty="0" smtClean="0">
              <a:latin typeface="Calibri" pitchFamily="34" charset="0"/>
            </a:endParaRPr>
          </a:p>
          <a:p>
            <a:pPr lvl="0">
              <a:buNone/>
            </a:pPr>
            <a:r>
              <a:rPr lang="lv-LV" sz="1400" dirty="0" smtClean="0">
                <a:latin typeface="Calibri" pitchFamily="34" charset="0"/>
                <a:sym typeface="Wingdings" pitchFamily="2" charset="2"/>
              </a:rPr>
              <a:t> </a:t>
            </a:r>
            <a:endParaRPr lang="lv-LV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 smtClean="0">
                <a:latin typeface="Calibri" pitchFamily="34" charset="0"/>
              </a:rPr>
              <a:t>Gatavības pakāpe, īpašumtiesības, saimnieciskās darbības veicināšana</a:t>
            </a:r>
            <a:endParaRPr lang="lv-LV" sz="28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00201"/>
            <a:ext cx="7056784" cy="3052936"/>
          </a:xfrm>
        </p:spPr>
        <p:txBody>
          <a:bodyPr/>
          <a:lstStyle/>
          <a:p>
            <a:pPr marL="0" indent="0" algn="just">
              <a:buFont typeface="Wingdings" pitchFamily="2" charset="2"/>
              <a:buChar char="à"/>
            </a:pPr>
            <a:r>
              <a:rPr lang="lv-LV" sz="2000" dirty="0" smtClean="0">
                <a:latin typeface="Calibri" pitchFamily="34" charset="0"/>
                <a:sym typeface="Wingdings" pitchFamily="2" charset="2"/>
              </a:rPr>
              <a:t>  Norādiet </a:t>
            </a:r>
            <a:r>
              <a:rPr lang="lv-LV" sz="2000" dirty="0" smtClean="0">
                <a:latin typeface="Calibri" pitchFamily="34" charset="0"/>
                <a:sym typeface="Wingdings" pitchFamily="2" charset="2"/>
              </a:rPr>
              <a:t>projekta g</a:t>
            </a:r>
            <a:r>
              <a:rPr lang="lv-LV" sz="2000" dirty="0" smtClean="0">
                <a:latin typeface="Calibri" pitchFamily="34" charset="0"/>
              </a:rPr>
              <a:t>atavības pakāpi </a:t>
            </a:r>
          </a:p>
          <a:p>
            <a:pPr marL="266700" indent="0" algn="just">
              <a:buNone/>
            </a:pPr>
            <a:r>
              <a:rPr lang="lv-LV" sz="1800" dirty="0" smtClean="0">
                <a:latin typeface="Calibri" pitchFamily="34" charset="0"/>
              </a:rPr>
              <a:t> (</a:t>
            </a:r>
            <a:r>
              <a:rPr lang="lv-LV" sz="1800" dirty="0" smtClean="0">
                <a:latin typeface="Calibri" pitchFamily="34" charset="0"/>
              </a:rPr>
              <a:t>piemēram: sagatavota tehniskā dokumentācija, izsludināts iepirkums</a:t>
            </a:r>
            <a:r>
              <a:rPr lang="lv-LV" sz="1800" dirty="0" smtClean="0">
                <a:latin typeface="Calibri" pitchFamily="34" charset="0"/>
              </a:rPr>
              <a:t>)</a:t>
            </a:r>
          </a:p>
          <a:p>
            <a:pPr marL="266700" indent="0" algn="just">
              <a:buNone/>
            </a:pPr>
            <a:endParaRPr lang="lv-LV" sz="1800" dirty="0" smtClean="0">
              <a:latin typeface="Calibri" pitchFamily="34" charset="0"/>
            </a:endParaRPr>
          </a:p>
          <a:p>
            <a:pPr algn="just">
              <a:buFont typeface="Wingdings"/>
              <a:buChar char="à"/>
            </a:pPr>
            <a:r>
              <a:rPr lang="lv-LV" sz="2000" dirty="0" smtClean="0">
                <a:latin typeface="Calibri" pitchFamily="34" charset="0"/>
                <a:sym typeface="Wingdings" pitchFamily="2" charset="2"/>
              </a:rPr>
              <a:t>Norādiet, vai infrastruktūra, kurā tiek veikti ieguldījumi, atrodas pašvaldības īpašumā</a:t>
            </a:r>
          </a:p>
          <a:p>
            <a:pPr algn="just">
              <a:buFont typeface="Wingdings"/>
              <a:buChar char="à"/>
            </a:pPr>
            <a:endParaRPr lang="lv-LV" sz="2000" dirty="0" smtClean="0">
              <a:latin typeface="Calibri" pitchFamily="34" charset="0"/>
              <a:sym typeface="Wingdings" pitchFamily="2" charset="2"/>
            </a:endParaRPr>
          </a:p>
          <a:p>
            <a:pPr algn="just">
              <a:buFont typeface="Wingdings"/>
              <a:buChar char="à"/>
            </a:pPr>
            <a:r>
              <a:rPr lang="lv-LV" sz="2000" dirty="0" smtClean="0">
                <a:latin typeface="Calibri" pitchFamily="34" charset="0"/>
                <a:sym typeface="Wingdings" pitchFamily="2" charset="2"/>
              </a:rPr>
              <a:t>Norādiet, </a:t>
            </a:r>
            <a:r>
              <a:rPr lang="lv-LV" sz="2000" dirty="0" smtClean="0">
                <a:latin typeface="Calibri" pitchFamily="34" charset="0"/>
                <a:sym typeface="Wingdings" pitchFamily="2" charset="2"/>
              </a:rPr>
              <a:t>vai un </a:t>
            </a:r>
            <a:r>
              <a:rPr lang="lv-LV" sz="2000" dirty="0" smtClean="0">
                <a:latin typeface="Calibri" pitchFamily="34" charset="0"/>
                <a:sym typeface="Wingdings" pitchFamily="2" charset="2"/>
              </a:rPr>
              <a:t>kā plānotās </a:t>
            </a:r>
            <a:r>
              <a:rPr lang="lv-LV" sz="2000" dirty="0" smtClean="0">
                <a:latin typeface="Calibri" pitchFamily="34" charset="0"/>
                <a:sym typeface="Wingdings" pitchFamily="2" charset="2"/>
              </a:rPr>
              <a:t>projekta izmaksas </a:t>
            </a:r>
            <a:r>
              <a:rPr lang="lv-LV" sz="2000" dirty="0" smtClean="0">
                <a:latin typeface="Calibri" pitchFamily="34" charset="0"/>
                <a:sym typeface="Wingdings" pitchFamily="2" charset="2"/>
              </a:rPr>
              <a:t>ir vērstas uz saimnieciskās darbības sekmēšanu attiecīgajā administratīvajā teritorijā</a:t>
            </a:r>
          </a:p>
          <a:p>
            <a:pPr>
              <a:buNone/>
            </a:pPr>
            <a:endParaRPr lang="lv-LV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dirty="0" smtClean="0">
                <a:latin typeface="Calibri" pitchFamily="34" charset="0"/>
              </a:rPr>
              <a:t/>
            </a:r>
            <a:br>
              <a:rPr lang="lv-LV" sz="3200" dirty="0" smtClean="0">
                <a:latin typeface="Calibri" pitchFamily="34" charset="0"/>
              </a:rPr>
            </a:br>
            <a:r>
              <a:rPr lang="lv-LV" sz="3200" dirty="0" smtClean="0">
                <a:latin typeface="Calibri" pitchFamily="34" charset="0"/>
              </a:rPr>
              <a:t>Projekta izmaksas</a:t>
            </a:r>
            <a:endParaRPr lang="lv-LV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844824"/>
            <a:ext cx="6480720" cy="3340968"/>
          </a:xfrm>
        </p:spPr>
        <p:txBody>
          <a:bodyPr/>
          <a:lstStyle/>
          <a:p>
            <a:pPr algn="just">
              <a:buFont typeface="Wingdings" pitchFamily="2" charset="2"/>
              <a:buChar char="à"/>
            </a:pPr>
            <a:r>
              <a:rPr lang="lv-LV" sz="2400" dirty="0" smtClean="0">
                <a:latin typeface="Calibri" pitchFamily="34" charset="0"/>
                <a:sym typeface="Wingdings" pitchFamily="2" charset="2"/>
              </a:rPr>
              <a:t>Norādiet projekta kopējā finansējuma apjomu</a:t>
            </a:r>
          </a:p>
          <a:p>
            <a:pPr algn="just">
              <a:buFont typeface="Wingdings" pitchFamily="2" charset="2"/>
              <a:buChar char="à"/>
            </a:pPr>
            <a:r>
              <a:rPr lang="lv-LV" sz="2400" dirty="0" smtClean="0">
                <a:latin typeface="Calibri" pitchFamily="34" charset="0"/>
                <a:sym typeface="Wingdings" pitchFamily="2" charset="2"/>
              </a:rPr>
              <a:t>Norādiet </a:t>
            </a:r>
            <a:r>
              <a:rPr lang="lv-LV" sz="2400" dirty="0" smtClean="0">
                <a:latin typeface="Calibri" pitchFamily="34" charset="0"/>
                <a:sym typeface="Wingdings" pitchFamily="2" charset="2"/>
              </a:rPr>
              <a:t>ERAF līdzfinansējuma apjomu </a:t>
            </a:r>
            <a:r>
              <a:rPr lang="lv-LV" sz="2400" dirty="0" smtClean="0">
                <a:latin typeface="Calibri" pitchFamily="34" charset="0"/>
                <a:sym typeface="Wingdings" pitchFamily="2" charset="2"/>
              </a:rPr>
              <a:t>(Ls, %)</a:t>
            </a:r>
            <a:endParaRPr lang="lv-LV" sz="2400" dirty="0" smtClean="0">
              <a:latin typeface="Calibri" pitchFamily="34" charset="0"/>
              <a:sym typeface="Wingdings" pitchFamily="2" charset="2"/>
            </a:endParaRPr>
          </a:p>
          <a:p>
            <a:pPr algn="just">
              <a:buFont typeface="Wingdings" pitchFamily="2" charset="2"/>
              <a:buChar char="à"/>
            </a:pPr>
            <a:r>
              <a:rPr lang="lv-LV" sz="2400" dirty="0" smtClean="0">
                <a:latin typeface="Calibri" pitchFamily="34" charset="0"/>
                <a:sym typeface="Wingdings" pitchFamily="2" charset="2"/>
              </a:rPr>
              <a:t>Norādiet p</a:t>
            </a:r>
            <a:r>
              <a:rPr lang="lv-LV" sz="2400" dirty="0" smtClean="0">
                <a:latin typeface="Calibri" pitchFamily="34" charset="0"/>
                <a:sym typeface="Wingdings" pitchFamily="2" charset="2"/>
              </a:rPr>
              <a:t>ašvaldības līdzfinansējuma apjomu </a:t>
            </a:r>
            <a:r>
              <a:rPr lang="lv-LV" sz="2400" dirty="0" smtClean="0">
                <a:latin typeface="Calibri" pitchFamily="34" charset="0"/>
                <a:sym typeface="Wingdings" pitchFamily="2" charset="2"/>
              </a:rPr>
              <a:t>(Ls, %)</a:t>
            </a:r>
            <a:endParaRPr lang="lv-LV" sz="2400" dirty="0" smtClean="0">
              <a:latin typeface="Calibri" pitchFamily="34" charset="0"/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endParaRPr lang="lv-LV" sz="2000" dirty="0" smtClean="0">
              <a:latin typeface="Calibri" pitchFamily="34" charset="0"/>
              <a:sym typeface="Wingdings" pitchFamily="2" charset="2"/>
            </a:endParaRPr>
          </a:p>
          <a:p>
            <a:pPr algn="ctr">
              <a:buNone/>
            </a:pPr>
            <a:r>
              <a:rPr lang="lv-LV" sz="1800" b="1" dirty="0" smtClean="0">
                <a:solidFill>
                  <a:srgbClr val="FF0000"/>
                </a:solidFill>
                <a:latin typeface="Calibri" pitchFamily="34" charset="0"/>
              </a:rPr>
              <a:t>!</a:t>
            </a:r>
            <a:r>
              <a:rPr lang="lv-LV" sz="1800" dirty="0" smtClean="0">
                <a:latin typeface="Calibri" pitchFamily="34" charset="0"/>
              </a:rPr>
              <a:t> Norādiet, vai projekta finansēšanai pašvaldībai būs nepieciešams ņemt aizņēmumu </a:t>
            </a:r>
            <a:endParaRPr lang="lv-LV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dirty="0" smtClean="0">
                <a:latin typeface="Calibri" pitchFamily="34" charset="0"/>
              </a:rPr>
              <a:t/>
            </a:r>
            <a:br>
              <a:rPr lang="lv-LV" sz="3200" dirty="0" smtClean="0">
                <a:latin typeface="Calibri" pitchFamily="34" charset="0"/>
              </a:rPr>
            </a:br>
            <a:r>
              <a:rPr lang="lv-LV" sz="3200" dirty="0" smtClean="0">
                <a:latin typeface="Calibri" pitchFamily="34" charset="0"/>
              </a:rPr>
              <a:t>Esošā situācija, projekta nepieciešamība</a:t>
            </a:r>
            <a:endParaRPr lang="lv-LV" sz="3200" dirty="0" smtClean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88840"/>
            <a:ext cx="6984776" cy="3240361"/>
          </a:xfrm>
        </p:spPr>
        <p:txBody>
          <a:bodyPr/>
          <a:lstStyle/>
          <a:p>
            <a:pPr>
              <a:buNone/>
            </a:pPr>
            <a:r>
              <a:rPr lang="lv-LV" sz="2400" dirty="0" smtClean="0">
                <a:latin typeface="Calibri" pitchFamily="34" charset="0"/>
                <a:sym typeface="Wingdings" pitchFamily="2" charset="2"/>
              </a:rPr>
              <a:t> Īsi aprakstiet e</a:t>
            </a:r>
            <a:r>
              <a:rPr lang="lv-LV" sz="2400" dirty="0" smtClean="0">
                <a:latin typeface="Calibri" pitchFamily="34" charset="0"/>
              </a:rPr>
              <a:t>sošo situāciju</a:t>
            </a:r>
          </a:p>
          <a:p>
            <a:pPr>
              <a:buFont typeface="Wingdings"/>
              <a:buChar char="à"/>
            </a:pPr>
            <a:r>
              <a:rPr lang="lv-LV" sz="2400" dirty="0" smtClean="0">
                <a:latin typeface="Calibri" pitchFamily="34" charset="0"/>
              </a:rPr>
              <a:t>Pamatojiet projekta nepieciešamību, lietderību, ieguvumus no projekta realizācijas</a:t>
            </a:r>
          </a:p>
          <a:p>
            <a:pPr>
              <a:buFont typeface="Wingdings"/>
              <a:buChar char="à"/>
            </a:pPr>
            <a:r>
              <a:rPr lang="lv-LV" sz="2400" dirty="0" smtClean="0">
                <a:latin typeface="Calibri" pitchFamily="34" charset="0"/>
              </a:rPr>
              <a:t>N</a:t>
            </a:r>
            <a:r>
              <a:rPr lang="lv-LV" sz="2400" dirty="0" smtClean="0">
                <a:latin typeface="Calibri" pitchFamily="34" charset="0"/>
              </a:rPr>
              <a:t>orādiet projekta sasaisti ar attīstības programmu</a:t>
            </a:r>
          </a:p>
          <a:p>
            <a:pPr>
              <a:buFont typeface="Wingdings"/>
              <a:buChar char="à"/>
            </a:pPr>
            <a:r>
              <a:rPr lang="lv-LV" sz="2400" dirty="0" smtClean="0">
                <a:latin typeface="Calibri" pitchFamily="34" charset="0"/>
              </a:rPr>
              <a:t>Norādiet, kādas pašvaldības autonomajās funkcijas īstenošanu projekts veicinās</a:t>
            </a:r>
            <a:endParaRPr lang="en-US" sz="1600" dirty="0">
              <a:latin typeface="Calibri" pitchFamily="34" charset="0"/>
            </a:endParaRPr>
          </a:p>
          <a:p>
            <a:pPr>
              <a:buFont typeface="Wingdings"/>
              <a:buChar char="à"/>
            </a:pPr>
            <a:endParaRPr lang="lv-LV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lv-LV" sz="1800" b="1" dirty="0" smtClean="0">
                <a:solidFill>
                  <a:srgbClr val="FF0000"/>
                </a:solidFill>
                <a:latin typeface="Calibri" pitchFamily="34" charset="0"/>
              </a:rPr>
              <a:t>!</a:t>
            </a:r>
            <a:r>
              <a:rPr lang="lv-LV" sz="1800" dirty="0" smtClean="0">
                <a:latin typeface="Calibri" pitchFamily="34" charset="0"/>
              </a:rPr>
              <a:t> </a:t>
            </a:r>
            <a:r>
              <a:rPr lang="lv-LV" sz="1800" b="1" dirty="0" smtClean="0">
                <a:solidFill>
                  <a:srgbClr val="FF0000"/>
                </a:solidFill>
                <a:latin typeface="Calibri" pitchFamily="34" charset="0"/>
              </a:rPr>
              <a:t>Prezentācijā iekļaujiet vizuālo materiālu: </a:t>
            </a:r>
            <a:r>
              <a:rPr lang="lv-LV" sz="1800" b="1" dirty="0" smtClean="0">
                <a:solidFill>
                  <a:srgbClr val="FF0000"/>
                </a:solidFill>
                <a:latin typeface="Calibri" pitchFamily="34" charset="0"/>
              </a:rPr>
              <a:t>kartes</a:t>
            </a:r>
            <a:r>
              <a:rPr lang="lv-LV" sz="1800" b="1" dirty="0" smtClean="0">
                <a:solidFill>
                  <a:srgbClr val="FF0000"/>
                </a:solidFill>
                <a:latin typeface="Calibri" pitchFamily="34" charset="0"/>
              </a:rPr>
              <a:t>, </a:t>
            </a:r>
            <a:r>
              <a:rPr lang="lv-LV" sz="1800" b="1" dirty="0" smtClean="0">
                <a:solidFill>
                  <a:srgbClr val="FF0000"/>
                </a:solidFill>
                <a:latin typeface="Calibri" pitchFamily="34" charset="0"/>
              </a:rPr>
              <a:t>fotoattēlus u.t.t.</a:t>
            </a:r>
            <a:endParaRPr lang="lv-LV" sz="1800" b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RAM_prezentacija">
  <a:themeElements>
    <a:clrScheme name="Office Theme 14">
      <a:dk1>
        <a:srgbClr val="026227"/>
      </a:dk1>
      <a:lt1>
        <a:srgbClr val="FFFFFF"/>
      </a:lt1>
      <a:dk2>
        <a:srgbClr val="02529B"/>
      </a:dk2>
      <a:lt2>
        <a:srgbClr val="808080"/>
      </a:lt2>
      <a:accent1>
        <a:srgbClr val="78BF30"/>
      </a:accent1>
      <a:accent2>
        <a:srgbClr val="EFA003"/>
      </a:accent2>
      <a:accent3>
        <a:srgbClr val="FFFFFF"/>
      </a:accent3>
      <a:accent4>
        <a:srgbClr val="015320"/>
      </a:accent4>
      <a:accent5>
        <a:srgbClr val="BEDCAD"/>
      </a:accent5>
      <a:accent6>
        <a:srgbClr val="D99102"/>
      </a:accent6>
      <a:hlink>
        <a:srgbClr val="990000"/>
      </a:hlink>
      <a:folHlink>
        <a:srgbClr val="FFD800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529B"/>
        </a:dk1>
        <a:lt1>
          <a:srgbClr val="FFFFFF"/>
        </a:lt1>
        <a:dk2>
          <a:srgbClr val="026227"/>
        </a:dk2>
        <a:lt2>
          <a:srgbClr val="808080"/>
        </a:lt2>
        <a:accent1>
          <a:srgbClr val="80C5CA"/>
        </a:accent1>
        <a:accent2>
          <a:srgbClr val="00529B"/>
        </a:accent2>
        <a:accent3>
          <a:srgbClr val="FFFFFF"/>
        </a:accent3>
        <a:accent4>
          <a:srgbClr val="004584"/>
        </a:accent4>
        <a:accent5>
          <a:srgbClr val="C0DFE1"/>
        </a:accent5>
        <a:accent6>
          <a:srgbClr val="00498C"/>
        </a:accent6>
        <a:hlink>
          <a:srgbClr val="990000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26227"/>
        </a:dk1>
        <a:lt1>
          <a:srgbClr val="FFFFFF"/>
        </a:lt1>
        <a:dk2>
          <a:srgbClr val="02529B"/>
        </a:dk2>
        <a:lt2>
          <a:srgbClr val="808080"/>
        </a:lt2>
        <a:accent1>
          <a:srgbClr val="78BF30"/>
        </a:accent1>
        <a:accent2>
          <a:srgbClr val="EFA003"/>
        </a:accent2>
        <a:accent3>
          <a:srgbClr val="FFFFFF"/>
        </a:accent3>
        <a:accent4>
          <a:srgbClr val="015320"/>
        </a:accent4>
        <a:accent5>
          <a:srgbClr val="BEDCAD"/>
        </a:accent5>
        <a:accent6>
          <a:srgbClr val="D99102"/>
        </a:accent6>
        <a:hlink>
          <a:srgbClr val="990000"/>
        </a:hlink>
        <a:folHlink>
          <a:srgbClr val="FFD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VARAM_prezentacija</Template>
  <TotalTime>1408</TotalTime>
  <Words>168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VARAM_prezentacija</vt:lpstr>
      <vt:lpstr>Projekta idejas (PI) nosaukums  šajā veidnē ieskicēti būtiskākie jautājumi, kurus vēlams ņemt vērā sagatavojot prezentāciju PI saskaņošanai Koordinācijas padomes sēdē   prezentācijas ilgums ~ 7 min. prezentācijas slaidu skaits nav ierobežots  </vt:lpstr>
      <vt:lpstr>Projekta mērķis, projekta darbības u.c.</vt:lpstr>
      <vt:lpstr>Gatavības pakāpe, īpašumtiesības, saimnieciskās darbības veicināšana</vt:lpstr>
      <vt:lpstr> Projekta izmaksas</vt:lpstr>
      <vt:lpstr> Esošā situācija, projekta nepieciešamība</vt:lpstr>
    </vt:vector>
  </TitlesOfParts>
  <Company>VIDM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Evita Klapere</dc:creator>
  <cp:lastModifiedBy>Evita Klapere</cp:lastModifiedBy>
  <cp:revision>26</cp:revision>
  <dcterms:created xsi:type="dcterms:W3CDTF">2012-05-22T06:37:10Z</dcterms:created>
  <dcterms:modified xsi:type="dcterms:W3CDTF">2012-05-23T06:21:04Z</dcterms:modified>
</cp:coreProperties>
</file>