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8"/>
  </p:notesMasterIdLst>
  <p:sldIdLst>
    <p:sldId id="411" r:id="rId2"/>
    <p:sldId id="432" r:id="rId3"/>
    <p:sldId id="414" r:id="rId4"/>
    <p:sldId id="415" r:id="rId5"/>
    <p:sldId id="442" r:id="rId6"/>
    <p:sldId id="446" r:id="rId7"/>
    <p:sldId id="428" r:id="rId8"/>
    <p:sldId id="417" r:id="rId9"/>
    <p:sldId id="436" r:id="rId10"/>
    <p:sldId id="427" r:id="rId11"/>
    <p:sldId id="444" r:id="rId12"/>
    <p:sldId id="437" r:id="rId13"/>
    <p:sldId id="418" r:id="rId14"/>
    <p:sldId id="438" r:id="rId15"/>
    <p:sldId id="439" r:id="rId16"/>
    <p:sldId id="419" r:id="rId17"/>
    <p:sldId id="440" r:id="rId18"/>
    <p:sldId id="433" r:id="rId19"/>
    <p:sldId id="422" r:id="rId20"/>
    <p:sldId id="423" r:id="rId21"/>
    <p:sldId id="434" r:id="rId22"/>
    <p:sldId id="445" r:id="rId23"/>
    <p:sldId id="443" r:id="rId24"/>
    <p:sldId id="420" r:id="rId25"/>
    <p:sldId id="421" r:id="rId26"/>
    <p:sldId id="376" r:id="rId27"/>
  </p:sldIdLst>
  <p:sldSz cx="9144000" cy="6858000" type="screen4x3"/>
  <p:notesSz cx="6734175" cy="9866313"/>
  <p:defaultTextStyle>
    <a:defPPr>
      <a:defRPr lang="en-US"/>
    </a:defPPr>
    <a:lvl1pPr algn="l" defTabSz="938213" rtl="0" eaLnBrk="0" fontAlgn="base" hangingPunct="0">
      <a:spcBef>
        <a:spcPct val="0"/>
      </a:spcBef>
      <a:spcAft>
        <a:spcPct val="0"/>
      </a:spcAft>
      <a:defRPr sz="1700" kern="1200">
        <a:solidFill>
          <a:schemeClr val="tx1"/>
        </a:solidFill>
        <a:latin typeface="Times New Roman" pitchFamily="18" charset="0"/>
        <a:ea typeface="+mn-ea"/>
        <a:cs typeface="Arial" charset="0"/>
      </a:defRPr>
    </a:lvl1pPr>
    <a:lvl2pPr marL="468313" indent="-11113" algn="l" defTabSz="938213" rtl="0" eaLnBrk="0" fontAlgn="base" hangingPunct="0">
      <a:spcBef>
        <a:spcPct val="0"/>
      </a:spcBef>
      <a:spcAft>
        <a:spcPct val="0"/>
      </a:spcAft>
      <a:defRPr sz="1700" kern="1200">
        <a:solidFill>
          <a:schemeClr val="tx1"/>
        </a:solidFill>
        <a:latin typeface="Times New Roman" pitchFamily="18" charset="0"/>
        <a:ea typeface="+mn-ea"/>
        <a:cs typeface="Arial" charset="0"/>
      </a:defRPr>
    </a:lvl2pPr>
    <a:lvl3pPr marL="938213" indent="-23813" algn="l" defTabSz="938213" rtl="0" eaLnBrk="0" fontAlgn="base" hangingPunct="0">
      <a:spcBef>
        <a:spcPct val="0"/>
      </a:spcBef>
      <a:spcAft>
        <a:spcPct val="0"/>
      </a:spcAft>
      <a:defRPr sz="1700" kern="1200">
        <a:solidFill>
          <a:schemeClr val="tx1"/>
        </a:solidFill>
        <a:latin typeface="Times New Roman" pitchFamily="18" charset="0"/>
        <a:ea typeface="+mn-ea"/>
        <a:cs typeface="Arial" charset="0"/>
      </a:defRPr>
    </a:lvl3pPr>
    <a:lvl4pPr marL="1408113" indent="-36513" algn="l" defTabSz="938213" rtl="0" eaLnBrk="0" fontAlgn="base" hangingPunct="0">
      <a:spcBef>
        <a:spcPct val="0"/>
      </a:spcBef>
      <a:spcAft>
        <a:spcPct val="0"/>
      </a:spcAft>
      <a:defRPr sz="1700" kern="1200">
        <a:solidFill>
          <a:schemeClr val="tx1"/>
        </a:solidFill>
        <a:latin typeface="Times New Roman" pitchFamily="18" charset="0"/>
        <a:ea typeface="+mn-ea"/>
        <a:cs typeface="Arial" charset="0"/>
      </a:defRPr>
    </a:lvl4pPr>
    <a:lvl5pPr marL="1878013" indent="-49213" algn="l" defTabSz="938213" rtl="0" eaLnBrk="0" fontAlgn="base" hangingPunct="0">
      <a:spcBef>
        <a:spcPct val="0"/>
      </a:spcBef>
      <a:spcAft>
        <a:spcPct val="0"/>
      </a:spcAft>
      <a:defRPr sz="1700" kern="1200">
        <a:solidFill>
          <a:schemeClr val="tx1"/>
        </a:solidFill>
        <a:latin typeface="Times New Roman" pitchFamily="18" charset="0"/>
        <a:ea typeface="+mn-ea"/>
        <a:cs typeface="Arial" charset="0"/>
      </a:defRPr>
    </a:lvl5pPr>
    <a:lvl6pPr marL="2286000" algn="l" defTabSz="914400" rtl="0" eaLnBrk="1" latinLnBrk="0" hangingPunct="1">
      <a:defRPr sz="1700" kern="1200">
        <a:solidFill>
          <a:schemeClr val="tx1"/>
        </a:solidFill>
        <a:latin typeface="Times New Roman" pitchFamily="18" charset="0"/>
        <a:ea typeface="+mn-ea"/>
        <a:cs typeface="Arial" charset="0"/>
      </a:defRPr>
    </a:lvl6pPr>
    <a:lvl7pPr marL="2743200" algn="l" defTabSz="914400" rtl="0" eaLnBrk="1" latinLnBrk="0" hangingPunct="1">
      <a:defRPr sz="1700" kern="1200">
        <a:solidFill>
          <a:schemeClr val="tx1"/>
        </a:solidFill>
        <a:latin typeface="Times New Roman" pitchFamily="18" charset="0"/>
        <a:ea typeface="+mn-ea"/>
        <a:cs typeface="Arial" charset="0"/>
      </a:defRPr>
    </a:lvl7pPr>
    <a:lvl8pPr marL="3200400" algn="l" defTabSz="914400" rtl="0" eaLnBrk="1" latinLnBrk="0" hangingPunct="1">
      <a:defRPr sz="1700" kern="1200">
        <a:solidFill>
          <a:schemeClr val="tx1"/>
        </a:solidFill>
        <a:latin typeface="Times New Roman" pitchFamily="18" charset="0"/>
        <a:ea typeface="+mn-ea"/>
        <a:cs typeface="Arial" charset="0"/>
      </a:defRPr>
    </a:lvl8pPr>
    <a:lvl9pPr marL="3657600" algn="l" defTabSz="914400" rtl="0" eaLnBrk="1" latinLnBrk="0" hangingPunct="1">
      <a:defRPr sz="17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FF99"/>
    <a:srgbClr val="FFFF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4" autoAdjust="0"/>
    <p:restoredTop sz="91412" autoAdjust="0"/>
  </p:normalViewPr>
  <p:slideViewPr>
    <p:cSldViewPr snapToGrid="0" snapToObjects="1">
      <p:cViewPr varScale="1">
        <p:scale>
          <a:sx n="100" d="100"/>
          <a:sy n="100" d="100"/>
        </p:scale>
        <p:origin x="-122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7825" cy="493713"/>
          </a:xfrm>
          <a:prstGeom prst="rect">
            <a:avLst/>
          </a:prstGeom>
        </p:spPr>
        <p:txBody>
          <a:bodyPr vert="horz" lIns="91440" tIns="45720" rIns="91440" bIns="45720" rtlCol="0"/>
          <a:lstStyle>
            <a:lvl1pPr algn="l" defTabSz="939575" eaLnBrk="1" fontAlgn="auto" hangingPunct="1">
              <a:spcBef>
                <a:spcPts val="0"/>
              </a:spcBef>
              <a:spcAft>
                <a:spcPts val="0"/>
              </a:spcAft>
              <a:defRPr sz="1200">
                <a:latin typeface="+mn-lt"/>
                <a:cs typeface="+mn-cs"/>
              </a:defRPr>
            </a:lvl1pPr>
          </a:lstStyle>
          <a:p>
            <a:pPr>
              <a:defRPr/>
            </a:pPr>
            <a:endParaRPr lang="lv-LV"/>
          </a:p>
        </p:txBody>
      </p:sp>
      <p:sp>
        <p:nvSpPr>
          <p:cNvPr id="3" name="Date Placeholder 2"/>
          <p:cNvSpPr>
            <a:spLocks noGrp="1"/>
          </p:cNvSpPr>
          <p:nvPr>
            <p:ph type="dt" idx="1"/>
          </p:nvPr>
        </p:nvSpPr>
        <p:spPr>
          <a:xfrm>
            <a:off x="3814763" y="0"/>
            <a:ext cx="2917825" cy="493713"/>
          </a:xfrm>
          <a:prstGeom prst="rect">
            <a:avLst/>
          </a:prstGeom>
        </p:spPr>
        <p:txBody>
          <a:bodyPr vert="horz" lIns="91440" tIns="45720" rIns="91440" bIns="45720" rtlCol="0"/>
          <a:lstStyle>
            <a:lvl1pPr algn="r" defTabSz="939575" eaLnBrk="1" fontAlgn="auto" hangingPunct="1">
              <a:spcBef>
                <a:spcPts val="0"/>
              </a:spcBef>
              <a:spcAft>
                <a:spcPts val="0"/>
              </a:spcAft>
              <a:defRPr sz="1200">
                <a:latin typeface="+mn-lt"/>
                <a:cs typeface="+mn-cs"/>
              </a:defRPr>
            </a:lvl1pPr>
          </a:lstStyle>
          <a:p>
            <a:pPr>
              <a:defRPr/>
            </a:pPr>
            <a:fld id="{74F69BB5-53B5-4F43-90B8-58A4A4B05096}" type="datetimeFigureOut">
              <a:rPr lang="lv-LV"/>
              <a:pPr>
                <a:defRPr/>
              </a:pPr>
              <a:t>2015.11.17.</a:t>
            </a:fld>
            <a:endParaRPr lang="lv-LV" dirty="0"/>
          </a:p>
        </p:txBody>
      </p:sp>
      <p:sp>
        <p:nvSpPr>
          <p:cNvPr id="4" name="Slide Image Placeholder 3"/>
          <p:cNvSpPr>
            <a:spLocks noGrp="1" noRot="1" noChangeAspect="1"/>
          </p:cNvSpPr>
          <p:nvPr>
            <p:ph type="sldImg" idx="2"/>
          </p:nvPr>
        </p:nvSpPr>
        <p:spPr>
          <a:xfrm>
            <a:off x="900113" y="739775"/>
            <a:ext cx="4933950" cy="3700463"/>
          </a:xfrm>
          <a:prstGeom prst="rect">
            <a:avLst/>
          </a:prstGeom>
          <a:noFill/>
          <a:ln w="12700">
            <a:solidFill>
              <a:prstClr val="black"/>
            </a:solidFill>
          </a:ln>
        </p:spPr>
        <p:txBody>
          <a:bodyPr vert="horz" lIns="91440" tIns="45720" rIns="91440" bIns="45720" rtlCol="0" anchor="ctr"/>
          <a:lstStyle/>
          <a:p>
            <a:pPr lvl="0"/>
            <a:endParaRPr lang="lv-LV" noProof="0" dirty="0"/>
          </a:p>
        </p:txBody>
      </p:sp>
      <p:sp>
        <p:nvSpPr>
          <p:cNvPr id="5" name="Notes Placeholder 4"/>
          <p:cNvSpPr>
            <a:spLocks noGrp="1"/>
          </p:cNvSpPr>
          <p:nvPr>
            <p:ph type="body" sz="quarter" idx="3"/>
          </p:nvPr>
        </p:nvSpPr>
        <p:spPr>
          <a:xfrm>
            <a:off x="673100" y="4686300"/>
            <a:ext cx="5387975" cy="4440238"/>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lv-LV" noProof="0"/>
          </a:p>
        </p:txBody>
      </p:sp>
      <p:sp>
        <p:nvSpPr>
          <p:cNvPr id="6" name="Footer Placeholder 5"/>
          <p:cNvSpPr>
            <a:spLocks noGrp="1"/>
          </p:cNvSpPr>
          <p:nvPr>
            <p:ph type="ftr" sz="quarter" idx="4"/>
          </p:nvPr>
        </p:nvSpPr>
        <p:spPr>
          <a:xfrm>
            <a:off x="0" y="9371013"/>
            <a:ext cx="2917825" cy="493712"/>
          </a:xfrm>
          <a:prstGeom prst="rect">
            <a:avLst/>
          </a:prstGeom>
        </p:spPr>
        <p:txBody>
          <a:bodyPr vert="horz" lIns="91440" tIns="45720" rIns="91440" bIns="45720" rtlCol="0" anchor="b"/>
          <a:lstStyle>
            <a:lvl1pPr algn="l" defTabSz="939575" eaLnBrk="1" fontAlgn="auto" hangingPunct="1">
              <a:spcBef>
                <a:spcPts val="0"/>
              </a:spcBef>
              <a:spcAft>
                <a:spcPts val="0"/>
              </a:spcAft>
              <a:defRPr sz="1200">
                <a:latin typeface="+mn-lt"/>
                <a:cs typeface="+mn-cs"/>
              </a:defRPr>
            </a:lvl1pPr>
          </a:lstStyle>
          <a:p>
            <a:pPr>
              <a:defRPr/>
            </a:pPr>
            <a:endParaRPr lang="lv-LV"/>
          </a:p>
        </p:txBody>
      </p:sp>
      <p:sp>
        <p:nvSpPr>
          <p:cNvPr id="7" name="Slide Number Placeholder 6"/>
          <p:cNvSpPr>
            <a:spLocks noGrp="1"/>
          </p:cNvSpPr>
          <p:nvPr>
            <p:ph type="sldNum" sz="quarter" idx="5"/>
          </p:nvPr>
        </p:nvSpPr>
        <p:spPr>
          <a:xfrm>
            <a:off x="3814763" y="9371013"/>
            <a:ext cx="2917825" cy="493712"/>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itchFamily="34" charset="0"/>
              </a:defRPr>
            </a:lvl1pPr>
          </a:lstStyle>
          <a:p>
            <a:fld id="{98FE65CA-824E-4D57-ACF6-83330081AFEB}" type="slidenum">
              <a:rPr lang="lv-LV" altLang="en-US"/>
              <a:pPr/>
              <a:t>‹#›</a:t>
            </a:fld>
            <a:endParaRPr lang="lv-LV" altLang="en-US"/>
          </a:p>
        </p:txBody>
      </p:sp>
    </p:spTree>
    <p:extLst>
      <p:ext uri="{BB962C8B-B14F-4D97-AF65-F5344CB8AC3E}">
        <p14:creationId xmlns:p14="http://schemas.microsoft.com/office/powerpoint/2010/main" xmlns="" val="805264206"/>
      </p:ext>
    </p:extLst>
  </p:cSld>
  <p:clrMap bg1="lt1" tx1="dk1" bg2="lt2" tx2="dk2" accent1="accent1" accent2="accent2" accent3="accent3" accent4="accent4" accent5="accent5" accent6="accent6" hlink="hlink" folHlink="folHlink"/>
  <p:notesStyle>
    <a:lvl1pPr algn="l" defTabSz="938213" rtl="0" eaLnBrk="0" fontAlgn="base" hangingPunct="0">
      <a:spcBef>
        <a:spcPct val="30000"/>
      </a:spcBef>
      <a:spcAft>
        <a:spcPct val="0"/>
      </a:spcAft>
      <a:defRPr sz="1200" kern="1200">
        <a:solidFill>
          <a:schemeClr val="tx1"/>
        </a:solidFill>
        <a:latin typeface="+mn-lt"/>
        <a:ea typeface="+mn-ea"/>
        <a:cs typeface="+mn-cs"/>
      </a:defRPr>
    </a:lvl1pPr>
    <a:lvl2pPr marL="468313" algn="l" defTabSz="938213" rtl="0" eaLnBrk="0" fontAlgn="base" hangingPunct="0">
      <a:spcBef>
        <a:spcPct val="30000"/>
      </a:spcBef>
      <a:spcAft>
        <a:spcPct val="0"/>
      </a:spcAft>
      <a:defRPr sz="1200" kern="1200">
        <a:solidFill>
          <a:schemeClr val="tx1"/>
        </a:solidFill>
        <a:latin typeface="+mn-lt"/>
        <a:ea typeface="+mn-ea"/>
        <a:cs typeface="+mn-cs"/>
      </a:defRPr>
    </a:lvl2pPr>
    <a:lvl3pPr marL="938213" algn="l" defTabSz="938213" rtl="0" eaLnBrk="0" fontAlgn="base" hangingPunct="0">
      <a:spcBef>
        <a:spcPct val="30000"/>
      </a:spcBef>
      <a:spcAft>
        <a:spcPct val="0"/>
      </a:spcAft>
      <a:defRPr sz="1200" kern="1200">
        <a:solidFill>
          <a:schemeClr val="tx1"/>
        </a:solidFill>
        <a:latin typeface="+mn-lt"/>
        <a:ea typeface="+mn-ea"/>
        <a:cs typeface="+mn-cs"/>
      </a:defRPr>
    </a:lvl3pPr>
    <a:lvl4pPr marL="1408113" algn="l" defTabSz="938213" rtl="0" eaLnBrk="0" fontAlgn="base" hangingPunct="0">
      <a:spcBef>
        <a:spcPct val="30000"/>
      </a:spcBef>
      <a:spcAft>
        <a:spcPct val="0"/>
      </a:spcAft>
      <a:defRPr sz="1200" kern="1200">
        <a:solidFill>
          <a:schemeClr val="tx1"/>
        </a:solidFill>
        <a:latin typeface="+mn-lt"/>
        <a:ea typeface="+mn-ea"/>
        <a:cs typeface="+mn-cs"/>
      </a:defRPr>
    </a:lvl4pPr>
    <a:lvl5pPr marL="1878013" algn="l" defTabSz="938213" rtl="0" eaLnBrk="0" fontAlgn="base" hangingPunct="0">
      <a:spcBef>
        <a:spcPct val="30000"/>
      </a:spcBef>
      <a:spcAft>
        <a:spcPct val="0"/>
      </a:spcAft>
      <a:defRPr sz="1200" kern="1200">
        <a:solidFill>
          <a:schemeClr val="tx1"/>
        </a:solidFill>
        <a:latin typeface="+mn-lt"/>
        <a:ea typeface="+mn-ea"/>
        <a:cs typeface="+mn-cs"/>
      </a:defRPr>
    </a:lvl5pPr>
    <a:lvl6pPr marL="2348940" algn="l" defTabSz="939575" rtl="0" eaLnBrk="1" latinLnBrk="0" hangingPunct="1">
      <a:defRPr sz="1200" kern="1200">
        <a:solidFill>
          <a:schemeClr val="tx1"/>
        </a:solidFill>
        <a:latin typeface="+mn-lt"/>
        <a:ea typeface="+mn-ea"/>
        <a:cs typeface="+mn-cs"/>
      </a:defRPr>
    </a:lvl6pPr>
    <a:lvl7pPr marL="2818729" algn="l" defTabSz="939575" rtl="0" eaLnBrk="1" latinLnBrk="0" hangingPunct="1">
      <a:defRPr sz="1200" kern="1200">
        <a:solidFill>
          <a:schemeClr val="tx1"/>
        </a:solidFill>
        <a:latin typeface="+mn-lt"/>
        <a:ea typeface="+mn-ea"/>
        <a:cs typeface="+mn-cs"/>
      </a:defRPr>
    </a:lvl7pPr>
    <a:lvl8pPr marL="3288515" algn="l" defTabSz="939575" rtl="0" eaLnBrk="1" latinLnBrk="0" hangingPunct="1">
      <a:defRPr sz="1200" kern="1200">
        <a:solidFill>
          <a:schemeClr val="tx1"/>
        </a:solidFill>
        <a:latin typeface="+mn-lt"/>
        <a:ea typeface="+mn-ea"/>
        <a:cs typeface="+mn-cs"/>
      </a:defRPr>
    </a:lvl8pPr>
    <a:lvl9pPr marL="3758305" algn="l" defTabSz="93957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10"/>
          </p:nvPr>
        </p:nvSpPr>
        <p:spPr/>
        <p:txBody>
          <a:bodyPr/>
          <a:lstStyle/>
          <a:p>
            <a:fld id="{98FE65CA-824E-4D57-ACF6-83330081AFEB}" type="slidenum">
              <a:rPr lang="lv-LV" altLang="en-US" smtClean="0"/>
              <a:pPr/>
              <a:t>1</a:t>
            </a:fld>
            <a:endParaRPr lang="lv-LV" altLang="en-US"/>
          </a:p>
        </p:txBody>
      </p:sp>
    </p:spTree>
    <p:extLst>
      <p:ext uri="{BB962C8B-B14F-4D97-AF65-F5344CB8AC3E}">
        <p14:creationId xmlns:p14="http://schemas.microsoft.com/office/powerpoint/2010/main" xmlns="" val="34183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lv-LV" altLang="lv-LV" b="1" smtClean="0">
              <a:latin typeface="Times New Roman" pitchFamily="18" charset="0"/>
            </a:endParaRPr>
          </a:p>
        </p:txBody>
      </p:sp>
      <p:sp>
        <p:nvSpPr>
          <p:cNvPr id="14340" name="Slide Number Placeholder 3"/>
          <p:cNvSpPr>
            <a:spLocks noGrp="1"/>
          </p:cNvSpPr>
          <p:nvPr>
            <p:ph type="sldNum" sz="quarter" idx="5"/>
          </p:nvPr>
        </p:nvSpPr>
        <p:spPr bwMode="auto">
          <a:noFill/>
          <a:ln>
            <a:miter lim="800000"/>
            <a:headEnd/>
            <a:tailEnd/>
          </a:ln>
        </p:spPr>
        <p:txBody>
          <a:bodyPr/>
          <a:lstStyle/>
          <a:p>
            <a:fld id="{63366E1D-71C4-428B-8CBA-5B217B5C03FE}" type="slidenum">
              <a:rPr lang="lv-LV" altLang="en-US"/>
              <a:pPr/>
              <a:t>2</a:t>
            </a:fld>
            <a:endParaRPr lang="lv-LV" altLang="en-US"/>
          </a:p>
        </p:txBody>
      </p:sp>
    </p:spTree>
    <p:extLst>
      <p:ext uri="{BB962C8B-B14F-4D97-AF65-F5344CB8AC3E}">
        <p14:creationId xmlns:p14="http://schemas.microsoft.com/office/powerpoint/2010/main" xmlns="" val="802360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lv-LV" altLang="lv-LV" b="1" smtClean="0">
              <a:latin typeface="Times New Roman" pitchFamily="18" charset="0"/>
            </a:endParaRPr>
          </a:p>
        </p:txBody>
      </p:sp>
      <p:sp>
        <p:nvSpPr>
          <p:cNvPr id="19460" name="Slide Number Placeholder 3"/>
          <p:cNvSpPr>
            <a:spLocks noGrp="1"/>
          </p:cNvSpPr>
          <p:nvPr>
            <p:ph type="sldNum" sz="quarter" idx="5"/>
          </p:nvPr>
        </p:nvSpPr>
        <p:spPr bwMode="auto">
          <a:noFill/>
          <a:ln>
            <a:miter lim="800000"/>
            <a:headEnd/>
            <a:tailEnd/>
          </a:ln>
        </p:spPr>
        <p:txBody>
          <a:bodyPr/>
          <a:lstStyle/>
          <a:p>
            <a:fld id="{B60EAFEB-DC7E-410F-BED4-35D10239C010}" type="slidenum">
              <a:rPr lang="lv-LV" altLang="en-US"/>
              <a:pPr/>
              <a:t>4</a:t>
            </a:fld>
            <a:endParaRPr lang="lv-LV" altLang="en-US"/>
          </a:p>
        </p:txBody>
      </p:sp>
    </p:spTree>
    <p:extLst>
      <p:ext uri="{BB962C8B-B14F-4D97-AF65-F5344CB8AC3E}">
        <p14:creationId xmlns:p14="http://schemas.microsoft.com/office/powerpoint/2010/main" xmlns="" val="2999190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lv-LV" altLang="lv-LV" b="1" smtClean="0">
              <a:latin typeface="Times New Roman" pitchFamily="18" charset="0"/>
            </a:endParaRPr>
          </a:p>
        </p:txBody>
      </p:sp>
      <p:sp>
        <p:nvSpPr>
          <p:cNvPr id="19460" name="Slide Number Placeholder 3"/>
          <p:cNvSpPr>
            <a:spLocks noGrp="1"/>
          </p:cNvSpPr>
          <p:nvPr>
            <p:ph type="sldNum" sz="quarter" idx="5"/>
          </p:nvPr>
        </p:nvSpPr>
        <p:spPr bwMode="auto">
          <a:noFill/>
          <a:ln>
            <a:miter lim="800000"/>
            <a:headEnd/>
            <a:tailEnd/>
          </a:ln>
        </p:spPr>
        <p:txBody>
          <a:bodyPr/>
          <a:lstStyle/>
          <a:p>
            <a:fld id="{B60EAFEB-DC7E-410F-BED4-35D10239C010}" type="slidenum">
              <a:rPr lang="lv-LV" altLang="en-US"/>
              <a:pPr/>
              <a:t>5</a:t>
            </a:fld>
            <a:endParaRPr lang="lv-LV" altLang="en-US"/>
          </a:p>
        </p:txBody>
      </p:sp>
    </p:spTree>
    <p:extLst>
      <p:ext uri="{BB962C8B-B14F-4D97-AF65-F5344CB8AC3E}">
        <p14:creationId xmlns:p14="http://schemas.microsoft.com/office/powerpoint/2010/main" xmlns="" val="36749308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lv-LV" altLang="lv-LV" b="1" smtClean="0">
              <a:latin typeface="Times New Roman" pitchFamily="18" charset="0"/>
            </a:endParaRPr>
          </a:p>
        </p:txBody>
      </p:sp>
      <p:sp>
        <p:nvSpPr>
          <p:cNvPr id="16388" name="Slide Number Placeholder 3"/>
          <p:cNvSpPr>
            <a:spLocks noGrp="1"/>
          </p:cNvSpPr>
          <p:nvPr>
            <p:ph type="sldNum" sz="quarter" idx="5"/>
          </p:nvPr>
        </p:nvSpPr>
        <p:spPr bwMode="auto">
          <a:noFill/>
          <a:ln>
            <a:miter lim="800000"/>
            <a:headEnd/>
            <a:tailEnd/>
          </a:ln>
        </p:spPr>
        <p:txBody>
          <a:bodyPr/>
          <a:lstStyle/>
          <a:p>
            <a:fld id="{F05F1828-1EE6-4E2B-8BCC-20E2A22FB07E}" type="slidenum">
              <a:rPr lang="lv-LV" altLang="en-US"/>
              <a:pPr/>
              <a:t>6</a:t>
            </a:fld>
            <a:endParaRPr lang="lv-LV" altLang="en-US"/>
          </a:p>
        </p:txBody>
      </p:sp>
    </p:spTree>
    <p:extLst>
      <p:ext uri="{BB962C8B-B14F-4D97-AF65-F5344CB8AC3E}">
        <p14:creationId xmlns:p14="http://schemas.microsoft.com/office/powerpoint/2010/main" xmlns="" val="28055661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lv-LV" sz="1200" kern="1200" dirty="0" smtClean="0">
                <a:solidFill>
                  <a:schemeClr val="tx1"/>
                </a:solidFill>
                <a:latin typeface="+mn-lt"/>
                <a:ea typeface="+mn-ea"/>
                <a:cs typeface="+mn-cs"/>
              </a:rPr>
              <a:t> 94% finansējums ir pieejams līdz 2018.gada beigām (katrai grupai ir noteikti 94%) </a:t>
            </a:r>
          </a:p>
          <a:p>
            <a:pPr>
              <a:buFontTx/>
              <a:buChar char="-"/>
            </a:pPr>
            <a:r>
              <a:rPr lang="lv-LV" sz="1200" kern="1200" dirty="0" smtClean="0">
                <a:solidFill>
                  <a:schemeClr val="tx1"/>
                </a:solidFill>
                <a:latin typeface="+mn-lt"/>
                <a:ea typeface="+mn-ea"/>
                <a:cs typeface="+mn-cs"/>
              </a:rPr>
              <a:t> 6% būs pieejami pēc EK snieguma ietvara - varēs iesniegt jaunus projektus vai iesniegt papildinājumus esošiem.</a:t>
            </a:r>
          </a:p>
          <a:p>
            <a:r>
              <a:rPr lang="lv-LV" sz="1200" kern="1200" dirty="0" smtClean="0">
                <a:solidFill>
                  <a:schemeClr val="tx1"/>
                </a:solidFill>
                <a:latin typeface="+mn-lt"/>
                <a:ea typeface="+mn-ea"/>
                <a:cs typeface="+mn-cs"/>
              </a:rPr>
              <a:t>-</a:t>
            </a:r>
            <a:r>
              <a:rPr lang="lv-LV" sz="1200" kern="1200" baseline="0" dirty="0" smtClean="0">
                <a:solidFill>
                  <a:schemeClr val="tx1"/>
                </a:solidFill>
                <a:latin typeface="+mn-lt"/>
                <a:ea typeface="+mn-ea"/>
                <a:cs typeface="+mn-cs"/>
              </a:rPr>
              <a:t> t</a:t>
            </a:r>
            <a:r>
              <a:rPr lang="lv-LV" sz="1200" kern="1200" dirty="0" smtClean="0">
                <a:solidFill>
                  <a:schemeClr val="tx1"/>
                </a:solidFill>
                <a:latin typeface="+mn-lt"/>
                <a:ea typeface="+mn-ea"/>
                <a:cs typeface="+mn-cs"/>
              </a:rPr>
              <a:t>ā kā katrai grupai ir noteikti 94%, tad priekšatlases (projektu konceptu konkurss 89 vai </a:t>
            </a:r>
            <a:r>
              <a:rPr lang="lv-LV" sz="1200" kern="1200" dirty="0" err="1" smtClean="0">
                <a:solidFill>
                  <a:schemeClr val="tx1"/>
                </a:solidFill>
                <a:latin typeface="+mn-lt"/>
                <a:ea typeface="+mn-ea"/>
                <a:cs typeface="+mn-cs"/>
              </a:rPr>
              <a:t>Att.Progr.skaņošana</a:t>
            </a:r>
            <a:r>
              <a:rPr lang="lv-LV" sz="1200" kern="1200" dirty="0" smtClean="0">
                <a:solidFill>
                  <a:schemeClr val="tx1"/>
                </a:solidFill>
                <a:latin typeface="+mn-lt"/>
                <a:ea typeface="+mn-ea"/>
                <a:cs typeface="+mn-cs"/>
              </a:rPr>
              <a:t> 9+21) veiksim tā, lai iekļautos šajos 94% līdz 2018.gada beigām.</a:t>
            </a:r>
          </a:p>
          <a:p>
            <a:endParaRPr lang="lv-LV" dirty="0"/>
          </a:p>
        </p:txBody>
      </p:sp>
      <p:sp>
        <p:nvSpPr>
          <p:cNvPr id="4" name="Slide Number Placeholder 3"/>
          <p:cNvSpPr>
            <a:spLocks noGrp="1"/>
          </p:cNvSpPr>
          <p:nvPr>
            <p:ph type="sldNum" sz="quarter" idx="10"/>
          </p:nvPr>
        </p:nvSpPr>
        <p:spPr/>
        <p:txBody>
          <a:bodyPr/>
          <a:lstStyle/>
          <a:p>
            <a:fld id="{98FE65CA-824E-4D57-ACF6-83330081AFEB}" type="slidenum">
              <a:rPr lang="lv-LV" altLang="en-US" smtClean="0"/>
              <a:pPr/>
              <a:t>23</a:t>
            </a:fld>
            <a:endParaRPr lang="lv-LV" altLang="en-US"/>
          </a:p>
        </p:txBody>
      </p:sp>
    </p:spTree>
    <p:extLst>
      <p:ext uri="{BB962C8B-B14F-4D97-AF65-F5344CB8AC3E}">
        <p14:creationId xmlns:p14="http://schemas.microsoft.com/office/powerpoint/2010/main" xmlns="" val="15182046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6"/>
          <p:cNvPicPr>
            <a:picLocks noChangeAspect="1"/>
          </p:cNvPicPr>
          <p:nvPr userDrawn="1"/>
        </p:nvPicPr>
        <p:blipFill>
          <a:blip r:embed="rId2" cstate="print"/>
          <a:srcRect/>
          <a:stretch>
            <a:fillRect/>
          </a:stretch>
        </p:blipFill>
        <p:spPr bwMode="auto">
          <a:xfrm>
            <a:off x="2682875" y="0"/>
            <a:ext cx="3778250" cy="4165600"/>
          </a:xfrm>
          <a:prstGeom prst="rect">
            <a:avLst/>
          </a:prstGeom>
          <a:noFill/>
          <a:ln w="9525">
            <a:noFill/>
            <a:miter lim="800000"/>
            <a:headEnd/>
            <a:tailEnd/>
          </a:ln>
        </p:spPr>
      </p:pic>
      <p:pic>
        <p:nvPicPr>
          <p:cNvPr id="6" name="Picture 7"/>
          <p:cNvPicPr>
            <a:picLocks noChangeAspect="1"/>
          </p:cNvPicPr>
          <p:nvPr userDrawn="1"/>
        </p:nvPicPr>
        <p:blipFill>
          <a:blip r:embed="rId3" cstate="print"/>
          <a:srcRect/>
          <a:stretch>
            <a:fillRect/>
          </a:stretch>
        </p:blipFill>
        <p:spPr bwMode="auto">
          <a:xfrm>
            <a:off x="0" y="6621463"/>
            <a:ext cx="9144000" cy="246062"/>
          </a:xfrm>
          <a:prstGeom prst="rect">
            <a:avLst/>
          </a:prstGeom>
          <a:noFill/>
          <a:ln w="9525">
            <a:noFill/>
            <a:miter lim="800000"/>
            <a:headEnd/>
            <a:tailEnd/>
          </a:ln>
        </p:spPr>
      </p:pic>
      <p:sp>
        <p:nvSpPr>
          <p:cNvPr id="7" name="Title 1"/>
          <p:cNvSpPr txBox="1">
            <a:spLocks/>
          </p:cNvSpPr>
          <p:nvPr userDrawn="1"/>
        </p:nvSpPr>
        <p:spPr>
          <a:xfrm>
            <a:off x="685800" y="4724400"/>
            <a:ext cx="7772400" cy="1036638"/>
          </a:xfrm>
          <a:prstGeom prst="rect">
            <a:avLst/>
          </a:prstGeom>
        </p:spPr>
        <p:txBody>
          <a:bodyPr lIns="93957" tIns="46979" rIns="93957" bIns="46979">
            <a:normAutofit/>
          </a:bodyPr>
          <a:lstStyle>
            <a:lvl1pPr algn="l" defTabSz="939575" rtl="0" eaLnBrk="1" latinLnBrk="0" hangingPunct="1">
              <a:spcBef>
                <a:spcPct val="0"/>
              </a:spcBef>
              <a:buNone/>
              <a:defRPr sz="2400" kern="1200">
                <a:solidFill>
                  <a:schemeClr val="tx1"/>
                </a:solidFill>
                <a:latin typeface="Times New Roman" panose="02020603050405020304" pitchFamily="18" charset="0"/>
                <a:ea typeface="+mj-ea"/>
                <a:cs typeface="Times New Roman" panose="02020603050405020304" pitchFamily="18" charset="0"/>
              </a:defRPr>
            </a:lvl1pPr>
          </a:lstStyle>
          <a:p>
            <a:pPr algn="ctr" fontAlgn="auto">
              <a:spcAft>
                <a:spcPts val="0"/>
              </a:spcAft>
              <a:defRPr/>
            </a:pPr>
            <a:endParaRPr lang="lv-LV" sz="14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le 1"/>
          <p:cNvSpPr>
            <a:spLocks noGrp="1"/>
          </p:cNvSpPr>
          <p:nvPr>
            <p:ph type="title"/>
          </p:nvPr>
        </p:nvSpPr>
        <p:spPr>
          <a:xfrm>
            <a:off x="685800" y="3505200"/>
            <a:ext cx="7772400" cy="960442"/>
          </a:xfrm>
        </p:spPr>
        <p:txBody>
          <a:bodyPr anchor="t">
            <a:normAutofit/>
          </a:bodyPr>
          <a:lstStyle>
            <a:lvl1pPr algn="ctr">
              <a:defRPr sz="3200" b="1" baseline="0">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18" name="Text Placeholder 17"/>
          <p:cNvSpPr>
            <a:spLocks noGrp="1"/>
          </p:cNvSpPr>
          <p:nvPr>
            <p:ph type="body" sz="quarter" idx="10"/>
          </p:nvPr>
        </p:nvSpPr>
        <p:spPr>
          <a:xfrm>
            <a:off x="685800" y="4724400"/>
            <a:ext cx="7772400" cy="914400"/>
          </a:xfrm>
        </p:spPr>
        <p:txBody>
          <a:bodyPr>
            <a:normAutofit/>
          </a:bodyPr>
          <a:lstStyle>
            <a:lvl1pPr marL="0" indent="0" algn="ctr">
              <a:buNone/>
              <a:defRPr sz="14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20" name="Text Placeholder 19"/>
          <p:cNvSpPr>
            <a:spLocks noGrp="1"/>
          </p:cNvSpPr>
          <p:nvPr>
            <p:ph type="body" sz="quarter" idx="11"/>
          </p:nvPr>
        </p:nvSpPr>
        <p:spPr>
          <a:xfrm>
            <a:off x="685800" y="5761038"/>
            <a:ext cx="7772400" cy="639762"/>
          </a:xfrm>
        </p:spPr>
        <p:txBody>
          <a:bodyPr>
            <a:normAutofit/>
          </a:bodyPr>
          <a:lstStyle>
            <a:lvl1pPr marL="0" indent="0" algn="ctr">
              <a:buNone/>
              <a:defRPr sz="14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6"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2" name="Title 1"/>
          <p:cNvSpPr>
            <a:spLocks noGrp="1"/>
          </p:cNvSpPr>
          <p:nvPr>
            <p:ph type="title"/>
          </p:nvPr>
        </p:nvSpPr>
        <p:spPr>
          <a:xfrm>
            <a:off x="2590800" y="381000"/>
            <a:ext cx="6096000" cy="1036642"/>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2590800" y="1752600"/>
            <a:ext cx="6096000" cy="4373573"/>
          </a:xfrm>
        </p:spPr>
        <p:txBody>
          <a:bodyPr>
            <a:normAutofit/>
          </a:bodyPr>
          <a:lstStyle>
            <a:lvl1pPr marL="0" indent="0">
              <a:buNone/>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Times New Roman" panose="02020603050405020304" pitchFamily="18" charset="0"/>
                <a:cs typeface="Times New Roman" panose="02020603050405020304" pitchFamily="18" charset="0"/>
              </a:defRPr>
            </a:lvl2pPr>
            <a:lvl3pPr>
              <a:defRPr sz="2000">
                <a:latin typeface="Times New Roman" panose="02020603050405020304" pitchFamily="18" charset="0"/>
                <a:cs typeface="Times New Roman" panose="02020603050405020304" pitchFamily="18" charset="0"/>
              </a:defRPr>
            </a:lvl3pPr>
            <a:lvl4pPr>
              <a:defRPr sz="2000">
                <a:latin typeface="Times New Roman" panose="02020603050405020304" pitchFamily="18" charset="0"/>
                <a:cs typeface="Times New Roman" panose="02020603050405020304" pitchFamily="18" charset="0"/>
              </a:defRPr>
            </a:lvl4pPr>
            <a:lvl5pPr>
              <a:defRPr sz="2000">
                <a:latin typeface="Times New Roman" panose="02020603050405020304" pitchFamily="18" charset="0"/>
                <a:cs typeface="Times New Roman" panose="02020603050405020304" pitchFamily="18" charset="0"/>
              </a:defRPr>
            </a:lvl5pPr>
          </a:lstStyle>
          <a:p>
            <a:pPr lvl="0"/>
            <a:r>
              <a:rPr lang="en-US" smtClean="0"/>
              <a:t>Click to edit Master text styles</a:t>
            </a:r>
          </a:p>
        </p:txBody>
      </p:sp>
      <p:sp>
        <p:nvSpPr>
          <p:cNvPr id="24"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25"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7"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F62954E9-6ACE-404F-8ECE-5CBDB5AFD361}" type="slidenum">
              <a:rPr lang="en-US" altLang="en-US"/>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6"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2" name="Title 1"/>
          <p:cNvSpPr>
            <a:spLocks noGrp="1"/>
          </p:cNvSpPr>
          <p:nvPr>
            <p:ph type="title"/>
          </p:nvPr>
        </p:nvSpPr>
        <p:spPr>
          <a:xfrm>
            <a:off x="2590800" y="3657600"/>
            <a:ext cx="6096000" cy="1384295"/>
          </a:xfrm>
        </p:spPr>
        <p:txBody>
          <a:bodyPr anchor="t">
            <a:normAutofit/>
          </a:bodyPr>
          <a:lstStyle>
            <a:lvl1pPr algn="l">
              <a:defRPr sz="2400" b="1" cap="none">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Text Placeholder 2"/>
          <p:cNvSpPr>
            <a:spLocks noGrp="1"/>
          </p:cNvSpPr>
          <p:nvPr>
            <p:ph type="body" idx="1"/>
          </p:nvPr>
        </p:nvSpPr>
        <p:spPr>
          <a:xfrm>
            <a:off x="2590800" y="381000"/>
            <a:ext cx="6096000" cy="3276600"/>
          </a:xfrm>
        </p:spPr>
        <p:txBody>
          <a:bodyPr>
            <a:normAutofit/>
          </a:bodyPr>
          <a:lstStyle>
            <a:lvl1pPr marL="0" indent="0">
              <a:buNone/>
              <a:defRPr sz="2000">
                <a:solidFill>
                  <a:schemeClr val="tx1">
                    <a:tint val="75000"/>
                  </a:schemeClr>
                </a:solidFill>
                <a:latin typeface="Verdana" panose="020B0604030504040204" pitchFamily="34" charset="0"/>
                <a:ea typeface="Verdana" panose="020B0604030504040204" pitchFamily="34" charset="0"/>
                <a:cs typeface="Verdana" panose="020B0604030504040204" pitchFamily="34" charset="0"/>
              </a:defRPr>
            </a:lvl1pPr>
            <a:lvl2pPr marL="469788" indent="0">
              <a:buNone/>
              <a:defRPr sz="1700">
                <a:solidFill>
                  <a:schemeClr val="tx1">
                    <a:tint val="75000"/>
                  </a:schemeClr>
                </a:solidFill>
              </a:defRPr>
            </a:lvl2pPr>
            <a:lvl3pPr marL="939575" indent="0">
              <a:buNone/>
              <a:defRPr sz="1600">
                <a:solidFill>
                  <a:schemeClr val="tx1">
                    <a:tint val="75000"/>
                  </a:schemeClr>
                </a:solidFill>
              </a:defRPr>
            </a:lvl3pPr>
            <a:lvl4pPr marL="1409365" indent="0">
              <a:buNone/>
              <a:defRPr sz="1400">
                <a:solidFill>
                  <a:schemeClr val="tx1">
                    <a:tint val="75000"/>
                  </a:schemeClr>
                </a:solidFill>
              </a:defRPr>
            </a:lvl4pPr>
            <a:lvl5pPr marL="1879152" indent="0">
              <a:buNone/>
              <a:defRPr sz="1400">
                <a:solidFill>
                  <a:schemeClr val="tx1">
                    <a:tint val="75000"/>
                  </a:schemeClr>
                </a:solidFill>
              </a:defRPr>
            </a:lvl5pPr>
            <a:lvl6pPr marL="2348940" indent="0">
              <a:buNone/>
              <a:defRPr sz="1400">
                <a:solidFill>
                  <a:schemeClr val="tx1">
                    <a:tint val="75000"/>
                  </a:schemeClr>
                </a:solidFill>
              </a:defRPr>
            </a:lvl6pPr>
            <a:lvl7pPr marL="2818729" indent="0">
              <a:buNone/>
              <a:defRPr sz="1400">
                <a:solidFill>
                  <a:schemeClr val="tx1">
                    <a:tint val="75000"/>
                  </a:schemeClr>
                </a:solidFill>
              </a:defRPr>
            </a:lvl7pPr>
            <a:lvl8pPr marL="3288515" indent="0">
              <a:buNone/>
              <a:defRPr sz="1400">
                <a:solidFill>
                  <a:schemeClr val="tx1">
                    <a:tint val="75000"/>
                  </a:schemeClr>
                </a:solidFill>
              </a:defRPr>
            </a:lvl8pPr>
            <a:lvl9pPr marL="3758305" indent="0">
              <a:buNone/>
              <a:defRPr sz="1400">
                <a:solidFill>
                  <a:schemeClr val="tx1">
                    <a:tint val="75000"/>
                  </a:schemeClr>
                </a:solidFill>
              </a:defRPr>
            </a:lvl9pPr>
          </a:lstStyle>
          <a:p>
            <a:pPr lvl="0"/>
            <a:r>
              <a:rPr lang="en-US" smtClean="0"/>
              <a:t>Click to edit Master text styles</a:t>
            </a:r>
          </a:p>
        </p:txBody>
      </p:sp>
      <p:sp>
        <p:nvSpPr>
          <p:cNvPr id="10"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1"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7"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8D28C91D-F0E4-4026-BC28-63EBF4D82061}" type="slidenum">
              <a:rPr lang="en-US" altLang="en-US"/>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2" name="Title 1"/>
          <p:cNvSpPr>
            <a:spLocks noGrp="1"/>
          </p:cNvSpPr>
          <p:nvPr>
            <p:ph type="title"/>
          </p:nvPr>
        </p:nvSpPr>
        <p:spPr>
          <a:xfrm>
            <a:off x="2590800" y="304801"/>
            <a:ext cx="6096000" cy="1066799"/>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Content Placeholder 2"/>
          <p:cNvSpPr>
            <a:spLocks noGrp="1"/>
          </p:cNvSpPr>
          <p:nvPr>
            <p:ph sz="half" idx="1"/>
          </p:nvPr>
        </p:nvSpPr>
        <p:spPr>
          <a:xfrm>
            <a:off x="2590800" y="1752600"/>
            <a:ext cx="2895600" cy="4373565"/>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715000" y="1752600"/>
            <a:ext cx="2971800" cy="4373573"/>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2"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8"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07E0CEDB-8C35-4889-A2EB-5958BE9A9531}" type="slidenum">
              <a:rPr lang="en-US" altLang="en-US"/>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9"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14" name="Title 1"/>
          <p:cNvSpPr>
            <a:spLocks noGrp="1"/>
          </p:cNvSpPr>
          <p:nvPr>
            <p:ph type="title"/>
          </p:nvPr>
        </p:nvSpPr>
        <p:spPr>
          <a:xfrm>
            <a:off x="2590800" y="304801"/>
            <a:ext cx="6096000" cy="1066799"/>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15" name="Content Placeholder 2"/>
          <p:cNvSpPr>
            <a:spLocks noGrp="1"/>
          </p:cNvSpPr>
          <p:nvPr>
            <p:ph sz="half" idx="1"/>
          </p:nvPr>
        </p:nvSpPr>
        <p:spPr>
          <a:xfrm>
            <a:off x="2590800" y="2386940"/>
            <a:ext cx="2895600" cy="3739225"/>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Content Placeholder 3"/>
          <p:cNvSpPr>
            <a:spLocks noGrp="1"/>
          </p:cNvSpPr>
          <p:nvPr>
            <p:ph sz="half" idx="2"/>
          </p:nvPr>
        </p:nvSpPr>
        <p:spPr>
          <a:xfrm>
            <a:off x="5715000" y="2386940"/>
            <a:ext cx="2971800" cy="3739233"/>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Text Placeholder 21"/>
          <p:cNvSpPr>
            <a:spLocks noGrp="1"/>
          </p:cNvSpPr>
          <p:nvPr>
            <p:ph type="body" sz="quarter" idx="16"/>
          </p:nvPr>
        </p:nvSpPr>
        <p:spPr>
          <a:xfrm>
            <a:off x="2590800" y="1852613"/>
            <a:ext cx="2895600" cy="534987"/>
          </a:xfrm>
        </p:spPr>
        <p:txBody>
          <a:bodyPr>
            <a:normAutofit/>
          </a:bodyPr>
          <a:lstStyle>
            <a:lvl1pPr marL="0" indent="0">
              <a:buNone/>
              <a:defRPr sz="2000" b="1">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23" name="Text Placeholder 21"/>
          <p:cNvSpPr>
            <a:spLocks noGrp="1"/>
          </p:cNvSpPr>
          <p:nvPr>
            <p:ph type="body" sz="quarter" idx="17"/>
          </p:nvPr>
        </p:nvSpPr>
        <p:spPr>
          <a:xfrm>
            <a:off x="5715000" y="1851953"/>
            <a:ext cx="2971800" cy="534987"/>
          </a:xfrm>
        </p:spPr>
        <p:txBody>
          <a:bodyPr>
            <a:normAutofit/>
          </a:bodyPr>
          <a:lstStyle>
            <a:lvl1pPr marL="0" indent="0">
              <a:buNone/>
              <a:defRPr sz="2000" b="1">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3"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7"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Slide Number Placeholder 22"/>
          <p:cNvSpPr>
            <a:spLocks noGrp="1"/>
          </p:cNvSpPr>
          <p:nvPr>
            <p:ph type="sldNum" sz="quarter" idx="18"/>
          </p:nvPr>
        </p:nvSpPr>
        <p:spPr>
          <a:xfrm>
            <a:off x="8534400" y="6324600"/>
            <a:ext cx="304800" cy="304800"/>
          </a:xfrm>
        </p:spPr>
        <p:txBody>
          <a:bodyPr/>
          <a:lstStyle>
            <a:lvl1pPr>
              <a:defRPr sz="1000">
                <a:latin typeface="Verdana" pitchFamily="34" charset="0"/>
              </a:defRPr>
            </a:lvl1pPr>
          </a:lstStyle>
          <a:p>
            <a:fld id="{2E820BBE-EB57-4EE8-9A6E-4F225C7DB67F}" type="slidenum">
              <a:rPr lang="en-US" altLang="en-US"/>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5"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13" name="Title 1"/>
          <p:cNvSpPr>
            <a:spLocks noGrp="1"/>
          </p:cNvSpPr>
          <p:nvPr>
            <p:ph type="title"/>
          </p:nvPr>
        </p:nvSpPr>
        <p:spPr>
          <a:xfrm>
            <a:off x="2590800" y="304801"/>
            <a:ext cx="6096000" cy="1066799"/>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9"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6"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04F23042-6B17-454E-A679-E5070FD9E6B4}" type="slidenum">
              <a:rPr lang="en-US" altLang="en-US"/>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4"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6"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7"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5"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604A07D2-B105-49E8-84DD-B52476E37630}" type="slidenum">
              <a:rPr lang="en-US" altLang="en-US"/>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2" name="Title 1"/>
          <p:cNvSpPr>
            <a:spLocks noGrp="1"/>
          </p:cNvSpPr>
          <p:nvPr>
            <p:ph type="title"/>
          </p:nvPr>
        </p:nvSpPr>
        <p:spPr>
          <a:xfrm>
            <a:off x="2590800" y="272975"/>
            <a:ext cx="2751026" cy="1162051"/>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5569527" y="273054"/>
            <a:ext cx="3269672" cy="5853128"/>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90800" y="1435119"/>
            <a:ext cx="2751026" cy="4691063"/>
          </a:xfrm>
        </p:spPr>
        <p:txBody>
          <a:bodyPr>
            <a:normAutofit/>
          </a:bodyPr>
          <a:lstStyle>
            <a:lvl1pPr marL="0" indent="0">
              <a:buNone/>
              <a:defRPr sz="2000">
                <a:latin typeface="Verdana" panose="020B0604030504040204" pitchFamily="34" charset="0"/>
                <a:ea typeface="Verdana" panose="020B0604030504040204" pitchFamily="34" charset="0"/>
                <a:cs typeface="Verdana" panose="020B0604030504040204" pitchFamily="34" charset="0"/>
              </a:defRPr>
            </a:lvl1pPr>
            <a:lvl2pPr marL="469788" indent="0">
              <a:buNone/>
              <a:defRPr sz="1200"/>
            </a:lvl2pPr>
            <a:lvl3pPr marL="939575" indent="0">
              <a:buNone/>
              <a:defRPr sz="1000"/>
            </a:lvl3pPr>
            <a:lvl4pPr marL="1409365" indent="0">
              <a:buNone/>
              <a:defRPr sz="1000"/>
            </a:lvl4pPr>
            <a:lvl5pPr marL="1879152" indent="0">
              <a:buNone/>
              <a:defRPr sz="1000"/>
            </a:lvl5pPr>
            <a:lvl6pPr marL="2348940" indent="0">
              <a:buNone/>
              <a:defRPr sz="1000"/>
            </a:lvl6pPr>
            <a:lvl7pPr marL="2818729" indent="0">
              <a:buNone/>
              <a:defRPr sz="1000"/>
            </a:lvl7pPr>
            <a:lvl8pPr marL="3288515" indent="0">
              <a:buNone/>
              <a:defRPr sz="1000"/>
            </a:lvl8pPr>
            <a:lvl9pPr marL="3758305" indent="0">
              <a:buNone/>
              <a:defRPr sz="1000"/>
            </a:lvl9pPr>
          </a:lstStyle>
          <a:p>
            <a:pPr lvl="0"/>
            <a:r>
              <a:rPr lang="en-US" smtClean="0"/>
              <a:t>Click to edit Master text styles</a:t>
            </a:r>
          </a:p>
        </p:txBody>
      </p:sp>
      <p:sp>
        <p:nvSpPr>
          <p:cNvPr id="9"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8"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E686F27E-D2F5-4EB3-B1EE-3F24A0F49E0D}" type="slidenum">
              <a:rPr lang="en-US" altLang="en-US"/>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pic>
        <p:nvPicPr>
          <p:cNvPr id="4" name="Picture 7"/>
          <p:cNvPicPr>
            <a:picLocks noChangeAspect="1"/>
          </p:cNvPicPr>
          <p:nvPr userDrawn="1"/>
        </p:nvPicPr>
        <p:blipFill>
          <a:blip r:embed="rId2" cstate="print"/>
          <a:srcRect/>
          <a:stretch>
            <a:fillRect/>
          </a:stretch>
        </p:blipFill>
        <p:spPr bwMode="auto">
          <a:xfrm>
            <a:off x="0" y="6621463"/>
            <a:ext cx="9144000" cy="246062"/>
          </a:xfrm>
          <a:prstGeom prst="rect">
            <a:avLst/>
          </a:prstGeom>
          <a:noFill/>
          <a:ln w="9525">
            <a:noFill/>
            <a:miter lim="800000"/>
            <a:headEnd/>
            <a:tailEnd/>
          </a:ln>
        </p:spPr>
      </p:pic>
      <p:pic>
        <p:nvPicPr>
          <p:cNvPr id="5" name="Picture 6"/>
          <p:cNvPicPr>
            <a:picLocks noChangeAspect="1"/>
          </p:cNvPicPr>
          <p:nvPr userDrawn="1"/>
        </p:nvPicPr>
        <p:blipFill>
          <a:blip r:embed="rId3" cstate="print"/>
          <a:srcRect/>
          <a:stretch>
            <a:fillRect/>
          </a:stretch>
        </p:blipFill>
        <p:spPr bwMode="auto">
          <a:xfrm>
            <a:off x="2682875" y="0"/>
            <a:ext cx="3778250" cy="4165600"/>
          </a:xfrm>
          <a:prstGeom prst="rect">
            <a:avLst/>
          </a:prstGeom>
          <a:noFill/>
          <a:ln w="9525">
            <a:noFill/>
            <a:miter lim="800000"/>
            <a:headEnd/>
            <a:tailEnd/>
          </a:ln>
        </p:spPr>
      </p:pic>
      <p:sp>
        <p:nvSpPr>
          <p:cNvPr id="9" name="Text Placeholder 17"/>
          <p:cNvSpPr>
            <a:spLocks noGrp="1"/>
          </p:cNvSpPr>
          <p:nvPr>
            <p:ph type="body" sz="quarter" idx="10"/>
          </p:nvPr>
        </p:nvSpPr>
        <p:spPr>
          <a:xfrm>
            <a:off x="685800" y="4724400"/>
            <a:ext cx="7772400" cy="914400"/>
          </a:xfrm>
        </p:spPr>
        <p:txBody>
          <a:bodyPr>
            <a:normAutofit/>
          </a:bodyPr>
          <a:lstStyle>
            <a:lvl1pPr marL="0" indent="0" algn="ctr">
              <a:buNone/>
              <a:defRPr sz="14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Text Placeholder 19"/>
          <p:cNvSpPr>
            <a:spLocks noGrp="1"/>
          </p:cNvSpPr>
          <p:nvPr>
            <p:ph type="body" sz="quarter" idx="11"/>
          </p:nvPr>
        </p:nvSpPr>
        <p:spPr>
          <a:xfrm>
            <a:off x="685800" y="5761038"/>
            <a:ext cx="7772400" cy="639762"/>
          </a:xfrm>
        </p:spPr>
        <p:txBody>
          <a:bodyPr>
            <a:normAutofit/>
          </a:bodyPr>
          <a:lstStyle>
            <a:lvl1pPr marL="0" indent="0" algn="ctr">
              <a:buNone/>
              <a:defRPr sz="14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3957" tIns="46979" rIns="93957" bIns="46979" numCol="1" anchor="ctr" anchorCtr="0" compatLnSpc="1">
            <a:prstTxWarp prst="textNoShape">
              <a:avLst/>
            </a:prstTxWarp>
          </a:bodyPr>
          <a:lstStyle/>
          <a:p>
            <a:pPr lvl="0"/>
            <a:r>
              <a:rPr lang="en-US" altLang="lv-LV"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3957" tIns="46979" rIns="93957" bIns="46979" numCol="1" anchor="t" anchorCtr="0" compatLnSpc="1">
            <a:prstTxWarp prst="textNoShape">
              <a:avLst/>
            </a:prstTxWarp>
          </a:bodyPr>
          <a:lstStyle/>
          <a:p>
            <a:pPr lvl="0"/>
            <a:r>
              <a:rPr lang="en-US" altLang="lv-LV" smtClean="0"/>
              <a:t>Click to edit Master text styles</a:t>
            </a:r>
          </a:p>
          <a:p>
            <a:pPr lvl="1"/>
            <a:r>
              <a:rPr lang="en-US" altLang="lv-LV" smtClean="0"/>
              <a:t>Second level</a:t>
            </a:r>
          </a:p>
          <a:p>
            <a:pPr lvl="2"/>
            <a:r>
              <a:rPr lang="en-US" altLang="lv-LV" smtClean="0"/>
              <a:t>Third level</a:t>
            </a:r>
          </a:p>
          <a:p>
            <a:pPr lvl="3"/>
            <a:r>
              <a:rPr lang="en-US" altLang="lv-LV" smtClean="0"/>
              <a:t>Fourth level</a:t>
            </a:r>
          </a:p>
          <a:p>
            <a:pPr lvl="4"/>
            <a:r>
              <a:rPr lang="en-US" altLang="lv-LV"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3957" tIns="46979" rIns="93957" bIns="46979" rtlCol="0" anchor="ctr"/>
          <a:lstStyle>
            <a:lvl1pPr algn="l" defTabSz="939575" eaLnBrk="1" fontAlgn="auto" hangingPunct="1">
              <a:spcBef>
                <a:spcPts val="0"/>
              </a:spcBef>
              <a:spcAft>
                <a:spcPts val="0"/>
              </a:spcAft>
              <a:defRPr sz="1200">
                <a:solidFill>
                  <a:schemeClr val="tx1">
                    <a:tint val="75000"/>
                  </a:schemeClr>
                </a:solidFill>
                <a:latin typeface="+mn-lt"/>
                <a:cs typeface="+mn-cs"/>
              </a:defRPr>
            </a:lvl1pPr>
          </a:lstStyle>
          <a:p>
            <a:pPr>
              <a:defRPr/>
            </a:pPr>
            <a:fld id="{0CFC4338-C7A4-423B-BEBD-D7F812428013}" type="datetime1">
              <a:rPr lang="en-US"/>
              <a:pPr>
                <a:defRPr/>
              </a:pPr>
              <a:t>11/17/2015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3957" tIns="46979" rIns="93957" bIns="46979" rtlCol="0" anchor="ctr"/>
          <a:lstStyle>
            <a:lvl1pPr algn="ctr" defTabSz="939575"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3957" tIns="46979" rIns="93957" bIns="46979" numCol="1" anchor="ctr" anchorCtr="0" compatLnSpc="1">
            <a:prstTxWarp prst="textNoShape">
              <a:avLst/>
            </a:prstTxWarp>
          </a:bodyPr>
          <a:lstStyle>
            <a:lvl1pPr algn="r" eaLnBrk="1" hangingPunct="1">
              <a:defRPr sz="1200">
                <a:solidFill>
                  <a:srgbClr val="898989"/>
                </a:solidFill>
              </a:defRPr>
            </a:lvl1pPr>
          </a:lstStyle>
          <a:p>
            <a:fld id="{545680FA-EB0A-4E92-900B-7F2A74F626AA}"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906" r:id="rId1"/>
    <p:sldLayoutId id="2147483907" r:id="rId2"/>
    <p:sldLayoutId id="2147483908" r:id="rId3"/>
    <p:sldLayoutId id="2147483909" r:id="rId4"/>
    <p:sldLayoutId id="2147483910" r:id="rId5"/>
    <p:sldLayoutId id="2147483911" r:id="rId6"/>
    <p:sldLayoutId id="2147483912" r:id="rId7"/>
    <p:sldLayoutId id="2147483913" r:id="rId8"/>
    <p:sldLayoutId id="2147483914" r:id="rId9"/>
  </p:sldLayoutIdLst>
  <p:timing>
    <p:tnLst>
      <p:par>
        <p:cTn id="1" dur="indefinite" restart="never" nodeType="tmRoot"/>
      </p:par>
    </p:tnLst>
  </p:timing>
  <p:hf hdr="0" ftr="0" dt="0"/>
  <p:txStyles>
    <p:titleStyle>
      <a:lvl1pPr algn="ctr" defTabSz="938213" rtl="0" eaLnBrk="0" fontAlgn="base" hangingPunct="0">
        <a:spcBef>
          <a:spcPct val="0"/>
        </a:spcBef>
        <a:spcAft>
          <a:spcPct val="0"/>
        </a:spcAft>
        <a:defRPr sz="4500" kern="1200">
          <a:solidFill>
            <a:schemeClr val="tx1"/>
          </a:solidFill>
          <a:latin typeface="+mj-lt"/>
          <a:ea typeface="+mj-ea"/>
          <a:cs typeface="+mj-cs"/>
        </a:defRPr>
      </a:lvl1pPr>
      <a:lvl2pPr algn="ctr" defTabSz="938213" rtl="0" eaLnBrk="0" fontAlgn="base" hangingPunct="0">
        <a:spcBef>
          <a:spcPct val="0"/>
        </a:spcBef>
        <a:spcAft>
          <a:spcPct val="0"/>
        </a:spcAft>
        <a:defRPr sz="4500">
          <a:solidFill>
            <a:schemeClr val="tx1"/>
          </a:solidFill>
          <a:latin typeface="Times New Roman" pitchFamily="18" charset="0"/>
        </a:defRPr>
      </a:lvl2pPr>
      <a:lvl3pPr algn="ctr" defTabSz="938213" rtl="0" eaLnBrk="0" fontAlgn="base" hangingPunct="0">
        <a:spcBef>
          <a:spcPct val="0"/>
        </a:spcBef>
        <a:spcAft>
          <a:spcPct val="0"/>
        </a:spcAft>
        <a:defRPr sz="4500">
          <a:solidFill>
            <a:schemeClr val="tx1"/>
          </a:solidFill>
          <a:latin typeface="Times New Roman" pitchFamily="18" charset="0"/>
        </a:defRPr>
      </a:lvl3pPr>
      <a:lvl4pPr algn="ctr" defTabSz="938213" rtl="0" eaLnBrk="0" fontAlgn="base" hangingPunct="0">
        <a:spcBef>
          <a:spcPct val="0"/>
        </a:spcBef>
        <a:spcAft>
          <a:spcPct val="0"/>
        </a:spcAft>
        <a:defRPr sz="4500">
          <a:solidFill>
            <a:schemeClr val="tx1"/>
          </a:solidFill>
          <a:latin typeface="Times New Roman" pitchFamily="18" charset="0"/>
        </a:defRPr>
      </a:lvl4pPr>
      <a:lvl5pPr algn="ctr" defTabSz="938213" rtl="0" eaLnBrk="0" fontAlgn="base" hangingPunct="0">
        <a:spcBef>
          <a:spcPct val="0"/>
        </a:spcBef>
        <a:spcAft>
          <a:spcPct val="0"/>
        </a:spcAft>
        <a:defRPr sz="4500">
          <a:solidFill>
            <a:schemeClr val="tx1"/>
          </a:solidFill>
          <a:latin typeface="Times New Roman" pitchFamily="18" charset="0"/>
        </a:defRPr>
      </a:lvl5pPr>
      <a:lvl6pPr marL="457200" algn="ctr" defTabSz="938213" rtl="0" eaLnBrk="1" fontAlgn="base" hangingPunct="1">
        <a:spcBef>
          <a:spcPct val="0"/>
        </a:spcBef>
        <a:spcAft>
          <a:spcPct val="0"/>
        </a:spcAft>
        <a:defRPr sz="4500">
          <a:solidFill>
            <a:schemeClr val="tx1"/>
          </a:solidFill>
          <a:latin typeface="Times New Roman" pitchFamily="18" charset="0"/>
        </a:defRPr>
      </a:lvl6pPr>
      <a:lvl7pPr marL="914400" algn="ctr" defTabSz="938213" rtl="0" eaLnBrk="1" fontAlgn="base" hangingPunct="1">
        <a:spcBef>
          <a:spcPct val="0"/>
        </a:spcBef>
        <a:spcAft>
          <a:spcPct val="0"/>
        </a:spcAft>
        <a:defRPr sz="4500">
          <a:solidFill>
            <a:schemeClr val="tx1"/>
          </a:solidFill>
          <a:latin typeface="Times New Roman" pitchFamily="18" charset="0"/>
        </a:defRPr>
      </a:lvl7pPr>
      <a:lvl8pPr marL="1371600" algn="ctr" defTabSz="938213" rtl="0" eaLnBrk="1" fontAlgn="base" hangingPunct="1">
        <a:spcBef>
          <a:spcPct val="0"/>
        </a:spcBef>
        <a:spcAft>
          <a:spcPct val="0"/>
        </a:spcAft>
        <a:defRPr sz="4500">
          <a:solidFill>
            <a:schemeClr val="tx1"/>
          </a:solidFill>
          <a:latin typeface="Times New Roman" pitchFamily="18" charset="0"/>
        </a:defRPr>
      </a:lvl8pPr>
      <a:lvl9pPr marL="1828800" algn="ctr" defTabSz="938213" rtl="0" eaLnBrk="1" fontAlgn="base" hangingPunct="1">
        <a:spcBef>
          <a:spcPct val="0"/>
        </a:spcBef>
        <a:spcAft>
          <a:spcPct val="0"/>
        </a:spcAft>
        <a:defRPr sz="4500">
          <a:solidFill>
            <a:schemeClr val="tx1"/>
          </a:solidFill>
          <a:latin typeface="Times New Roman" pitchFamily="18" charset="0"/>
        </a:defRPr>
      </a:lvl9pPr>
    </p:titleStyle>
    <p:bodyStyle>
      <a:lvl1pPr marL="350838" indent="-350838" algn="l" defTabSz="938213" rtl="0" eaLnBrk="0" fontAlgn="base" hangingPunct="0">
        <a:spcBef>
          <a:spcPct val="20000"/>
        </a:spcBef>
        <a:spcAft>
          <a:spcPct val="0"/>
        </a:spcAft>
        <a:buFont typeface="Arial" charset="0"/>
        <a:buChar char="•"/>
        <a:defRPr sz="3300" kern="1200">
          <a:solidFill>
            <a:schemeClr val="tx1"/>
          </a:solidFill>
          <a:latin typeface="+mn-lt"/>
          <a:ea typeface="+mn-ea"/>
          <a:cs typeface="+mn-cs"/>
        </a:defRPr>
      </a:lvl1pPr>
      <a:lvl2pPr marL="762000" indent="-292100" algn="l" defTabSz="938213" rtl="0" eaLnBrk="0" fontAlgn="base" hangingPunct="0">
        <a:spcBef>
          <a:spcPct val="20000"/>
        </a:spcBef>
        <a:spcAft>
          <a:spcPct val="0"/>
        </a:spcAft>
        <a:buFont typeface="Arial" charset="0"/>
        <a:buChar char="–"/>
        <a:defRPr sz="2900" kern="1200">
          <a:solidFill>
            <a:schemeClr val="tx1"/>
          </a:solidFill>
          <a:latin typeface="+mn-lt"/>
          <a:ea typeface="+mn-ea"/>
          <a:cs typeface="+mn-cs"/>
        </a:defRPr>
      </a:lvl2pPr>
      <a:lvl3pPr marL="1173163" indent="-233363" algn="l" defTabSz="938213" rtl="0" eaLnBrk="0" fontAlgn="base" hangingPunct="0">
        <a:spcBef>
          <a:spcPct val="20000"/>
        </a:spcBef>
        <a:spcAft>
          <a:spcPct val="0"/>
        </a:spcAft>
        <a:buFont typeface="Arial" charset="0"/>
        <a:buChar char="•"/>
        <a:defRPr sz="2500" kern="1200">
          <a:solidFill>
            <a:schemeClr val="tx1"/>
          </a:solidFill>
          <a:latin typeface="+mn-lt"/>
          <a:ea typeface="+mn-ea"/>
          <a:cs typeface="+mn-cs"/>
        </a:defRPr>
      </a:lvl3pPr>
      <a:lvl4pPr marL="1643063" indent="-233363" algn="l" defTabSz="938213" rtl="0" eaLnBrk="0" fontAlgn="base" hangingPunct="0">
        <a:spcBef>
          <a:spcPct val="20000"/>
        </a:spcBef>
        <a:spcAft>
          <a:spcPct val="0"/>
        </a:spcAft>
        <a:buFont typeface="Arial" charset="0"/>
        <a:buChar char="–"/>
        <a:defRPr sz="1900" kern="1200">
          <a:solidFill>
            <a:schemeClr val="tx1"/>
          </a:solidFill>
          <a:latin typeface="+mn-lt"/>
          <a:ea typeface="+mn-ea"/>
          <a:cs typeface="+mn-cs"/>
        </a:defRPr>
      </a:lvl4pPr>
      <a:lvl5pPr marL="2112963" indent="-233363" algn="l" defTabSz="938213" rtl="0" eaLnBrk="0" fontAlgn="base" hangingPunct="0">
        <a:spcBef>
          <a:spcPct val="20000"/>
        </a:spcBef>
        <a:spcAft>
          <a:spcPct val="0"/>
        </a:spcAft>
        <a:buFont typeface="Arial" charset="0"/>
        <a:buChar char="»"/>
        <a:defRPr sz="1900" kern="1200">
          <a:solidFill>
            <a:schemeClr val="tx1"/>
          </a:solidFill>
          <a:latin typeface="+mn-lt"/>
          <a:ea typeface="+mn-ea"/>
          <a:cs typeface="+mn-cs"/>
        </a:defRPr>
      </a:lvl5pPr>
      <a:lvl6pPr marL="2583835"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6pPr>
      <a:lvl7pPr marL="3053622"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7pPr>
      <a:lvl8pPr marL="3523412"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8pPr>
      <a:lvl9pPr marL="3993197"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9pPr>
    </p:bodyStyle>
    <p:otherStyle>
      <a:defPPr>
        <a:defRPr lang="en-US"/>
      </a:defPPr>
      <a:lvl1pPr marL="0" algn="l" defTabSz="939575" rtl="0" eaLnBrk="1" latinLnBrk="0" hangingPunct="1">
        <a:defRPr sz="1700" kern="1200">
          <a:solidFill>
            <a:schemeClr val="tx1"/>
          </a:solidFill>
          <a:latin typeface="+mn-lt"/>
          <a:ea typeface="+mn-ea"/>
          <a:cs typeface="+mn-cs"/>
        </a:defRPr>
      </a:lvl1pPr>
      <a:lvl2pPr marL="469788" algn="l" defTabSz="939575" rtl="0" eaLnBrk="1" latinLnBrk="0" hangingPunct="1">
        <a:defRPr sz="1700" kern="1200">
          <a:solidFill>
            <a:schemeClr val="tx1"/>
          </a:solidFill>
          <a:latin typeface="+mn-lt"/>
          <a:ea typeface="+mn-ea"/>
          <a:cs typeface="+mn-cs"/>
        </a:defRPr>
      </a:lvl2pPr>
      <a:lvl3pPr marL="939575" algn="l" defTabSz="939575" rtl="0" eaLnBrk="1" latinLnBrk="0" hangingPunct="1">
        <a:defRPr sz="1700" kern="1200">
          <a:solidFill>
            <a:schemeClr val="tx1"/>
          </a:solidFill>
          <a:latin typeface="+mn-lt"/>
          <a:ea typeface="+mn-ea"/>
          <a:cs typeface="+mn-cs"/>
        </a:defRPr>
      </a:lvl3pPr>
      <a:lvl4pPr marL="1409365" algn="l" defTabSz="939575" rtl="0" eaLnBrk="1" latinLnBrk="0" hangingPunct="1">
        <a:defRPr sz="1700" kern="1200">
          <a:solidFill>
            <a:schemeClr val="tx1"/>
          </a:solidFill>
          <a:latin typeface="+mn-lt"/>
          <a:ea typeface="+mn-ea"/>
          <a:cs typeface="+mn-cs"/>
        </a:defRPr>
      </a:lvl4pPr>
      <a:lvl5pPr marL="1879152" algn="l" defTabSz="939575" rtl="0" eaLnBrk="1" latinLnBrk="0" hangingPunct="1">
        <a:defRPr sz="1700" kern="1200">
          <a:solidFill>
            <a:schemeClr val="tx1"/>
          </a:solidFill>
          <a:latin typeface="+mn-lt"/>
          <a:ea typeface="+mn-ea"/>
          <a:cs typeface="+mn-cs"/>
        </a:defRPr>
      </a:lvl5pPr>
      <a:lvl6pPr marL="2348940" algn="l" defTabSz="939575" rtl="0" eaLnBrk="1" latinLnBrk="0" hangingPunct="1">
        <a:defRPr sz="1700" kern="1200">
          <a:solidFill>
            <a:schemeClr val="tx1"/>
          </a:solidFill>
          <a:latin typeface="+mn-lt"/>
          <a:ea typeface="+mn-ea"/>
          <a:cs typeface="+mn-cs"/>
        </a:defRPr>
      </a:lvl6pPr>
      <a:lvl7pPr marL="2818729" algn="l" defTabSz="939575" rtl="0" eaLnBrk="1" latinLnBrk="0" hangingPunct="1">
        <a:defRPr sz="1700" kern="1200">
          <a:solidFill>
            <a:schemeClr val="tx1"/>
          </a:solidFill>
          <a:latin typeface="+mn-lt"/>
          <a:ea typeface="+mn-ea"/>
          <a:cs typeface="+mn-cs"/>
        </a:defRPr>
      </a:lvl7pPr>
      <a:lvl8pPr marL="3288515" algn="l" defTabSz="939575" rtl="0" eaLnBrk="1" latinLnBrk="0" hangingPunct="1">
        <a:defRPr sz="1700" kern="1200">
          <a:solidFill>
            <a:schemeClr val="tx1"/>
          </a:solidFill>
          <a:latin typeface="+mn-lt"/>
          <a:ea typeface="+mn-ea"/>
          <a:cs typeface="+mn-cs"/>
        </a:defRPr>
      </a:lvl8pPr>
      <a:lvl9pPr marL="3758305" algn="l" defTabSz="939575"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9.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685800" y="3217273"/>
            <a:ext cx="7772400" cy="3386652"/>
          </a:xfrm>
        </p:spPr>
        <p:txBody>
          <a:bodyPr>
            <a:normAutofit/>
          </a:bodyPr>
          <a:lstStyle/>
          <a:p>
            <a:r>
              <a:rPr lang="lv-LV" sz="2400" dirty="0" smtClean="0"/>
              <a:t>Atbalsts publiskai infrastruktūrai uzņēmējdarbības veicināšanai un degradēto teritoriju atjaunošanai</a:t>
            </a:r>
            <a:r>
              <a:rPr lang="lv-LV" sz="2800" dirty="0" smtClean="0"/>
              <a:t/>
            </a:r>
            <a:br>
              <a:rPr lang="lv-LV" sz="2800" dirty="0" smtClean="0"/>
            </a:br>
            <a:r>
              <a:rPr lang="lv-LV" sz="1600" dirty="0" smtClean="0"/>
              <a:t> </a:t>
            </a:r>
            <a:r>
              <a:rPr lang="lv-LV" sz="2800" dirty="0" smtClean="0"/>
              <a:t/>
            </a:r>
            <a:br>
              <a:rPr lang="lv-LV" sz="2800" dirty="0" smtClean="0"/>
            </a:br>
            <a:r>
              <a:rPr lang="lv-LV" sz="2400" dirty="0" smtClean="0"/>
              <a:t>(SAM 3.3.1. un SAM 5.6.2.)</a:t>
            </a:r>
            <a:r>
              <a:rPr lang="lv-LV" sz="2800" dirty="0" smtClean="0"/>
              <a:t/>
            </a:r>
            <a:br>
              <a:rPr lang="lv-LV" sz="2800" dirty="0" smtClean="0"/>
            </a:br>
            <a:r>
              <a:rPr lang="lv-LV" sz="1600" dirty="0" smtClean="0"/>
              <a:t/>
            </a:r>
            <a:br>
              <a:rPr lang="lv-LV" sz="1600" dirty="0" smtClean="0"/>
            </a:br>
            <a:r>
              <a:rPr lang="lv-LV" sz="1300" dirty="0" smtClean="0">
                <a:solidFill>
                  <a:schemeClr val="bg1">
                    <a:lumMod val="50000"/>
                  </a:schemeClr>
                </a:solidFill>
              </a:rPr>
              <a:t>Reģionālais seminārs </a:t>
            </a:r>
            <a:r>
              <a:rPr lang="lv-LV" sz="1300" dirty="0" smtClean="0">
                <a:solidFill>
                  <a:schemeClr val="bg1">
                    <a:lumMod val="50000"/>
                  </a:schemeClr>
                </a:solidFill>
              </a:rPr>
              <a:t>Jelgavā, 19.11.2015</a:t>
            </a:r>
            <a:r>
              <a:rPr lang="lv-LV" sz="1300" dirty="0" smtClean="0">
                <a:solidFill>
                  <a:schemeClr val="bg1">
                    <a:lumMod val="50000"/>
                  </a:schemeClr>
                </a:solidFill>
              </a:rPr>
              <a:t>.</a:t>
            </a:r>
            <a:endParaRPr lang="lv-LV" altLang="en-US" sz="1300" dirty="0" smtClean="0">
              <a:solidFill>
                <a:schemeClr val="bg1">
                  <a:lumMod val="50000"/>
                </a:schemeClr>
              </a:solidFill>
            </a:endParaRPr>
          </a:p>
        </p:txBody>
      </p:sp>
      <p:pic>
        <p:nvPicPr>
          <p:cNvPr id="1026" name="Picture 2"/>
          <p:cNvPicPr>
            <a:picLocks noChangeAspect="1" noChangeArrowheads="1"/>
          </p:cNvPicPr>
          <p:nvPr/>
        </p:nvPicPr>
        <p:blipFill>
          <a:blip r:embed="rId3" cstate="print"/>
          <a:srcRect/>
          <a:stretch>
            <a:fillRect/>
          </a:stretch>
        </p:blipFill>
        <p:spPr bwMode="auto">
          <a:xfrm>
            <a:off x="2945341" y="5565648"/>
            <a:ext cx="1540872" cy="921314"/>
          </a:xfrm>
          <a:prstGeom prst="rect">
            <a:avLst/>
          </a:prstGeom>
          <a:noFill/>
          <a:ln w="9525">
            <a:noFill/>
            <a:miter lim="800000"/>
            <a:headEnd/>
            <a:tailEnd/>
          </a:ln>
          <a:effectLst/>
        </p:spPr>
      </p:pic>
      <p:pic>
        <p:nvPicPr>
          <p:cNvPr id="1028" name="Picture 4" descr="http://www.esfondi.lv/upload/00-logo/ES_divkrasains.jpg"/>
          <p:cNvPicPr>
            <a:picLocks noChangeAspect="1" noChangeArrowheads="1"/>
          </p:cNvPicPr>
          <p:nvPr/>
        </p:nvPicPr>
        <p:blipFill>
          <a:blip r:embed="rId4" cstate="print"/>
          <a:srcRect/>
          <a:stretch>
            <a:fillRect/>
          </a:stretch>
        </p:blipFill>
        <p:spPr bwMode="auto">
          <a:xfrm>
            <a:off x="4578579" y="5439819"/>
            <a:ext cx="1396927" cy="1164106"/>
          </a:xfrm>
          <a:prstGeom prst="rect">
            <a:avLst/>
          </a:prstGeom>
          <a:noFill/>
        </p:spPr>
      </p:pic>
      <p:pic>
        <p:nvPicPr>
          <p:cNvPr id="2" name="Picture 2" descr="https://www.em.gov.lv/resources/web/gallery/2015-09-01_12_08_58_01092015.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880479" y="5449867"/>
            <a:ext cx="5062932" cy="1164105"/>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5475" y="1466850"/>
            <a:ext cx="8061325" cy="5043488"/>
          </a:xfrm>
          <a:solidFill>
            <a:schemeClr val="bg1">
              <a:alpha val="65000"/>
            </a:schemeClr>
          </a:solidFill>
        </p:spPr>
        <p:txBody>
          <a:bodyPr>
            <a:noAutofit/>
          </a:bodyPr>
          <a:lstStyle/>
          <a:p>
            <a:pPr marL="469900" lvl="1" indent="0" algn="just">
              <a:buNone/>
              <a:defRPr/>
            </a:pPr>
            <a:endParaRPr lang="lv-LV" sz="1600" b="1" dirty="0" smtClean="0">
              <a:solidFill>
                <a:srgbClr val="FF0000"/>
              </a:solidFill>
              <a:latin typeface="Arial" pitchFamily="34" charset="0"/>
              <a:cs typeface="Arial" pitchFamily="34" charset="0"/>
            </a:endParaRPr>
          </a:p>
          <a:p>
            <a:pPr marL="469900" lvl="1" indent="0" algn="just">
              <a:buNone/>
              <a:defRPr/>
            </a:pPr>
            <a:r>
              <a:rPr lang="lv-LV" sz="1600" b="1" dirty="0" smtClean="0">
                <a:solidFill>
                  <a:srgbClr val="FF0000"/>
                </a:solidFill>
                <a:latin typeface="Arial" pitchFamily="34" charset="0"/>
                <a:cs typeface="Arial" pitchFamily="34" charset="0"/>
              </a:rPr>
              <a:t>Ja pašvaldību grupa (9; 21, 89, Latgale) sasniedz savu rādītāju summu, tad:</a:t>
            </a:r>
            <a:r>
              <a:rPr lang="lv-LV" sz="1600" b="1" dirty="0" smtClean="0">
                <a:latin typeface="Arial" pitchFamily="34" charset="0"/>
                <a:cs typeface="Arial" pitchFamily="34" charset="0"/>
              </a:rPr>
              <a:t>	</a:t>
            </a:r>
            <a:endParaRPr lang="lv-LV" sz="1600" dirty="0" smtClean="0">
              <a:latin typeface="Arial" pitchFamily="34" charset="0"/>
              <a:cs typeface="Arial" pitchFamily="34" charset="0"/>
            </a:endParaRPr>
          </a:p>
          <a:p>
            <a:pPr lvl="1" algn="just">
              <a:buFont typeface="Arial" panose="020B0604020202020204" pitchFamily="34" charset="0"/>
              <a:buChar char="•"/>
              <a:defRPr/>
            </a:pPr>
            <a:endParaRPr lang="lv-LV" sz="1100" dirty="0">
              <a:latin typeface="Arial" pitchFamily="34" charset="0"/>
              <a:cs typeface="Arial" pitchFamily="34" charset="0"/>
            </a:endParaRPr>
          </a:p>
          <a:p>
            <a:pPr lvl="1" algn="just">
              <a:buFont typeface="Arial" panose="020B0604020202020204" pitchFamily="34" charset="0"/>
              <a:buChar char="•"/>
              <a:defRPr/>
            </a:pPr>
            <a:r>
              <a:rPr lang="lv-LV" sz="1600" dirty="0" smtClean="0">
                <a:latin typeface="Arial" pitchFamily="34" charset="0"/>
                <a:cs typeface="Arial" pitchFamily="34" charset="0"/>
              </a:rPr>
              <a:t>atsevišķos projektos jānodrošina vismaz A un B rādītāju summu naudas ekvivalenta izteiksmē tādā apmērā, kas ir vienāda vai lielāka par piešķirtā ERAF finansējuma (</a:t>
            </a:r>
            <a:r>
              <a:rPr lang="lv-LV" sz="1600" b="1" dirty="0" smtClean="0">
                <a:latin typeface="Arial" pitchFamily="34" charset="0"/>
                <a:cs typeface="Arial" pitchFamily="34" charset="0"/>
              </a:rPr>
              <a:t>C</a:t>
            </a:r>
            <a:r>
              <a:rPr lang="lv-LV" sz="1600" dirty="0" smtClean="0">
                <a:latin typeface="Arial" pitchFamily="34" charset="0"/>
                <a:cs typeface="Arial" pitchFamily="34" charset="0"/>
              </a:rPr>
              <a:t>) apmēru:</a:t>
            </a:r>
          </a:p>
          <a:p>
            <a:pPr marL="469900" lvl="1" indent="0" algn="just">
              <a:buFont typeface="Arial" charset="0"/>
              <a:buNone/>
              <a:defRPr/>
            </a:pPr>
            <a:r>
              <a:rPr lang="lv-LV" sz="1600" b="1" i="1" dirty="0" smtClean="0">
                <a:latin typeface="Arial" pitchFamily="34" charset="0"/>
                <a:cs typeface="Arial" pitchFamily="34" charset="0"/>
              </a:rPr>
              <a:t>			</a:t>
            </a:r>
          </a:p>
          <a:p>
            <a:pPr marL="469900" lvl="1" indent="0" algn="ctr">
              <a:buFont typeface="Arial" charset="0"/>
              <a:buNone/>
              <a:defRPr/>
            </a:pPr>
            <a:r>
              <a:rPr lang="lv-LV" b="1" i="1" dirty="0" smtClean="0">
                <a:latin typeface="Arial" pitchFamily="34" charset="0"/>
                <a:cs typeface="Arial" pitchFamily="34" charset="0"/>
              </a:rPr>
              <a:t>A × 41000 + B ≥ </a:t>
            </a:r>
            <a:r>
              <a:rPr lang="lv-LV" b="1" i="1" dirty="0" smtClean="0">
                <a:solidFill>
                  <a:schemeClr val="accent2"/>
                </a:solidFill>
                <a:latin typeface="Arial" pitchFamily="34" charset="0"/>
                <a:cs typeface="Arial" pitchFamily="34" charset="0"/>
              </a:rPr>
              <a:t>C</a:t>
            </a:r>
          </a:p>
        </p:txBody>
      </p:sp>
      <p:sp>
        <p:nvSpPr>
          <p:cNvPr id="21508" name="Slide Number Placeholder 5"/>
          <p:cNvSpPr>
            <a:spLocks noGrp="1"/>
          </p:cNvSpPr>
          <p:nvPr>
            <p:ph type="sldNum" sz="quarter" idx="13"/>
          </p:nvPr>
        </p:nvSpPr>
        <p:spPr bwMode="auto">
          <a:xfrm>
            <a:off x="8534400" y="6279775"/>
            <a:ext cx="430306" cy="304800"/>
          </a:xfrm>
          <a:noFill/>
          <a:ln>
            <a:miter lim="800000"/>
            <a:headEnd/>
            <a:tailEnd/>
          </a:ln>
        </p:spPr>
        <p:txBody>
          <a:bodyPr/>
          <a:lstStyle/>
          <a:p>
            <a:fld id="{4D3A3D1F-ABBA-4644-9345-D0E927F6AB35}" type="slidenum">
              <a:rPr lang="en-US" altLang="en-US"/>
              <a:pPr/>
              <a:t>10</a:t>
            </a:fld>
            <a:endParaRPr lang="en-US" altLang="en-US" dirty="0"/>
          </a:p>
        </p:txBody>
      </p:sp>
      <p:sp>
        <p:nvSpPr>
          <p:cNvPr id="8" name="TextBox 7"/>
          <p:cNvSpPr txBox="1"/>
          <p:nvPr/>
        </p:nvSpPr>
        <p:spPr>
          <a:xfrm>
            <a:off x="1718736" y="4228597"/>
            <a:ext cx="1926933" cy="492443"/>
          </a:xfrm>
          <a:prstGeom prst="rect">
            <a:avLst/>
          </a:prstGeom>
          <a:noFill/>
        </p:spPr>
        <p:txBody>
          <a:bodyPr wrap="square" rtlCol="0">
            <a:spAutoFit/>
          </a:bodyPr>
          <a:lstStyle/>
          <a:p>
            <a:pPr algn="ctr">
              <a:defRPr/>
            </a:pPr>
            <a:r>
              <a:rPr lang="lv-LV" sz="1400" dirty="0" smtClean="0">
                <a:latin typeface="Arial" pitchFamily="34" charset="0"/>
                <a:cs typeface="Arial" pitchFamily="34" charset="0"/>
              </a:rPr>
              <a:t>Parastos gadījumos:</a:t>
            </a:r>
            <a:endParaRPr lang="lv-LV" sz="1400" dirty="0">
              <a:latin typeface="Arial" pitchFamily="34" charset="0"/>
              <a:cs typeface="Arial" pitchFamily="34" charset="0"/>
            </a:endParaRPr>
          </a:p>
          <a:p>
            <a:pPr marL="0" lvl="1" indent="0" algn="ctr">
              <a:buNone/>
              <a:defRPr/>
            </a:pPr>
            <a:r>
              <a:rPr lang="lv-LV" sz="1200" b="1" i="1" dirty="0">
                <a:latin typeface="Arial" pitchFamily="34" charset="0"/>
                <a:cs typeface="Arial" pitchFamily="34" charset="0"/>
              </a:rPr>
              <a:t>A × </a:t>
            </a:r>
            <a:r>
              <a:rPr lang="lv-LV" sz="1200" b="1" i="1" dirty="0" smtClean="0">
                <a:latin typeface="Arial" pitchFamily="34" charset="0"/>
                <a:cs typeface="Arial" pitchFamily="34" charset="0"/>
              </a:rPr>
              <a:t>41000 ≥</a:t>
            </a:r>
            <a:r>
              <a:rPr lang="lv-LV" sz="1200" b="1" i="1" dirty="0" smtClean="0">
                <a:solidFill>
                  <a:schemeClr val="tx2">
                    <a:lumMod val="60000"/>
                    <a:lumOff val="40000"/>
                  </a:schemeClr>
                </a:solidFill>
                <a:latin typeface="Arial" pitchFamily="34" charset="0"/>
                <a:cs typeface="Arial" pitchFamily="34" charset="0"/>
              </a:rPr>
              <a:t> C </a:t>
            </a:r>
            <a:r>
              <a:rPr lang="lv-LV" sz="1200" b="1" i="1" dirty="0" smtClean="0">
                <a:latin typeface="Arial" pitchFamily="34" charset="0"/>
                <a:cs typeface="Arial" pitchFamily="34" charset="0"/>
              </a:rPr>
              <a:t>un B</a:t>
            </a:r>
            <a:r>
              <a:rPr lang="lv-LV" sz="1200" b="1" i="1" dirty="0">
                <a:latin typeface="Arial" pitchFamily="34" charset="0"/>
                <a:cs typeface="Arial" pitchFamily="34" charset="0"/>
              </a:rPr>
              <a:t> ≥</a:t>
            </a:r>
            <a:r>
              <a:rPr lang="lv-LV" sz="1200" b="1" i="1" dirty="0">
                <a:solidFill>
                  <a:schemeClr val="tx2">
                    <a:lumMod val="60000"/>
                    <a:lumOff val="40000"/>
                  </a:schemeClr>
                </a:solidFill>
                <a:latin typeface="Arial" pitchFamily="34" charset="0"/>
                <a:cs typeface="Arial" pitchFamily="34" charset="0"/>
              </a:rPr>
              <a:t> C</a:t>
            </a:r>
          </a:p>
        </p:txBody>
      </p:sp>
      <p:sp>
        <p:nvSpPr>
          <p:cNvPr id="42" name="TextBox 41"/>
          <p:cNvSpPr txBox="1"/>
          <p:nvPr/>
        </p:nvSpPr>
        <p:spPr>
          <a:xfrm>
            <a:off x="5510258" y="4245826"/>
            <a:ext cx="2011680" cy="492443"/>
          </a:xfrm>
          <a:prstGeom prst="rect">
            <a:avLst/>
          </a:prstGeom>
          <a:noFill/>
        </p:spPr>
        <p:txBody>
          <a:bodyPr wrap="square" rtlCol="0">
            <a:spAutoFit/>
          </a:bodyPr>
          <a:lstStyle/>
          <a:p>
            <a:pPr algn="ctr">
              <a:defRPr/>
            </a:pPr>
            <a:r>
              <a:rPr lang="lv-LV" sz="1400" dirty="0" smtClean="0">
                <a:latin typeface="Arial" pitchFamily="34" charset="0"/>
                <a:cs typeface="Arial" pitchFamily="34" charset="0"/>
              </a:rPr>
              <a:t>Atsevišķos gadījumos:</a:t>
            </a:r>
            <a:endParaRPr lang="lv-LV" sz="1400" dirty="0">
              <a:latin typeface="Arial" pitchFamily="34" charset="0"/>
              <a:cs typeface="Arial" pitchFamily="34" charset="0"/>
            </a:endParaRPr>
          </a:p>
          <a:p>
            <a:pPr marL="0" lvl="1" indent="0" algn="ctr">
              <a:buNone/>
              <a:defRPr/>
            </a:pPr>
            <a:r>
              <a:rPr lang="lv-LV" sz="1200" b="1" i="1" dirty="0">
                <a:latin typeface="Arial" pitchFamily="34" charset="0"/>
                <a:cs typeface="Arial" pitchFamily="34" charset="0"/>
              </a:rPr>
              <a:t>A × 41000 + B </a:t>
            </a:r>
            <a:r>
              <a:rPr lang="lv-LV" sz="1200" b="1" i="1" dirty="0" smtClean="0">
                <a:latin typeface="Arial" pitchFamily="34" charset="0"/>
                <a:cs typeface="Arial" pitchFamily="34" charset="0"/>
              </a:rPr>
              <a:t>≥ </a:t>
            </a:r>
            <a:r>
              <a:rPr lang="lv-LV" sz="1200" b="1" i="1" dirty="0" smtClean="0">
                <a:solidFill>
                  <a:srgbClr val="FF0000"/>
                </a:solidFill>
                <a:latin typeface="Arial" pitchFamily="34" charset="0"/>
                <a:cs typeface="Arial" pitchFamily="34" charset="0"/>
              </a:rPr>
              <a:t>C</a:t>
            </a:r>
            <a:endParaRPr lang="lv-LV" sz="1200" b="1" i="1" dirty="0">
              <a:solidFill>
                <a:srgbClr val="FF0000"/>
              </a:solidFill>
              <a:latin typeface="Arial" pitchFamily="34" charset="0"/>
              <a:cs typeface="Arial" pitchFamily="34" charset="0"/>
            </a:endParaRPr>
          </a:p>
        </p:txBody>
      </p:sp>
      <p:sp>
        <p:nvSpPr>
          <p:cNvPr id="54" name="TextBox 53"/>
          <p:cNvSpPr txBox="1"/>
          <p:nvPr/>
        </p:nvSpPr>
        <p:spPr>
          <a:xfrm>
            <a:off x="1423789" y="6066682"/>
            <a:ext cx="2543912" cy="523220"/>
          </a:xfrm>
          <a:prstGeom prst="rect">
            <a:avLst/>
          </a:prstGeom>
          <a:noFill/>
        </p:spPr>
        <p:txBody>
          <a:bodyPr wrap="square" rtlCol="0">
            <a:spAutoFit/>
          </a:bodyPr>
          <a:lstStyle/>
          <a:p>
            <a:pPr algn="ctr">
              <a:defRPr/>
            </a:pPr>
            <a:r>
              <a:rPr lang="lv-LV" sz="1400" dirty="0" smtClean="0">
                <a:latin typeface="Arial" pitchFamily="34" charset="0"/>
                <a:cs typeface="Arial" pitchFamily="34" charset="0"/>
              </a:rPr>
              <a:t>Ekvivalents projekta </a:t>
            </a:r>
            <a:r>
              <a:rPr lang="lv-LV" sz="1400" dirty="0">
                <a:latin typeface="Arial" pitchFamily="34" charset="0"/>
                <a:cs typeface="Arial" pitchFamily="34" charset="0"/>
              </a:rPr>
              <a:t>ERAF </a:t>
            </a:r>
            <a:r>
              <a:rPr lang="lv-LV" sz="1400" dirty="0" smtClean="0">
                <a:latin typeface="Arial" pitchFamily="34" charset="0"/>
                <a:cs typeface="Arial" pitchFamily="34" charset="0"/>
              </a:rPr>
              <a:t>finansējuma proporcijai </a:t>
            </a:r>
            <a:r>
              <a:rPr lang="lv-LV" sz="1400" dirty="0" smtClean="0">
                <a:solidFill>
                  <a:schemeClr val="tx2">
                    <a:lumMod val="60000"/>
                    <a:lumOff val="40000"/>
                  </a:schemeClr>
                </a:solidFill>
                <a:latin typeface="Arial" pitchFamily="34" charset="0"/>
                <a:cs typeface="Arial" pitchFamily="34" charset="0"/>
              </a:rPr>
              <a:t>1:2</a:t>
            </a:r>
            <a:endParaRPr lang="lv-LV" sz="1400" dirty="0">
              <a:solidFill>
                <a:schemeClr val="tx2">
                  <a:lumMod val="60000"/>
                  <a:lumOff val="40000"/>
                </a:schemeClr>
              </a:solidFill>
              <a:latin typeface="Arial" pitchFamily="34" charset="0"/>
              <a:cs typeface="Arial" pitchFamily="34" charset="0"/>
            </a:endParaRPr>
          </a:p>
        </p:txBody>
      </p:sp>
      <p:sp>
        <p:nvSpPr>
          <p:cNvPr id="55" name="TextBox 54"/>
          <p:cNvSpPr txBox="1"/>
          <p:nvPr/>
        </p:nvSpPr>
        <p:spPr>
          <a:xfrm>
            <a:off x="5300495" y="6066682"/>
            <a:ext cx="2485131" cy="523220"/>
          </a:xfrm>
          <a:prstGeom prst="rect">
            <a:avLst/>
          </a:prstGeom>
          <a:noFill/>
        </p:spPr>
        <p:txBody>
          <a:bodyPr wrap="square" rtlCol="0">
            <a:spAutoFit/>
          </a:bodyPr>
          <a:lstStyle/>
          <a:p>
            <a:pPr algn="ctr">
              <a:defRPr/>
            </a:pPr>
            <a:r>
              <a:rPr lang="lv-LV" sz="1400" dirty="0" smtClean="0">
                <a:latin typeface="Arial" pitchFamily="34" charset="0"/>
                <a:cs typeface="Arial" pitchFamily="34" charset="0"/>
              </a:rPr>
              <a:t>Ekvivalents projekta ERAF finansējuma proporcijai </a:t>
            </a:r>
            <a:r>
              <a:rPr lang="lv-LV" sz="1400" dirty="0" smtClean="0">
                <a:solidFill>
                  <a:srgbClr val="FF0000"/>
                </a:solidFill>
                <a:latin typeface="Arial" pitchFamily="34" charset="0"/>
                <a:cs typeface="Arial" pitchFamily="34" charset="0"/>
              </a:rPr>
              <a:t>1:1</a:t>
            </a:r>
            <a:endParaRPr lang="lv-LV" sz="1400" dirty="0">
              <a:solidFill>
                <a:srgbClr val="FF0000"/>
              </a:solidFill>
              <a:latin typeface="Arial" pitchFamily="34" charset="0"/>
              <a:cs typeface="Arial" pitchFamily="34" charset="0"/>
            </a:endParaRPr>
          </a:p>
        </p:txBody>
      </p:sp>
      <p:grpSp>
        <p:nvGrpSpPr>
          <p:cNvPr id="39" name="Group 38"/>
          <p:cNvGrpSpPr/>
          <p:nvPr/>
        </p:nvGrpSpPr>
        <p:grpSpPr>
          <a:xfrm>
            <a:off x="1683900" y="4764396"/>
            <a:ext cx="2045729" cy="1145524"/>
            <a:chOff x="1683900" y="4513376"/>
            <a:chExt cx="2045729" cy="1145524"/>
          </a:xfrm>
        </p:grpSpPr>
        <p:sp>
          <p:nvSpPr>
            <p:cNvPr id="2" name="Can 1"/>
            <p:cNvSpPr/>
            <p:nvPr/>
          </p:nvSpPr>
          <p:spPr>
            <a:xfrm>
              <a:off x="1906479" y="4525207"/>
              <a:ext cx="499533" cy="1100666"/>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pic>
          <p:nvPicPr>
            <p:cNvPr id="1026" name="Picture 2" descr="https://cdn.vectorstock.com/i/composite/00,10/professional-people-icons-set-vector-4400010.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854650" y="4802267"/>
              <a:ext cx="613039" cy="673327"/>
            </a:xfrm>
            <a:prstGeom prst="rect">
              <a:avLst/>
            </a:prstGeom>
            <a:noFill/>
            <a:effectLst>
              <a:softEdge rad="203200"/>
            </a:effectLst>
            <a:extLst>
              <a:ext uri="{909E8E84-426E-40DD-AFC4-6F175D3DCCD1}">
                <a14:hiddenFill xmlns:a14="http://schemas.microsoft.com/office/drawing/2010/main" xmlns="">
                  <a:solidFill>
                    <a:srgbClr val="FFFFFF"/>
                  </a:solidFill>
                </a14:hiddenFill>
              </a:ext>
            </a:extLst>
          </p:spPr>
        </p:pic>
        <p:grpSp>
          <p:nvGrpSpPr>
            <p:cNvPr id="5" name="Group 4"/>
            <p:cNvGrpSpPr/>
            <p:nvPr/>
          </p:nvGrpSpPr>
          <p:grpSpPr>
            <a:xfrm>
              <a:off x="3005940" y="4525207"/>
              <a:ext cx="499533" cy="1100666"/>
              <a:chOff x="4406370" y="3886200"/>
              <a:chExt cx="499533" cy="1100666"/>
            </a:xfrm>
          </p:grpSpPr>
          <p:sp>
            <p:nvSpPr>
              <p:cNvPr id="7" name="Can 6"/>
              <p:cNvSpPr/>
              <p:nvPr/>
            </p:nvSpPr>
            <p:spPr>
              <a:xfrm>
                <a:off x="4406370" y="3886200"/>
                <a:ext cx="499533" cy="1100666"/>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pic>
            <p:nvPicPr>
              <p:cNvPr id="1028" name="Picture 4" descr="http://eurosymbol.eu/img/euro_symbol.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476773" y="4796149"/>
                <a:ext cx="189585" cy="180557"/>
              </a:xfrm>
              <a:prstGeom prst="rect">
                <a:avLst/>
              </a:prstGeom>
              <a:noFill/>
              <a:effectLst>
                <a:softEdge rad="31750"/>
              </a:effectLst>
              <a:extLst>
                <a:ext uri="{909E8E84-426E-40DD-AFC4-6F175D3DCCD1}">
                  <a14:hiddenFill xmlns:a14="http://schemas.microsoft.com/office/drawing/2010/main" xmlns="">
                    <a:solidFill>
                      <a:srgbClr val="FFFFFF"/>
                    </a:solidFill>
                  </a14:hiddenFill>
                </a:ext>
              </a:extLst>
            </p:spPr>
          </p:pic>
          <p:pic>
            <p:nvPicPr>
              <p:cNvPr id="10" name="Picture 4" descr="http://eurosymbol.eu/img/euro_symbol.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476773" y="4637278"/>
                <a:ext cx="189585" cy="180557"/>
              </a:xfrm>
              <a:prstGeom prst="rect">
                <a:avLst/>
              </a:prstGeom>
              <a:noFill/>
              <a:effectLst>
                <a:softEdge rad="31750"/>
              </a:effectLst>
              <a:extLst>
                <a:ext uri="{909E8E84-426E-40DD-AFC4-6F175D3DCCD1}">
                  <a14:hiddenFill xmlns:a14="http://schemas.microsoft.com/office/drawing/2010/main" xmlns="">
                    <a:solidFill>
                      <a:srgbClr val="FFFFFF"/>
                    </a:solidFill>
                  </a14:hiddenFill>
                </a:ext>
              </a:extLst>
            </p:spPr>
          </p:pic>
          <p:pic>
            <p:nvPicPr>
              <p:cNvPr id="11" name="Picture 4" descr="http://eurosymbol.eu/img/euro_symbol.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476773" y="4471664"/>
                <a:ext cx="189585" cy="180557"/>
              </a:xfrm>
              <a:prstGeom prst="rect">
                <a:avLst/>
              </a:prstGeom>
              <a:noFill/>
              <a:effectLst>
                <a:softEdge rad="31750"/>
              </a:effectLst>
              <a:extLst>
                <a:ext uri="{909E8E84-426E-40DD-AFC4-6F175D3DCCD1}">
                  <a14:hiddenFill xmlns:a14="http://schemas.microsoft.com/office/drawing/2010/main" xmlns="">
                    <a:solidFill>
                      <a:srgbClr val="FFFFFF"/>
                    </a:solidFill>
                  </a14:hiddenFill>
                </a:ext>
              </a:extLst>
            </p:spPr>
          </p:pic>
          <p:pic>
            <p:nvPicPr>
              <p:cNvPr id="12" name="Picture 4" descr="http://eurosymbol.eu/img/euro_symbol.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476773" y="4321919"/>
                <a:ext cx="189585" cy="180557"/>
              </a:xfrm>
              <a:prstGeom prst="rect">
                <a:avLst/>
              </a:prstGeom>
              <a:noFill/>
              <a:effectLst>
                <a:softEdge rad="31750"/>
              </a:effectLst>
              <a:extLst>
                <a:ext uri="{909E8E84-426E-40DD-AFC4-6F175D3DCCD1}">
                  <a14:hiddenFill xmlns:a14="http://schemas.microsoft.com/office/drawing/2010/main" xmlns="">
                    <a:solidFill>
                      <a:srgbClr val="FFFFFF"/>
                    </a:solidFill>
                  </a14:hiddenFill>
                </a:ext>
              </a:extLst>
            </p:spPr>
          </p:pic>
          <p:pic>
            <p:nvPicPr>
              <p:cNvPr id="13" name="Picture 4" descr="http://eurosymbol.eu/img/euro_symbol.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476772" y="4163260"/>
                <a:ext cx="189585" cy="180557"/>
              </a:xfrm>
              <a:prstGeom prst="rect">
                <a:avLst/>
              </a:prstGeom>
              <a:noFill/>
              <a:effectLst>
                <a:softEdge rad="31750"/>
              </a:effectLst>
              <a:extLst>
                <a:ext uri="{909E8E84-426E-40DD-AFC4-6F175D3DCCD1}">
                  <a14:hiddenFill xmlns:a14="http://schemas.microsoft.com/office/drawing/2010/main" xmlns="">
                    <a:solidFill>
                      <a:srgbClr val="FFFFFF"/>
                    </a:solidFill>
                  </a14:hiddenFill>
                </a:ext>
              </a:extLst>
            </p:spPr>
          </p:pic>
          <p:pic>
            <p:nvPicPr>
              <p:cNvPr id="15" name="Picture 4" descr="http://eurosymbol.eu/img/euro_symbol.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661016" y="4802981"/>
                <a:ext cx="189585" cy="180557"/>
              </a:xfrm>
              <a:prstGeom prst="rect">
                <a:avLst/>
              </a:prstGeom>
              <a:noFill/>
              <a:effectLst>
                <a:softEdge rad="31750"/>
              </a:effectLst>
              <a:extLst>
                <a:ext uri="{909E8E84-426E-40DD-AFC4-6F175D3DCCD1}">
                  <a14:hiddenFill xmlns:a14="http://schemas.microsoft.com/office/drawing/2010/main" xmlns="">
                    <a:solidFill>
                      <a:srgbClr val="FFFFFF"/>
                    </a:solidFill>
                  </a14:hiddenFill>
                </a:ext>
              </a:extLst>
            </p:spPr>
          </p:pic>
          <p:pic>
            <p:nvPicPr>
              <p:cNvPr id="16" name="Picture 4" descr="http://eurosymbol.eu/img/euro_symbol.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661016" y="4644110"/>
                <a:ext cx="189585" cy="180557"/>
              </a:xfrm>
              <a:prstGeom prst="rect">
                <a:avLst/>
              </a:prstGeom>
              <a:noFill/>
              <a:effectLst>
                <a:softEdge rad="31750"/>
              </a:effectLst>
              <a:extLst>
                <a:ext uri="{909E8E84-426E-40DD-AFC4-6F175D3DCCD1}">
                  <a14:hiddenFill xmlns:a14="http://schemas.microsoft.com/office/drawing/2010/main" xmlns="">
                    <a:solidFill>
                      <a:srgbClr val="FFFFFF"/>
                    </a:solidFill>
                  </a14:hiddenFill>
                </a:ext>
              </a:extLst>
            </p:spPr>
          </p:pic>
          <p:pic>
            <p:nvPicPr>
              <p:cNvPr id="17" name="Picture 4" descr="http://eurosymbol.eu/img/euro_symbol.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661016" y="4478496"/>
                <a:ext cx="189585" cy="180557"/>
              </a:xfrm>
              <a:prstGeom prst="rect">
                <a:avLst/>
              </a:prstGeom>
              <a:noFill/>
              <a:effectLst>
                <a:softEdge rad="31750"/>
              </a:effectLst>
              <a:extLst>
                <a:ext uri="{909E8E84-426E-40DD-AFC4-6F175D3DCCD1}">
                  <a14:hiddenFill xmlns:a14="http://schemas.microsoft.com/office/drawing/2010/main" xmlns="">
                    <a:solidFill>
                      <a:srgbClr val="FFFFFF"/>
                    </a:solidFill>
                  </a14:hiddenFill>
                </a:ext>
              </a:extLst>
            </p:spPr>
          </p:pic>
          <p:pic>
            <p:nvPicPr>
              <p:cNvPr id="18" name="Picture 4" descr="http://eurosymbol.eu/img/euro_symbol.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661016" y="4328751"/>
                <a:ext cx="189585" cy="180557"/>
              </a:xfrm>
              <a:prstGeom prst="rect">
                <a:avLst/>
              </a:prstGeom>
              <a:noFill/>
              <a:effectLst>
                <a:softEdge rad="31750"/>
              </a:effectLst>
              <a:extLst>
                <a:ext uri="{909E8E84-426E-40DD-AFC4-6F175D3DCCD1}">
                  <a14:hiddenFill xmlns:a14="http://schemas.microsoft.com/office/drawing/2010/main" xmlns="">
                    <a:solidFill>
                      <a:srgbClr val="FFFFFF"/>
                    </a:solidFill>
                  </a14:hiddenFill>
                </a:ext>
              </a:extLst>
            </p:spPr>
          </p:pic>
          <p:pic>
            <p:nvPicPr>
              <p:cNvPr id="19" name="Picture 4" descr="http://eurosymbol.eu/img/euro_symbol.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661015" y="4170092"/>
                <a:ext cx="189585" cy="180557"/>
              </a:xfrm>
              <a:prstGeom prst="rect">
                <a:avLst/>
              </a:prstGeom>
              <a:noFill/>
              <a:effectLst>
                <a:softEdge rad="31750"/>
              </a:effectLst>
              <a:extLst>
                <a:ext uri="{909E8E84-426E-40DD-AFC4-6F175D3DCCD1}">
                  <a14:hiddenFill xmlns:a14="http://schemas.microsoft.com/office/drawing/2010/main" xmlns="">
                    <a:solidFill>
                      <a:srgbClr val="FFFFFF"/>
                    </a:solidFill>
                  </a14:hiddenFill>
                </a:ext>
              </a:extLst>
            </p:spPr>
          </p:pic>
          <p:pic>
            <p:nvPicPr>
              <p:cNvPr id="20" name="Picture 4" descr="http://eurosymbol.eu/img/euro_symbol.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661016" y="4004941"/>
                <a:ext cx="189585" cy="180557"/>
              </a:xfrm>
              <a:prstGeom prst="rect">
                <a:avLst/>
              </a:prstGeom>
              <a:noFill/>
              <a:effectLst>
                <a:softEdge rad="31750"/>
              </a:effectLst>
              <a:extLst>
                <a:ext uri="{909E8E84-426E-40DD-AFC4-6F175D3DCCD1}">
                  <a14:hiddenFill xmlns:a14="http://schemas.microsoft.com/office/drawing/2010/main" xmlns="">
                    <a:solidFill>
                      <a:srgbClr val="FFFFFF"/>
                    </a:solidFill>
                  </a14:hiddenFill>
                </a:ext>
              </a:extLst>
            </p:spPr>
          </p:pic>
          <p:pic>
            <p:nvPicPr>
              <p:cNvPr id="14" name="Picture 4" descr="http://eurosymbol.eu/img/euro_symbol.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476773" y="3998109"/>
                <a:ext cx="189585" cy="180557"/>
              </a:xfrm>
              <a:prstGeom prst="rect">
                <a:avLst/>
              </a:prstGeom>
              <a:noFill/>
              <a:effectLst>
                <a:softEdge rad="31750"/>
              </a:effectLst>
              <a:extLst>
                <a:ext uri="{909E8E84-426E-40DD-AFC4-6F175D3DCCD1}">
                  <a14:hiddenFill xmlns:a14="http://schemas.microsoft.com/office/drawing/2010/main" xmlns="">
                    <a:solidFill>
                      <a:srgbClr val="FFFFFF"/>
                    </a:solidFill>
                  </a14:hiddenFill>
                </a:ext>
              </a:extLst>
            </p:spPr>
          </p:pic>
        </p:grpSp>
        <p:sp>
          <p:nvSpPr>
            <p:cNvPr id="56" name="TextBox 55"/>
            <p:cNvSpPr txBox="1"/>
            <p:nvPr/>
          </p:nvSpPr>
          <p:spPr>
            <a:xfrm rot="16200000">
              <a:off x="1234249" y="4963027"/>
              <a:ext cx="1145524" cy="246221"/>
            </a:xfrm>
            <a:prstGeom prst="rect">
              <a:avLst/>
            </a:prstGeom>
            <a:noFill/>
          </p:spPr>
          <p:txBody>
            <a:bodyPr wrap="square" rtlCol="0">
              <a:spAutoFit/>
            </a:bodyPr>
            <a:lstStyle/>
            <a:p>
              <a:pPr algn="ctr">
                <a:defRPr/>
              </a:pPr>
              <a:r>
                <a:rPr lang="lv-LV" sz="1000" b="1" dirty="0" smtClean="0">
                  <a:latin typeface="Arial" pitchFamily="34" charset="0"/>
                  <a:cs typeface="Arial" pitchFamily="34" charset="0"/>
                </a:rPr>
                <a:t>Darbavietas (A)</a:t>
              </a:r>
              <a:endParaRPr lang="lv-LV" sz="1000" b="1" dirty="0">
                <a:latin typeface="Arial" pitchFamily="34" charset="0"/>
                <a:cs typeface="Arial" pitchFamily="34" charset="0"/>
              </a:endParaRPr>
            </a:p>
          </p:txBody>
        </p:sp>
        <p:sp>
          <p:nvSpPr>
            <p:cNvPr id="57" name="TextBox 56"/>
            <p:cNvSpPr txBox="1"/>
            <p:nvPr/>
          </p:nvSpPr>
          <p:spPr>
            <a:xfrm rot="16200000">
              <a:off x="3051988" y="4949754"/>
              <a:ext cx="1109062" cy="246221"/>
            </a:xfrm>
            <a:prstGeom prst="rect">
              <a:avLst/>
            </a:prstGeom>
            <a:noFill/>
          </p:spPr>
          <p:txBody>
            <a:bodyPr wrap="square" rtlCol="0">
              <a:spAutoFit/>
            </a:bodyPr>
            <a:lstStyle/>
            <a:p>
              <a:pPr algn="ctr">
                <a:defRPr/>
              </a:pPr>
              <a:r>
                <a:rPr lang="lv-LV" sz="1000" b="1" dirty="0" smtClean="0">
                  <a:latin typeface="Arial" pitchFamily="34" charset="0"/>
                  <a:cs typeface="Arial" pitchFamily="34" charset="0"/>
                </a:rPr>
                <a:t>Investīcijas (B)</a:t>
              </a:r>
              <a:endParaRPr lang="lv-LV" sz="1000" b="1" dirty="0">
                <a:latin typeface="Arial" pitchFamily="34" charset="0"/>
                <a:cs typeface="Arial" pitchFamily="34" charset="0"/>
              </a:endParaRPr>
            </a:p>
          </p:txBody>
        </p:sp>
        <p:sp>
          <p:nvSpPr>
            <p:cNvPr id="59" name="TextBox 58"/>
            <p:cNvSpPr txBox="1"/>
            <p:nvPr/>
          </p:nvSpPr>
          <p:spPr>
            <a:xfrm>
              <a:off x="2453235" y="4913825"/>
              <a:ext cx="507803" cy="307777"/>
            </a:xfrm>
            <a:prstGeom prst="rect">
              <a:avLst/>
            </a:prstGeom>
            <a:noFill/>
          </p:spPr>
          <p:txBody>
            <a:bodyPr wrap="square" rtlCol="0">
              <a:spAutoFit/>
            </a:bodyPr>
            <a:lstStyle/>
            <a:p>
              <a:pPr algn="ctr">
                <a:defRPr/>
              </a:pPr>
              <a:r>
                <a:rPr lang="lv-LV" sz="1400" b="1" dirty="0" smtClean="0">
                  <a:solidFill>
                    <a:schemeClr val="accent1"/>
                  </a:solidFill>
                  <a:latin typeface="Arial" pitchFamily="34" charset="0"/>
                  <a:cs typeface="Arial" pitchFamily="34" charset="0"/>
                </a:rPr>
                <a:t>un</a:t>
              </a:r>
              <a:endParaRPr lang="lv-LV" sz="1200" b="1" i="1" dirty="0">
                <a:solidFill>
                  <a:schemeClr val="accent1"/>
                </a:solidFill>
                <a:latin typeface="Arial" pitchFamily="34" charset="0"/>
                <a:cs typeface="Arial" pitchFamily="34" charset="0"/>
              </a:endParaRPr>
            </a:p>
          </p:txBody>
        </p:sp>
      </p:grpSp>
      <p:grpSp>
        <p:nvGrpSpPr>
          <p:cNvPr id="38" name="Group 37"/>
          <p:cNvGrpSpPr/>
          <p:nvPr/>
        </p:nvGrpSpPr>
        <p:grpSpPr>
          <a:xfrm>
            <a:off x="5892295" y="4668785"/>
            <a:ext cx="1040128" cy="1345642"/>
            <a:chOff x="5892295" y="4417765"/>
            <a:chExt cx="1040128" cy="1345642"/>
          </a:xfrm>
        </p:grpSpPr>
        <p:sp>
          <p:nvSpPr>
            <p:cNvPr id="25" name="Can 24"/>
            <p:cNvSpPr/>
            <p:nvPr/>
          </p:nvSpPr>
          <p:spPr>
            <a:xfrm>
              <a:off x="6289825" y="4523711"/>
              <a:ext cx="499533" cy="1100666"/>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pic>
          <p:nvPicPr>
            <p:cNvPr id="26" name="Picture 2" descr="https://cdn.vectorstock.com/i/composite/00,10/professional-people-icons-set-vector-4400010.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289825" y="4542911"/>
              <a:ext cx="494591" cy="549524"/>
            </a:xfrm>
            <a:prstGeom prst="rect">
              <a:avLst/>
            </a:prstGeom>
            <a:noFill/>
            <a:effectLst>
              <a:softEdge rad="101600"/>
            </a:effectLst>
            <a:extLst>
              <a:ext uri="{909E8E84-426E-40DD-AFC4-6F175D3DCCD1}">
                <a14:hiddenFill xmlns:a14="http://schemas.microsoft.com/office/drawing/2010/main" xmlns="">
                  <a:solidFill>
                    <a:srgbClr val="FFFFFF"/>
                  </a:solidFill>
                </a14:hiddenFill>
              </a:ext>
            </a:extLst>
          </p:spPr>
        </p:pic>
        <p:pic>
          <p:nvPicPr>
            <p:cNvPr id="47" name="Picture 4" descr="http://eurosymbol.eu/img/euro_symbol.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355781" y="5395224"/>
              <a:ext cx="189585" cy="180557"/>
            </a:xfrm>
            <a:prstGeom prst="rect">
              <a:avLst/>
            </a:prstGeom>
            <a:noFill/>
            <a:effectLst>
              <a:softEdge rad="31750"/>
            </a:effectLst>
            <a:extLst>
              <a:ext uri="{909E8E84-426E-40DD-AFC4-6F175D3DCCD1}">
                <a14:hiddenFill xmlns:a14="http://schemas.microsoft.com/office/drawing/2010/main" xmlns="">
                  <a:solidFill>
                    <a:srgbClr val="FFFFFF"/>
                  </a:solidFill>
                </a14:hiddenFill>
              </a:ext>
            </a:extLst>
          </p:spPr>
        </p:pic>
        <p:pic>
          <p:nvPicPr>
            <p:cNvPr id="48" name="Picture 4" descr="http://eurosymbol.eu/img/euro_symbol.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355781" y="5236353"/>
              <a:ext cx="189585" cy="180557"/>
            </a:xfrm>
            <a:prstGeom prst="rect">
              <a:avLst/>
            </a:prstGeom>
            <a:noFill/>
            <a:effectLst>
              <a:softEdge rad="31750"/>
            </a:effectLst>
            <a:extLst>
              <a:ext uri="{909E8E84-426E-40DD-AFC4-6F175D3DCCD1}">
                <a14:hiddenFill xmlns:a14="http://schemas.microsoft.com/office/drawing/2010/main" xmlns="">
                  <a:solidFill>
                    <a:srgbClr val="FFFFFF"/>
                  </a:solidFill>
                </a14:hiddenFill>
              </a:ext>
            </a:extLst>
          </p:spPr>
        </p:pic>
        <p:pic>
          <p:nvPicPr>
            <p:cNvPr id="49" name="Picture 4" descr="http://eurosymbol.eu/img/euro_symbol.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355781" y="5070739"/>
              <a:ext cx="189585" cy="180557"/>
            </a:xfrm>
            <a:prstGeom prst="rect">
              <a:avLst/>
            </a:prstGeom>
            <a:noFill/>
            <a:effectLst>
              <a:softEdge rad="31750"/>
            </a:effectLst>
            <a:extLst>
              <a:ext uri="{909E8E84-426E-40DD-AFC4-6F175D3DCCD1}">
                <a14:hiddenFill xmlns:a14="http://schemas.microsoft.com/office/drawing/2010/main" xmlns="">
                  <a:solidFill>
                    <a:srgbClr val="FFFFFF"/>
                  </a:solidFill>
                </a14:hiddenFill>
              </a:ext>
            </a:extLst>
          </p:spPr>
        </p:pic>
        <p:pic>
          <p:nvPicPr>
            <p:cNvPr id="50" name="Picture 4" descr="http://eurosymbol.eu/img/euro_symbol.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540024" y="5402056"/>
              <a:ext cx="189585" cy="180557"/>
            </a:xfrm>
            <a:prstGeom prst="rect">
              <a:avLst/>
            </a:prstGeom>
            <a:noFill/>
            <a:effectLst>
              <a:softEdge rad="31750"/>
            </a:effectLst>
            <a:extLst>
              <a:ext uri="{909E8E84-426E-40DD-AFC4-6F175D3DCCD1}">
                <a14:hiddenFill xmlns:a14="http://schemas.microsoft.com/office/drawing/2010/main" xmlns="">
                  <a:solidFill>
                    <a:srgbClr val="FFFFFF"/>
                  </a:solidFill>
                </a14:hiddenFill>
              </a:ext>
            </a:extLst>
          </p:spPr>
        </p:pic>
        <p:pic>
          <p:nvPicPr>
            <p:cNvPr id="51" name="Picture 4" descr="http://eurosymbol.eu/img/euro_symbol.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540024" y="5243185"/>
              <a:ext cx="189585" cy="180557"/>
            </a:xfrm>
            <a:prstGeom prst="rect">
              <a:avLst/>
            </a:prstGeom>
            <a:noFill/>
            <a:effectLst>
              <a:softEdge rad="31750"/>
            </a:effectLst>
            <a:extLst>
              <a:ext uri="{909E8E84-426E-40DD-AFC4-6F175D3DCCD1}">
                <a14:hiddenFill xmlns:a14="http://schemas.microsoft.com/office/drawing/2010/main" xmlns="">
                  <a:solidFill>
                    <a:srgbClr val="FFFFFF"/>
                  </a:solidFill>
                </a14:hiddenFill>
              </a:ext>
            </a:extLst>
          </p:spPr>
        </p:pic>
        <p:pic>
          <p:nvPicPr>
            <p:cNvPr id="52" name="Picture 4" descr="http://eurosymbol.eu/img/euro_symbol.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540024" y="5077571"/>
              <a:ext cx="189585" cy="180557"/>
            </a:xfrm>
            <a:prstGeom prst="rect">
              <a:avLst/>
            </a:prstGeom>
            <a:noFill/>
            <a:effectLst>
              <a:softEdge rad="31750"/>
            </a:effectLst>
            <a:extLst>
              <a:ext uri="{909E8E84-426E-40DD-AFC4-6F175D3DCCD1}">
                <a14:hiddenFill xmlns:a14="http://schemas.microsoft.com/office/drawing/2010/main" xmlns="">
                  <a:solidFill>
                    <a:srgbClr val="FFFFFF"/>
                  </a:solidFill>
                </a14:hiddenFill>
              </a:ext>
            </a:extLst>
          </p:spPr>
        </p:pic>
        <p:sp>
          <p:nvSpPr>
            <p:cNvPr id="58" name="TextBox 57"/>
            <p:cNvSpPr txBox="1"/>
            <p:nvPr/>
          </p:nvSpPr>
          <p:spPr>
            <a:xfrm rot="16200000">
              <a:off x="5419529" y="4890531"/>
              <a:ext cx="1345642" cy="400110"/>
            </a:xfrm>
            <a:prstGeom prst="rect">
              <a:avLst/>
            </a:prstGeom>
            <a:noFill/>
          </p:spPr>
          <p:txBody>
            <a:bodyPr wrap="square" rtlCol="0">
              <a:spAutoFit/>
            </a:bodyPr>
            <a:lstStyle/>
            <a:p>
              <a:pPr algn="ctr">
                <a:defRPr/>
              </a:pPr>
              <a:r>
                <a:rPr lang="lv-LV" sz="1000" b="1" dirty="0" smtClean="0">
                  <a:latin typeface="Arial" pitchFamily="34" charset="0"/>
                  <a:cs typeface="Arial" pitchFamily="34" charset="0"/>
                </a:rPr>
                <a:t>Darbavietas (A)</a:t>
              </a:r>
            </a:p>
            <a:p>
              <a:pPr algn="ctr">
                <a:defRPr/>
              </a:pPr>
              <a:r>
                <a:rPr lang="lv-LV" sz="1000" b="1" dirty="0" smtClean="0">
                  <a:latin typeface="Arial" pitchFamily="34" charset="0"/>
                  <a:cs typeface="Arial" pitchFamily="34" charset="0"/>
                </a:rPr>
                <a:t> un investīcijas (B)</a:t>
              </a:r>
              <a:endParaRPr lang="lv-LV" sz="1000" b="1" dirty="0">
                <a:latin typeface="Arial" pitchFamily="34" charset="0"/>
                <a:cs typeface="Arial" pitchFamily="34" charset="0"/>
              </a:endParaRPr>
            </a:p>
          </p:txBody>
        </p:sp>
        <p:sp>
          <p:nvSpPr>
            <p:cNvPr id="21" name="Up-Down Arrow 20"/>
            <p:cNvSpPr/>
            <p:nvPr/>
          </p:nvSpPr>
          <p:spPr>
            <a:xfrm>
              <a:off x="6836730" y="4665214"/>
              <a:ext cx="95693" cy="798040"/>
            </a:xfrm>
            <a:prstGeom prst="upDown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grpSp>
      <p:sp>
        <p:nvSpPr>
          <p:cNvPr id="62" name="Title 1"/>
          <p:cNvSpPr txBox="1">
            <a:spLocks/>
          </p:cNvSpPr>
          <p:nvPr/>
        </p:nvSpPr>
        <p:spPr bwMode="auto">
          <a:xfrm>
            <a:off x="1965325" y="381000"/>
            <a:ext cx="6721475" cy="703263"/>
          </a:xfrm>
          <a:prstGeom prst="rect">
            <a:avLst/>
          </a:prstGeom>
          <a:noFill/>
          <a:ln w="9525">
            <a:noFill/>
            <a:miter lim="800000"/>
            <a:headEnd/>
            <a:tailEnd/>
          </a:ln>
        </p:spPr>
        <p:txBody>
          <a:bodyPr vert="horz" wrap="square" lIns="93957" tIns="46979" rIns="93957" bIns="46979" numCol="1" anchor="t" anchorCtr="0" compatLnSpc="1">
            <a:prstTxWarp prst="textNoShape">
              <a:avLst/>
            </a:prstTxWarp>
            <a:normAutofit fontScale="92500"/>
          </a:bodyPr>
          <a:lstStyle>
            <a:lvl1pPr algn="l" defTabSz="938213" rtl="0" eaLnBrk="0" fontAlgn="base" hangingPunct="0">
              <a:spcBef>
                <a:spcPct val="0"/>
              </a:spcBef>
              <a:spcAft>
                <a:spcPct val="0"/>
              </a:spcAft>
              <a:defRPr sz="2400" b="1"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defTabSz="938213" rtl="0" eaLnBrk="0" fontAlgn="base" hangingPunct="0">
              <a:spcBef>
                <a:spcPct val="0"/>
              </a:spcBef>
              <a:spcAft>
                <a:spcPct val="0"/>
              </a:spcAft>
              <a:defRPr sz="4500">
                <a:solidFill>
                  <a:schemeClr val="tx1"/>
                </a:solidFill>
                <a:latin typeface="Times New Roman" pitchFamily="18" charset="0"/>
              </a:defRPr>
            </a:lvl2pPr>
            <a:lvl3pPr algn="ctr" defTabSz="938213" rtl="0" eaLnBrk="0" fontAlgn="base" hangingPunct="0">
              <a:spcBef>
                <a:spcPct val="0"/>
              </a:spcBef>
              <a:spcAft>
                <a:spcPct val="0"/>
              </a:spcAft>
              <a:defRPr sz="4500">
                <a:solidFill>
                  <a:schemeClr val="tx1"/>
                </a:solidFill>
                <a:latin typeface="Times New Roman" pitchFamily="18" charset="0"/>
              </a:defRPr>
            </a:lvl3pPr>
            <a:lvl4pPr algn="ctr" defTabSz="938213" rtl="0" eaLnBrk="0" fontAlgn="base" hangingPunct="0">
              <a:spcBef>
                <a:spcPct val="0"/>
              </a:spcBef>
              <a:spcAft>
                <a:spcPct val="0"/>
              </a:spcAft>
              <a:defRPr sz="4500">
                <a:solidFill>
                  <a:schemeClr val="tx1"/>
                </a:solidFill>
                <a:latin typeface="Times New Roman" pitchFamily="18" charset="0"/>
              </a:defRPr>
            </a:lvl4pPr>
            <a:lvl5pPr algn="ctr" defTabSz="938213" rtl="0" eaLnBrk="0" fontAlgn="base" hangingPunct="0">
              <a:spcBef>
                <a:spcPct val="0"/>
              </a:spcBef>
              <a:spcAft>
                <a:spcPct val="0"/>
              </a:spcAft>
              <a:defRPr sz="4500">
                <a:solidFill>
                  <a:schemeClr val="tx1"/>
                </a:solidFill>
                <a:latin typeface="Times New Roman" pitchFamily="18" charset="0"/>
              </a:defRPr>
            </a:lvl5pPr>
            <a:lvl6pPr marL="457200" algn="ctr" defTabSz="938213" rtl="0" eaLnBrk="1" fontAlgn="base" hangingPunct="1">
              <a:spcBef>
                <a:spcPct val="0"/>
              </a:spcBef>
              <a:spcAft>
                <a:spcPct val="0"/>
              </a:spcAft>
              <a:defRPr sz="4500">
                <a:solidFill>
                  <a:schemeClr val="tx1"/>
                </a:solidFill>
                <a:latin typeface="Times New Roman" pitchFamily="18" charset="0"/>
              </a:defRPr>
            </a:lvl6pPr>
            <a:lvl7pPr marL="914400" algn="ctr" defTabSz="938213" rtl="0" eaLnBrk="1" fontAlgn="base" hangingPunct="1">
              <a:spcBef>
                <a:spcPct val="0"/>
              </a:spcBef>
              <a:spcAft>
                <a:spcPct val="0"/>
              </a:spcAft>
              <a:defRPr sz="4500">
                <a:solidFill>
                  <a:schemeClr val="tx1"/>
                </a:solidFill>
                <a:latin typeface="Times New Roman" pitchFamily="18" charset="0"/>
              </a:defRPr>
            </a:lvl7pPr>
            <a:lvl8pPr marL="1371600" algn="ctr" defTabSz="938213" rtl="0" eaLnBrk="1" fontAlgn="base" hangingPunct="1">
              <a:spcBef>
                <a:spcPct val="0"/>
              </a:spcBef>
              <a:spcAft>
                <a:spcPct val="0"/>
              </a:spcAft>
              <a:defRPr sz="4500">
                <a:solidFill>
                  <a:schemeClr val="tx1"/>
                </a:solidFill>
                <a:latin typeface="Times New Roman" pitchFamily="18" charset="0"/>
              </a:defRPr>
            </a:lvl8pPr>
            <a:lvl9pPr marL="1828800" algn="ctr" defTabSz="938213" rtl="0" eaLnBrk="1" fontAlgn="base" hangingPunct="1">
              <a:spcBef>
                <a:spcPct val="0"/>
              </a:spcBef>
              <a:spcAft>
                <a:spcPct val="0"/>
              </a:spcAft>
              <a:defRPr sz="4500">
                <a:solidFill>
                  <a:schemeClr val="tx1"/>
                </a:solidFill>
                <a:latin typeface="Times New Roman" pitchFamily="18" charset="0"/>
              </a:defRPr>
            </a:lvl9pPr>
          </a:lstStyle>
          <a:p>
            <a:r>
              <a:rPr lang="lv-LV" altLang="lv-LV" sz="3600" dirty="0" smtClean="0"/>
              <a:t>Sasniedzamie </a:t>
            </a:r>
            <a:r>
              <a:rPr lang="lv-LV" altLang="lv-LV" sz="3600" dirty="0"/>
              <a:t>rezultāti </a:t>
            </a:r>
            <a:r>
              <a:rPr lang="lv-LV" altLang="lv-LV" sz="3600" dirty="0" smtClean="0"/>
              <a:t>(5)</a:t>
            </a:r>
          </a:p>
        </p:txBody>
      </p:sp>
      <p:sp>
        <p:nvSpPr>
          <p:cNvPr id="6" name="Oval Callout 5"/>
          <p:cNvSpPr/>
          <p:nvPr/>
        </p:nvSpPr>
        <p:spPr>
          <a:xfrm>
            <a:off x="3505474" y="3326004"/>
            <a:ext cx="3034550" cy="902593"/>
          </a:xfrm>
          <a:prstGeom prst="wedgeEllipseCallout">
            <a:avLst>
              <a:gd name="adj1" fmla="val 39508"/>
              <a:gd name="adj2" fmla="val 5654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5475" y="1466850"/>
            <a:ext cx="4215466" cy="5043488"/>
          </a:xfrm>
          <a:solidFill>
            <a:schemeClr val="bg1">
              <a:alpha val="65000"/>
            </a:schemeClr>
          </a:solidFill>
        </p:spPr>
        <p:txBody>
          <a:bodyPr>
            <a:noAutofit/>
          </a:bodyPr>
          <a:lstStyle/>
          <a:p>
            <a:pPr marL="469900" lvl="1" indent="0" algn="just">
              <a:buFont typeface="Arial" charset="0"/>
              <a:buNone/>
              <a:defRPr/>
            </a:pPr>
            <a:endParaRPr lang="lv-LV" sz="1600" dirty="0" smtClean="0">
              <a:latin typeface="Arial" pitchFamily="34" charset="0"/>
              <a:cs typeface="Arial" pitchFamily="34" charset="0"/>
            </a:endParaRPr>
          </a:p>
          <a:p>
            <a:pPr lvl="1" algn="just">
              <a:buFont typeface="Arial" panose="020B0604020202020204" pitchFamily="34" charset="0"/>
              <a:buChar char="•"/>
              <a:defRPr/>
            </a:pPr>
            <a:r>
              <a:rPr lang="lv-LV" sz="1600" b="1" dirty="0" smtClean="0">
                <a:latin typeface="Arial" pitchFamily="34" charset="0"/>
                <a:cs typeface="Arial" pitchFamily="34" charset="0"/>
              </a:rPr>
              <a:t>Projekta iesniedzējam nepieciešams komersanta “</a:t>
            </a:r>
            <a:r>
              <a:rPr lang="lv-LV" sz="1600" b="1" dirty="0" smtClean="0">
                <a:solidFill>
                  <a:srgbClr val="FF0000"/>
                </a:solidFill>
                <a:latin typeface="Arial" pitchFamily="34" charset="0"/>
                <a:cs typeface="Arial" pitchFamily="34" charset="0"/>
              </a:rPr>
              <a:t>Apliecinājums par interesi</a:t>
            </a:r>
            <a:r>
              <a:rPr lang="lv-LV" sz="1600" b="1" dirty="0" smtClean="0">
                <a:latin typeface="Arial" pitchFamily="34" charset="0"/>
                <a:cs typeface="Arial" pitchFamily="34" charset="0"/>
              </a:rPr>
              <a:t>”, kurā komersants apliecina, ka:</a:t>
            </a:r>
          </a:p>
          <a:p>
            <a:pPr lvl="2" algn="just">
              <a:buFont typeface="Arial" pitchFamily="34" charset="0"/>
              <a:buChar char="‒"/>
              <a:defRPr/>
            </a:pPr>
            <a:r>
              <a:rPr lang="lv-LV" sz="1600" dirty="0" smtClean="0">
                <a:latin typeface="Arial" pitchFamily="34" charset="0"/>
                <a:cs typeface="Arial" pitchFamily="34" charset="0"/>
              </a:rPr>
              <a:t>komersanta komercdarbībai ir nepieciešama pašvaldības plānotā infrastruktūra</a:t>
            </a:r>
          </a:p>
          <a:p>
            <a:pPr lvl="2" algn="just">
              <a:buFont typeface="Arial" pitchFamily="34" charset="0"/>
              <a:buChar char="‒"/>
              <a:defRPr/>
            </a:pPr>
            <a:r>
              <a:rPr lang="lv-LV" sz="1600" dirty="0" smtClean="0">
                <a:latin typeface="Arial" pitchFamily="34" charset="0"/>
                <a:cs typeface="Arial" pitchFamily="34" charset="0"/>
              </a:rPr>
              <a:t>komersants radīs noteiktu skaitu jaunu darbavietu un piesaistīs nefinanšu investīcijas, ja projekts tiks īstenots</a:t>
            </a:r>
          </a:p>
          <a:p>
            <a:pPr lvl="2" algn="just">
              <a:buFont typeface="Arial" pitchFamily="34" charset="0"/>
              <a:buChar char="‒"/>
              <a:defRPr/>
            </a:pPr>
            <a:r>
              <a:rPr lang="lv-LV" sz="1600" dirty="0" smtClean="0">
                <a:latin typeface="Arial" pitchFamily="34" charset="0"/>
                <a:cs typeface="Arial" pitchFamily="34" charset="0"/>
              </a:rPr>
              <a:t>darbavietas tiks radītas un nefinanšu investīcijas tiks piesaistītas noteiktā laika posmā</a:t>
            </a:r>
            <a:endParaRPr lang="lv-LV" sz="1600" dirty="0">
              <a:latin typeface="Arial" pitchFamily="34" charset="0"/>
              <a:cs typeface="Arial" pitchFamily="34" charset="0"/>
            </a:endParaRPr>
          </a:p>
          <a:p>
            <a:pPr lvl="1" algn="just">
              <a:buFont typeface="Arial" panose="020B0604020202020204" pitchFamily="34" charset="0"/>
              <a:buChar char="•"/>
              <a:defRPr/>
            </a:pPr>
            <a:endParaRPr lang="lv-LV" sz="1100" dirty="0">
              <a:latin typeface="Arial" pitchFamily="34" charset="0"/>
              <a:cs typeface="Arial" pitchFamily="34" charset="0"/>
            </a:endParaRPr>
          </a:p>
          <a:p>
            <a:pPr>
              <a:defRPr/>
            </a:pPr>
            <a:endParaRPr lang="lv-LV" sz="1600" dirty="0">
              <a:latin typeface="Arial" pitchFamily="34" charset="0"/>
              <a:ea typeface="+mn-ea"/>
              <a:cs typeface="Arial" pitchFamily="34" charset="0"/>
            </a:endParaRPr>
          </a:p>
          <a:p>
            <a:pPr marL="469900" lvl="1" indent="0" algn="just">
              <a:buFont typeface="Arial" charset="0"/>
              <a:buNone/>
              <a:defRPr/>
            </a:pPr>
            <a:endParaRPr lang="lv-LV" sz="1600" dirty="0" smtClean="0">
              <a:latin typeface="Arial" pitchFamily="34" charset="0"/>
              <a:cs typeface="Arial" pitchFamily="34" charset="0"/>
            </a:endParaRPr>
          </a:p>
          <a:p>
            <a:pPr algn="just">
              <a:defRPr/>
            </a:pPr>
            <a:endParaRPr lang="lv-LV" sz="1400" dirty="0">
              <a:latin typeface="Arial" pitchFamily="34" charset="0"/>
              <a:cs typeface="Arial" pitchFamily="34" charset="0"/>
            </a:endParaRPr>
          </a:p>
        </p:txBody>
      </p:sp>
      <p:sp>
        <p:nvSpPr>
          <p:cNvPr id="21508" name="Slide Number Placeholder 5"/>
          <p:cNvSpPr>
            <a:spLocks noGrp="1"/>
          </p:cNvSpPr>
          <p:nvPr>
            <p:ph type="sldNum" sz="quarter" idx="13"/>
          </p:nvPr>
        </p:nvSpPr>
        <p:spPr bwMode="auto">
          <a:xfrm>
            <a:off x="8534400" y="6324600"/>
            <a:ext cx="412376" cy="304800"/>
          </a:xfrm>
          <a:noFill/>
          <a:ln>
            <a:miter lim="800000"/>
            <a:headEnd/>
            <a:tailEnd/>
          </a:ln>
        </p:spPr>
        <p:txBody>
          <a:bodyPr/>
          <a:lstStyle/>
          <a:p>
            <a:fld id="{4D3A3D1F-ABBA-4644-9345-D0E927F6AB35}" type="slidenum">
              <a:rPr lang="en-US" altLang="en-US"/>
              <a:pPr/>
              <a:t>11</a:t>
            </a:fld>
            <a:endParaRPr lang="en-US" altLang="en-US" dirty="0"/>
          </a:p>
        </p:txBody>
      </p:sp>
      <p:sp>
        <p:nvSpPr>
          <p:cNvPr id="6" name="Title 1"/>
          <p:cNvSpPr txBox="1">
            <a:spLocks/>
          </p:cNvSpPr>
          <p:nvPr/>
        </p:nvSpPr>
        <p:spPr bwMode="auto">
          <a:xfrm>
            <a:off x="1965325" y="381000"/>
            <a:ext cx="6721475" cy="703263"/>
          </a:xfrm>
          <a:prstGeom prst="rect">
            <a:avLst/>
          </a:prstGeom>
          <a:noFill/>
          <a:ln w="9525">
            <a:noFill/>
            <a:miter lim="800000"/>
            <a:headEnd/>
            <a:tailEnd/>
          </a:ln>
        </p:spPr>
        <p:txBody>
          <a:bodyPr vert="horz" wrap="square" lIns="93957" tIns="46979" rIns="93957" bIns="46979" numCol="1" anchor="t" anchorCtr="0" compatLnSpc="1">
            <a:prstTxWarp prst="textNoShape">
              <a:avLst/>
            </a:prstTxWarp>
            <a:normAutofit fontScale="92500"/>
          </a:bodyPr>
          <a:lstStyle>
            <a:lvl1pPr algn="l" defTabSz="938213" rtl="0" eaLnBrk="0" fontAlgn="base" hangingPunct="0">
              <a:spcBef>
                <a:spcPct val="0"/>
              </a:spcBef>
              <a:spcAft>
                <a:spcPct val="0"/>
              </a:spcAft>
              <a:defRPr sz="2400" b="1"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defTabSz="938213" rtl="0" eaLnBrk="0" fontAlgn="base" hangingPunct="0">
              <a:spcBef>
                <a:spcPct val="0"/>
              </a:spcBef>
              <a:spcAft>
                <a:spcPct val="0"/>
              </a:spcAft>
              <a:defRPr sz="4500">
                <a:solidFill>
                  <a:schemeClr val="tx1"/>
                </a:solidFill>
                <a:latin typeface="Times New Roman" pitchFamily="18" charset="0"/>
              </a:defRPr>
            </a:lvl2pPr>
            <a:lvl3pPr algn="ctr" defTabSz="938213" rtl="0" eaLnBrk="0" fontAlgn="base" hangingPunct="0">
              <a:spcBef>
                <a:spcPct val="0"/>
              </a:spcBef>
              <a:spcAft>
                <a:spcPct val="0"/>
              </a:spcAft>
              <a:defRPr sz="4500">
                <a:solidFill>
                  <a:schemeClr val="tx1"/>
                </a:solidFill>
                <a:latin typeface="Times New Roman" pitchFamily="18" charset="0"/>
              </a:defRPr>
            </a:lvl3pPr>
            <a:lvl4pPr algn="ctr" defTabSz="938213" rtl="0" eaLnBrk="0" fontAlgn="base" hangingPunct="0">
              <a:spcBef>
                <a:spcPct val="0"/>
              </a:spcBef>
              <a:spcAft>
                <a:spcPct val="0"/>
              </a:spcAft>
              <a:defRPr sz="4500">
                <a:solidFill>
                  <a:schemeClr val="tx1"/>
                </a:solidFill>
                <a:latin typeface="Times New Roman" pitchFamily="18" charset="0"/>
              </a:defRPr>
            </a:lvl4pPr>
            <a:lvl5pPr algn="ctr" defTabSz="938213" rtl="0" eaLnBrk="0" fontAlgn="base" hangingPunct="0">
              <a:spcBef>
                <a:spcPct val="0"/>
              </a:spcBef>
              <a:spcAft>
                <a:spcPct val="0"/>
              </a:spcAft>
              <a:defRPr sz="4500">
                <a:solidFill>
                  <a:schemeClr val="tx1"/>
                </a:solidFill>
                <a:latin typeface="Times New Roman" pitchFamily="18" charset="0"/>
              </a:defRPr>
            </a:lvl5pPr>
            <a:lvl6pPr marL="457200" algn="ctr" defTabSz="938213" rtl="0" eaLnBrk="1" fontAlgn="base" hangingPunct="1">
              <a:spcBef>
                <a:spcPct val="0"/>
              </a:spcBef>
              <a:spcAft>
                <a:spcPct val="0"/>
              </a:spcAft>
              <a:defRPr sz="4500">
                <a:solidFill>
                  <a:schemeClr val="tx1"/>
                </a:solidFill>
                <a:latin typeface="Times New Roman" pitchFamily="18" charset="0"/>
              </a:defRPr>
            </a:lvl6pPr>
            <a:lvl7pPr marL="914400" algn="ctr" defTabSz="938213" rtl="0" eaLnBrk="1" fontAlgn="base" hangingPunct="1">
              <a:spcBef>
                <a:spcPct val="0"/>
              </a:spcBef>
              <a:spcAft>
                <a:spcPct val="0"/>
              </a:spcAft>
              <a:defRPr sz="4500">
                <a:solidFill>
                  <a:schemeClr val="tx1"/>
                </a:solidFill>
                <a:latin typeface="Times New Roman" pitchFamily="18" charset="0"/>
              </a:defRPr>
            </a:lvl7pPr>
            <a:lvl8pPr marL="1371600" algn="ctr" defTabSz="938213" rtl="0" eaLnBrk="1" fontAlgn="base" hangingPunct="1">
              <a:spcBef>
                <a:spcPct val="0"/>
              </a:spcBef>
              <a:spcAft>
                <a:spcPct val="0"/>
              </a:spcAft>
              <a:defRPr sz="4500">
                <a:solidFill>
                  <a:schemeClr val="tx1"/>
                </a:solidFill>
                <a:latin typeface="Times New Roman" pitchFamily="18" charset="0"/>
              </a:defRPr>
            </a:lvl8pPr>
            <a:lvl9pPr marL="1828800" algn="ctr" defTabSz="938213" rtl="0" eaLnBrk="1" fontAlgn="base" hangingPunct="1">
              <a:spcBef>
                <a:spcPct val="0"/>
              </a:spcBef>
              <a:spcAft>
                <a:spcPct val="0"/>
              </a:spcAft>
              <a:defRPr sz="4500">
                <a:solidFill>
                  <a:schemeClr val="tx1"/>
                </a:solidFill>
                <a:latin typeface="Times New Roman" pitchFamily="18" charset="0"/>
              </a:defRPr>
            </a:lvl9pPr>
          </a:lstStyle>
          <a:p>
            <a:r>
              <a:rPr lang="lv-LV" altLang="lv-LV" sz="3600" dirty="0" smtClean="0"/>
              <a:t>Sasniedzamie </a:t>
            </a:r>
            <a:r>
              <a:rPr lang="lv-LV" altLang="lv-LV" sz="3600" dirty="0"/>
              <a:t>rezultāti </a:t>
            </a:r>
            <a:r>
              <a:rPr lang="lv-LV" altLang="lv-LV" sz="3600" dirty="0" smtClean="0"/>
              <a:t>(4)</a:t>
            </a:r>
          </a:p>
        </p:txBody>
      </p:sp>
      <p:pic>
        <p:nvPicPr>
          <p:cNvPr id="1027" name="Picture 3"/>
          <p:cNvPicPr>
            <a:picLocks noChangeAspect="1" noChangeArrowheads="1"/>
          </p:cNvPicPr>
          <p:nvPr/>
        </p:nvPicPr>
        <p:blipFill>
          <a:blip r:embed="rId2" cstate="print"/>
          <a:srcRect/>
          <a:stretch>
            <a:fillRect/>
          </a:stretch>
        </p:blipFill>
        <p:spPr bwMode="auto">
          <a:xfrm>
            <a:off x="4994548" y="1622611"/>
            <a:ext cx="3629502" cy="4829127"/>
          </a:xfrm>
          <a:prstGeom prst="rect">
            <a:avLst/>
          </a:prstGeom>
          <a:noFill/>
          <a:ln w="9525">
            <a:solidFill>
              <a:schemeClr val="tx1"/>
            </a:solidFill>
            <a:miter lim="800000"/>
            <a:headEnd/>
            <a:tailEnd/>
          </a:ln>
        </p:spPr>
      </p:pic>
      <p:sp>
        <p:nvSpPr>
          <p:cNvPr id="7" name="Right Arrow 6"/>
          <p:cNvSpPr/>
          <p:nvPr/>
        </p:nvSpPr>
        <p:spPr>
          <a:xfrm>
            <a:off x="932688" y="5949696"/>
            <a:ext cx="3694176" cy="7498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dirty="0" smtClean="0"/>
              <a:t>Veidlapas piemērs (rekomendējošs)</a:t>
            </a:r>
            <a:endParaRPr lang="en-US" dirty="0"/>
          </a:p>
        </p:txBody>
      </p:sp>
    </p:spTree>
    <p:extLst>
      <p:ext uri="{BB962C8B-B14F-4D97-AF65-F5344CB8AC3E}">
        <p14:creationId xmlns:p14="http://schemas.microsoft.com/office/powerpoint/2010/main" xmlns="" val="22786102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3" name="Content Placeholder 2"/>
              <p:cNvSpPr>
                <a:spLocks noGrp="1"/>
              </p:cNvSpPr>
              <p:nvPr>
                <p:ph idx="1"/>
              </p:nvPr>
            </p:nvSpPr>
            <p:spPr>
              <a:xfrm>
                <a:off x="625475" y="1466850"/>
                <a:ext cx="8061325" cy="5043488"/>
              </a:xfrm>
              <a:solidFill>
                <a:schemeClr val="bg1">
                  <a:alpha val="65000"/>
                </a:schemeClr>
              </a:solidFill>
            </p:spPr>
            <p:txBody>
              <a:bodyPr>
                <a:noAutofit/>
              </a:bodyPr>
              <a:lstStyle/>
              <a:p>
                <a:pPr marL="1409700" lvl="3" indent="0" algn="just">
                  <a:buNone/>
                  <a:defRPr/>
                </a:pPr>
                <a:r>
                  <a:rPr lang="lv-LV" sz="1600" b="1" dirty="0" smtClean="0">
                    <a:solidFill>
                      <a:schemeClr val="accent2"/>
                    </a:solidFill>
                    <a:latin typeface="Arial" pitchFamily="34" charset="0"/>
                    <a:cs typeface="Arial" pitchFamily="34" charset="0"/>
                  </a:rPr>
                  <a:t>Kas notiek, ja projektā noteiktos rādītājus nesasniedz?</a:t>
                </a:r>
              </a:p>
              <a:p>
                <a:pPr marL="469900" lvl="1" indent="0" algn="just">
                  <a:buFont typeface="Arial" charset="0"/>
                  <a:buNone/>
                  <a:defRPr/>
                </a:pPr>
                <a:r>
                  <a:rPr lang="lv-LV" sz="1600" b="1" dirty="0" smtClean="0">
                    <a:latin typeface="Arial" pitchFamily="34" charset="0"/>
                    <a:cs typeface="Arial" pitchFamily="34" charset="0"/>
                  </a:rPr>
                  <a:t>		</a:t>
                </a:r>
                <a:endParaRPr lang="lv-LV" sz="1600" dirty="0" smtClean="0">
                  <a:latin typeface="Arial" pitchFamily="34" charset="0"/>
                  <a:cs typeface="Arial" pitchFamily="34" charset="0"/>
                </a:endParaRPr>
              </a:p>
              <a:p>
                <a:pPr lvl="1" algn="just">
                  <a:buFont typeface="Arial" panose="020B0604020202020204" pitchFamily="34" charset="0"/>
                  <a:buChar char="•"/>
                  <a:defRPr/>
                </a:pPr>
                <a:endParaRPr lang="lv-LV" sz="1100" dirty="0">
                  <a:latin typeface="Arial" pitchFamily="34" charset="0"/>
                  <a:cs typeface="Arial" pitchFamily="34" charset="0"/>
                </a:endParaRPr>
              </a:p>
              <a:p>
                <a:pPr lvl="1" algn="just">
                  <a:buFont typeface="Arial" panose="020B0604020202020204" pitchFamily="34" charset="0"/>
                  <a:buChar char="•"/>
                  <a:defRPr/>
                </a:pPr>
                <a:r>
                  <a:rPr lang="lv-LV" sz="1600" dirty="0" smtClean="0">
                    <a:latin typeface="Arial" pitchFamily="34" charset="0"/>
                    <a:cs typeface="Arial" pitchFamily="34" charset="0"/>
                  </a:rPr>
                  <a:t>Ja</a:t>
                </a:r>
                <a:r>
                  <a:rPr lang="lv-LV" sz="1600" dirty="0">
                    <a:latin typeface="Arial" pitchFamily="34" charset="0"/>
                    <a:cs typeface="Arial" pitchFamily="34" charset="0"/>
                  </a:rPr>
                  <a:t>, īstenojot projektu, </a:t>
                </a:r>
                <a:r>
                  <a:rPr lang="lv-LV" sz="1600" dirty="0" smtClean="0">
                    <a:latin typeface="Arial" pitchFamily="34" charset="0"/>
                    <a:cs typeface="Arial" pitchFamily="34" charset="0"/>
                  </a:rPr>
                  <a:t>plānotas iznākuma rādītāju vērtības projektā </a:t>
                </a:r>
                <a:r>
                  <a:rPr lang="lv-LV" sz="1600" dirty="0">
                    <a:latin typeface="Arial" pitchFamily="34" charset="0"/>
                    <a:cs typeface="Arial" pitchFamily="34" charset="0"/>
                  </a:rPr>
                  <a:t>netiek sasniegtas atbilstoši apstiprinātajā projekta iesniegumā noteiktajam, projekta iesniedzējs </a:t>
                </a:r>
                <a:r>
                  <a:rPr lang="lv-LV" sz="1600" dirty="0">
                    <a:solidFill>
                      <a:schemeClr val="accent2"/>
                    </a:solidFill>
                    <a:latin typeface="Arial" pitchFamily="34" charset="0"/>
                    <a:cs typeface="Arial" pitchFamily="34" charset="0"/>
                  </a:rPr>
                  <a:t>atmaksā</a:t>
                </a:r>
                <a:r>
                  <a:rPr lang="lv-LV" sz="1600" dirty="0">
                    <a:latin typeface="Arial" pitchFamily="34" charset="0"/>
                    <a:cs typeface="Arial" pitchFamily="34" charset="0"/>
                  </a:rPr>
                  <a:t> sadarbības iestādei </a:t>
                </a:r>
                <a:r>
                  <a:rPr lang="lv-LV" sz="1600" dirty="0" smtClean="0">
                    <a:latin typeface="Arial" pitchFamily="34" charset="0"/>
                    <a:cs typeface="Arial" pitchFamily="34" charset="0"/>
                  </a:rPr>
                  <a:t>ERAF </a:t>
                </a:r>
                <a:r>
                  <a:rPr lang="lv-LV" sz="1600" dirty="0">
                    <a:solidFill>
                      <a:schemeClr val="accent2"/>
                    </a:solidFill>
                    <a:latin typeface="Arial" pitchFamily="34" charset="0"/>
                    <a:cs typeface="Arial" pitchFamily="34" charset="0"/>
                  </a:rPr>
                  <a:t>finansējumu</a:t>
                </a:r>
                <a:r>
                  <a:rPr lang="lv-LV" sz="1600" dirty="0">
                    <a:latin typeface="Arial" pitchFamily="34" charset="0"/>
                    <a:cs typeface="Arial" pitchFamily="34" charset="0"/>
                  </a:rPr>
                  <a:t> </a:t>
                </a:r>
                <a:r>
                  <a:rPr lang="lv-LV" sz="1600" dirty="0">
                    <a:solidFill>
                      <a:schemeClr val="accent2"/>
                    </a:solidFill>
                    <a:latin typeface="Arial" pitchFamily="34" charset="0"/>
                    <a:cs typeface="Arial" pitchFamily="34" charset="0"/>
                  </a:rPr>
                  <a:t>proporcionāli</a:t>
                </a:r>
                <a:r>
                  <a:rPr lang="lv-LV" sz="1600" dirty="0">
                    <a:latin typeface="Arial" pitchFamily="34" charset="0"/>
                    <a:cs typeface="Arial" pitchFamily="34" charset="0"/>
                  </a:rPr>
                  <a:t> tā iznākuma rādītāja vērtībai, kura izpilde proporcionāli ir vismazākā:</a:t>
                </a:r>
              </a:p>
              <a:p>
                <a:pPr marL="469900" lvl="1" indent="0" algn="ctr">
                  <a:buNone/>
                  <a:defRPr/>
                </a:pPr>
                <a14:m>
                  <m:oMath xmlns:m="http://schemas.openxmlformats.org/officeDocument/2006/math">
                    <m:r>
                      <a:rPr lang="lv-LV" b="1" i="1">
                        <a:latin typeface="Cambria Math" panose="02040503050406030204" pitchFamily="18" charset="0"/>
                      </a:rPr>
                      <m:t>𝑫</m:t>
                    </m:r>
                    <m:r>
                      <a:rPr lang="lv-LV" b="1" i="1">
                        <a:latin typeface="Cambria Math" panose="02040503050406030204" pitchFamily="18" charset="0"/>
                      </a:rPr>
                      <m:t>=</m:t>
                    </m:r>
                    <m:r>
                      <a:rPr lang="lv-LV" b="1" i="1">
                        <a:latin typeface="Cambria Math" panose="02040503050406030204" pitchFamily="18" charset="0"/>
                      </a:rPr>
                      <m:t>𝑪</m:t>
                    </m:r>
                    <m:r>
                      <a:rPr lang="lv-LV" b="1" i="1">
                        <a:latin typeface="Cambria Math" panose="02040503050406030204" pitchFamily="18" charset="0"/>
                      </a:rPr>
                      <m:t>×(</m:t>
                    </m:r>
                    <m:r>
                      <a:rPr lang="lv-LV" b="1" i="1">
                        <a:latin typeface="Cambria Math" panose="02040503050406030204" pitchFamily="18" charset="0"/>
                      </a:rPr>
                      <m:t>𝟏</m:t>
                    </m:r>
                    <m:r>
                      <a:rPr lang="lv-LV" b="1" i="1">
                        <a:latin typeface="Cambria Math" panose="02040503050406030204" pitchFamily="18" charset="0"/>
                      </a:rPr>
                      <m:t>−</m:t>
                    </m:r>
                    <m:f>
                      <m:fPr>
                        <m:ctrlPr>
                          <a:rPr lang="lv-LV" b="1" i="1">
                            <a:latin typeface="Cambria Math" panose="02040503050406030204" pitchFamily="18" charset="0"/>
                          </a:rPr>
                        </m:ctrlPr>
                      </m:fPr>
                      <m:num>
                        <m:sSub>
                          <m:sSubPr>
                            <m:ctrlPr>
                              <a:rPr lang="lv-LV" b="1" i="1">
                                <a:latin typeface="Cambria Math" panose="02040503050406030204" pitchFamily="18" charset="0"/>
                              </a:rPr>
                            </m:ctrlPr>
                          </m:sSubPr>
                          <m:e>
                            <m:r>
                              <a:rPr lang="lv-LV" b="1" i="1">
                                <a:latin typeface="Cambria Math" panose="02040503050406030204" pitchFamily="18" charset="0"/>
                              </a:rPr>
                              <m:t>𝑹</m:t>
                            </m:r>
                          </m:e>
                          <m:sub>
                            <m:r>
                              <a:rPr lang="lv-LV" b="1" i="1">
                                <a:latin typeface="Cambria Math" panose="02040503050406030204" pitchFamily="18" charset="0"/>
                              </a:rPr>
                              <m:t>𝑭</m:t>
                            </m:r>
                          </m:sub>
                        </m:sSub>
                      </m:num>
                      <m:den>
                        <m:sSub>
                          <m:sSubPr>
                            <m:ctrlPr>
                              <a:rPr lang="lv-LV" b="1" i="1">
                                <a:latin typeface="Cambria Math" panose="02040503050406030204" pitchFamily="18" charset="0"/>
                              </a:rPr>
                            </m:ctrlPr>
                          </m:sSubPr>
                          <m:e>
                            <m:r>
                              <a:rPr lang="lv-LV" b="1" i="1">
                                <a:latin typeface="Cambria Math" panose="02040503050406030204" pitchFamily="18" charset="0"/>
                              </a:rPr>
                              <m:t>𝑹</m:t>
                            </m:r>
                          </m:e>
                          <m:sub>
                            <m:r>
                              <a:rPr lang="lv-LV" b="1" i="1">
                                <a:latin typeface="Cambria Math" panose="02040503050406030204" pitchFamily="18" charset="0"/>
                              </a:rPr>
                              <m:t>𝑨</m:t>
                            </m:r>
                          </m:sub>
                        </m:sSub>
                      </m:den>
                    </m:f>
                    <m:r>
                      <a:rPr lang="lv-LV" b="1" i="1">
                        <a:latin typeface="Cambria Math" panose="02040503050406030204" pitchFamily="18" charset="0"/>
                      </a:rPr>
                      <m:t>)</m:t>
                    </m:r>
                  </m:oMath>
                </a14:m>
                <a:r>
                  <a:rPr lang="lv-LV" dirty="0">
                    <a:latin typeface="Arial" panose="020B0604020202020204" pitchFamily="34" charset="0"/>
                    <a:cs typeface="Arial" panose="020B0604020202020204" pitchFamily="34" charset="0"/>
                  </a:rPr>
                  <a:t>, </a:t>
                </a:r>
                <a:r>
                  <a:rPr lang="lv-LV" sz="1600" dirty="0">
                    <a:latin typeface="Arial" panose="020B0604020202020204" pitchFamily="34" charset="0"/>
                    <a:cs typeface="Arial" panose="020B0604020202020204" pitchFamily="34" charset="0"/>
                  </a:rPr>
                  <a:t>kur:</a:t>
                </a:r>
              </a:p>
              <a:p>
                <a:pPr marL="469900" lvl="1" indent="0" algn="just">
                  <a:buNone/>
                  <a:defRPr/>
                </a:pPr>
                <a:endParaRPr lang="lv-LV" sz="1600" b="1" i="1" dirty="0" smtClean="0">
                  <a:latin typeface="Arial" pitchFamily="34" charset="0"/>
                  <a:cs typeface="Arial" pitchFamily="34" charset="0"/>
                </a:endParaRPr>
              </a:p>
              <a:p>
                <a:pPr marL="469900" lvl="1" indent="0" algn="just">
                  <a:buNone/>
                  <a:defRPr/>
                </a:pPr>
                <a:r>
                  <a:rPr lang="lv-LV" sz="1600" b="1" i="1" dirty="0" smtClean="0">
                    <a:latin typeface="Arial" pitchFamily="34" charset="0"/>
                    <a:cs typeface="Arial" pitchFamily="34" charset="0"/>
                  </a:rPr>
                  <a:t>D</a:t>
                </a:r>
                <a:r>
                  <a:rPr lang="lv-LV" sz="1600" dirty="0" smtClean="0">
                    <a:latin typeface="Arial" pitchFamily="34" charset="0"/>
                    <a:cs typeface="Arial" pitchFamily="34" charset="0"/>
                  </a:rPr>
                  <a:t> </a:t>
                </a:r>
                <a:r>
                  <a:rPr lang="lv-LV" sz="1600" dirty="0">
                    <a:latin typeface="Arial" pitchFamily="34" charset="0"/>
                    <a:cs typeface="Arial" pitchFamily="34" charset="0"/>
                  </a:rPr>
                  <a:t>– atmaksājamais </a:t>
                </a:r>
                <a:r>
                  <a:rPr lang="lv-LV" sz="1600" dirty="0" smtClean="0">
                    <a:latin typeface="Arial" pitchFamily="34" charset="0"/>
                    <a:cs typeface="Arial" pitchFamily="34" charset="0"/>
                  </a:rPr>
                  <a:t>ERAF finansējums </a:t>
                </a:r>
                <a:r>
                  <a:rPr lang="lv-LV" sz="1600" dirty="0">
                    <a:latin typeface="Arial" pitchFamily="34" charset="0"/>
                    <a:cs typeface="Arial" pitchFamily="34" charset="0"/>
                  </a:rPr>
                  <a:t>(</a:t>
                </a:r>
                <a:r>
                  <a:rPr lang="lv-LV" sz="1600" i="1" dirty="0">
                    <a:latin typeface="Arial" pitchFamily="34" charset="0"/>
                    <a:cs typeface="Arial" pitchFamily="34" charset="0"/>
                  </a:rPr>
                  <a:t>euro</a:t>
                </a:r>
                <a:r>
                  <a:rPr lang="lv-LV" sz="1600" dirty="0">
                    <a:latin typeface="Arial" pitchFamily="34" charset="0"/>
                    <a:cs typeface="Arial" pitchFamily="34" charset="0"/>
                  </a:rPr>
                  <a:t>);</a:t>
                </a:r>
              </a:p>
              <a:p>
                <a:pPr marL="469900" lvl="1" indent="0" algn="just">
                  <a:buNone/>
                  <a:defRPr/>
                </a:pPr>
                <a:r>
                  <a:rPr lang="lv-LV" sz="1600" b="1" i="1" dirty="0">
                    <a:latin typeface="Arial" pitchFamily="34" charset="0"/>
                    <a:cs typeface="Arial" pitchFamily="34" charset="0"/>
                  </a:rPr>
                  <a:t>C</a:t>
                </a:r>
                <a:r>
                  <a:rPr lang="lv-LV" sz="1600" dirty="0">
                    <a:latin typeface="Arial" pitchFamily="34" charset="0"/>
                    <a:cs typeface="Arial" pitchFamily="34" charset="0"/>
                  </a:rPr>
                  <a:t> – projekta </a:t>
                </a:r>
                <a:r>
                  <a:rPr lang="lv-LV" sz="1600" dirty="0" smtClean="0">
                    <a:latin typeface="Arial" pitchFamily="34" charset="0"/>
                    <a:cs typeface="Arial" pitchFamily="34" charset="0"/>
                  </a:rPr>
                  <a:t>ERAF finansējums </a:t>
                </a:r>
                <a:r>
                  <a:rPr lang="lv-LV" sz="1600" dirty="0">
                    <a:latin typeface="Arial" pitchFamily="34" charset="0"/>
                    <a:cs typeface="Arial" pitchFamily="34" charset="0"/>
                  </a:rPr>
                  <a:t>(</a:t>
                </a:r>
                <a:r>
                  <a:rPr lang="lv-LV" sz="1600" i="1" dirty="0">
                    <a:latin typeface="Arial" pitchFamily="34" charset="0"/>
                    <a:cs typeface="Arial" pitchFamily="34" charset="0"/>
                  </a:rPr>
                  <a:t>euro</a:t>
                </a:r>
                <a:r>
                  <a:rPr lang="lv-LV" sz="1600" dirty="0">
                    <a:latin typeface="Arial" pitchFamily="34" charset="0"/>
                    <a:cs typeface="Arial" pitchFamily="34" charset="0"/>
                  </a:rPr>
                  <a:t>);</a:t>
                </a:r>
              </a:p>
              <a:p>
                <a:pPr marL="469900" lvl="1" indent="0" algn="just">
                  <a:buNone/>
                  <a:defRPr/>
                </a:pPr>
                <a:r>
                  <a:rPr lang="lv-LV" sz="1600" b="1" i="1" dirty="0" smtClean="0">
                    <a:latin typeface="Arial" pitchFamily="34" charset="0"/>
                    <a:cs typeface="Arial" pitchFamily="34" charset="0"/>
                  </a:rPr>
                  <a:t>R</a:t>
                </a:r>
                <a:r>
                  <a:rPr lang="lv-LV" sz="1600" b="1" i="1" baseline="-25000" dirty="0" smtClean="0">
                    <a:latin typeface="Arial" pitchFamily="34" charset="0"/>
                    <a:cs typeface="Arial" pitchFamily="34" charset="0"/>
                  </a:rPr>
                  <a:t>F</a:t>
                </a:r>
                <a:r>
                  <a:rPr lang="lv-LV" sz="1600" dirty="0" smtClean="0">
                    <a:latin typeface="Arial" pitchFamily="34" charset="0"/>
                    <a:cs typeface="Arial" pitchFamily="34" charset="0"/>
                  </a:rPr>
                  <a:t> </a:t>
                </a:r>
                <a:r>
                  <a:rPr lang="lv-LV" sz="1600" dirty="0">
                    <a:latin typeface="Arial" pitchFamily="34" charset="0"/>
                    <a:cs typeface="Arial" pitchFamily="34" charset="0"/>
                  </a:rPr>
                  <a:t>– faktiskā projekta iznākuma rādītāja vērtība, kura izpilde proporcionāli ir vismazākā (komersanti, jaunizveidotas darbavietas vai </a:t>
                </a:r>
                <a:r>
                  <a:rPr lang="lv-LV" sz="1600" i="1" dirty="0">
                    <a:latin typeface="Arial" pitchFamily="34" charset="0"/>
                    <a:cs typeface="Arial" pitchFamily="34" charset="0"/>
                  </a:rPr>
                  <a:t>euro</a:t>
                </a:r>
                <a:r>
                  <a:rPr lang="lv-LV" sz="1600" dirty="0">
                    <a:latin typeface="Arial" pitchFamily="34" charset="0"/>
                    <a:cs typeface="Arial" pitchFamily="34" charset="0"/>
                  </a:rPr>
                  <a:t>);</a:t>
                </a:r>
              </a:p>
              <a:p>
                <a:pPr marL="469900" lvl="1" indent="0" algn="just">
                  <a:buNone/>
                  <a:defRPr/>
                </a:pPr>
                <a:r>
                  <a:rPr lang="lv-LV" sz="1600" b="1" i="1" dirty="0" smtClean="0">
                    <a:latin typeface="Arial" pitchFamily="34" charset="0"/>
                    <a:cs typeface="Arial" pitchFamily="34" charset="0"/>
                  </a:rPr>
                  <a:t>R</a:t>
                </a:r>
                <a:r>
                  <a:rPr lang="lv-LV" sz="1600" b="1" i="1" baseline="-25000" dirty="0" smtClean="0">
                    <a:latin typeface="Arial" pitchFamily="34" charset="0"/>
                    <a:cs typeface="Arial" pitchFamily="34" charset="0"/>
                  </a:rPr>
                  <a:t>A</a:t>
                </a:r>
                <a:r>
                  <a:rPr lang="lv-LV" sz="1600" dirty="0" smtClean="0">
                    <a:latin typeface="Arial" pitchFamily="34" charset="0"/>
                    <a:cs typeface="Arial" pitchFamily="34" charset="0"/>
                  </a:rPr>
                  <a:t> </a:t>
                </a:r>
                <a:r>
                  <a:rPr lang="lv-LV" sz="1600" dirty="0">
                    <a:latin typeface="Arial" pitchFamily="34" charset="0"/>
                    <a:cs typeface="Arial" pitchFamily="34" charset="0"/>
                  </a:rPr>
                  <a:t>– apstiprinātā projekta iznākuma rādītāja vērtība, kura izpilde proporcionāli ir vismazākā (komersanti, jaunizveidotas darbavietas vai </a:t>
                </a:r>
                <a:r>
                  <a:rPr lang="lv-LV" sz="1600" i="1" dirty="0">
                    <a:latin typeface="Arial" pitchFamily="34" charset="0"/>
                    <a:cs typeface="Arial" pitchFamily="34" charset="0"/>
                  </a:rPr>
                  <a:t>euro</a:t>
                </a:r>
                <a:r>
                  <a:rPr lang="lv-LV" sz="1600" dirty="0">
                    <a:latin typeface="Arial" pitchFamily="34" charset="0"/>
                    <a:cs typeface="Arial" pitchFamily="34" charset="0"/>
                  </a:rPr>
                  <a:t>)</a:t>
                </a:r>
              </a:p>
              <a:p>
                <a:pPr marL="469900" lvl="1" indent="0" algn="just">
                  <a:buFont typeface="Arial" charset="0"/>
                  <a:buNone/>
                  <a:defRPr/>
                </a:pPr>
                <a:endParaRPr lang="lv-LV" sz="1600" dirty="0" smtClean="0">
                  <a:latin typeface="Arial" pitchFamily="34" charset="0"/>
                  <a:cs typeface="Arial" pitchFamily="34" charset="0"/>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25475" y="1466850"/>
                <a:ext cx="8061325" cy="5043488"/>
              </a:xfrm>
              <a:blipFill rotWithShape="0">
                <a:blip r:embed="rId2" cstate="print"/>
                <a:stretch>
                  <a:fillRect t="-363" r="-378"/>
                </a:stretch>
              </a:blipFill>
            </p:spPr>
            <p:txBody>
              <a:bodyPr/>
              <a:lstStyle/>
              <a:p>
                <a:r>
                  <a:rPr lang="lv-LV">
                    <a:noFill/>
                  </a:rPr>
                  <a:t> </a:t>
                </a:r>
              </a:p>
            </p:txBody>
          </p:sp>
        </mc:Fallback>
      </mc:AlternateContent>
      <p:sp>
        <p:nvSpPr>
          <p:cNvPr id="21508" name="Slide Number Placeholder 5"/>
          <p:cNvSpPr>
            <a:spLocks noGrp="1"/>
          </p:cNvSpPr>
          <p:nvPr>
            <p:ph type="sldNum" sz="quarter" idx="13"/>
          </p:nvPr>
        </p:nvSpPr>
        <p:spPr bwMode="auto">
          <a:noFill/>
          <a:ln>
            <a:miter lim="800000"/>
            <a:headEnd/>
            <a:tailEnd/>
          </a:ln>
        </p:spPr>
        <p:txBody>
          <a:bodyPr/>
          <a:lstStyle/>
          <a:p>
            <a:fld id="{4D3A3D1F-ABBA-4644-9345-D0E927F6AB35}" type="slidenum">
              <a:rPr lang="en-US" altLang="en-US"/>
              <a:pPr/>
              <a:t>12</a:t>
            </a:fld>
            <a:endParaRPr lang="en-US" altLang="en-US"/>
          </a:p>
        </p:txBody>
      </p:sp>
      <p:sp>
        <p:nvSpPr>
          <p:cNvPr id="38" name="Title 1"/>
          <p:cNvSpPr txBox="1">
            <a:spLocks/>
          </p:cNvSpPr>
          <p:nvPr/>
        </p:nvSpPr>
        <p:spPr bwMode="auto">
          <a:xfrm>
            <a:off x="1965325" y="381000"/>
            <a:ext cx="6721475" cy="703263"/>
          </a:xfrm>
          <a:prstGeom prst="rect">
            <a:avLst/>
          </a:prstGeom>
          <a:noFill/>
          <a:ln w="9525">
            <a:noFill/>
            <a:miter lim="800000"/>
            <a:headEnd/>
            <a:tailEnd/>
          </a:ln>
        </p:spPr>
        <p:txBody>
          <a:bodyPr vert="horz" wrap="square" lIns="93957" tIns="46979" rIns="93957" bIns="46979" numCol="1" anchor="t" anchorCtr="0" compatLnSpc="1">
            <a:prstTxWarp prst="textNoShape">
              <a:avLst/>
            </a:prstTxWarp>
            <a:normAutofit fontScale="92500"/>
          </a:bodyPr>
          <a:lstStyle>
            <a:lvl1pPr algn="l" defTabSz="938213" rtl="0" eaLnBrk="0" fontAlgn="base" hangingPunct="0">
              <a:spcBef>
                <a:spcPct val="0"/>
              </a:spcBef>
              <a:spcAft>
                <a:spcPct val="0"/>
              </a:spcAft>
              <a:defRPr sz="2400" b="1"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defTabSz="938213" rtl="0" eaLnBrk="0" fontAlgn="base" hangingPunct="0">
              <a:spcBef>
                <a:spcPct val="0"/>
              </a:spcBef>
              <a:spcAft>
                <a:spcPct val="0"/>
              </a:spcAft>
              <a:defRPr sz="4500">
                <a:solidFill>
                  <a:schemeClr val="tx1"/>
                </a:solidFill>
                <a:latin typeface="Times New Roman" pitchFamily="18" charset="0"/>
              </a:defRPr>
            </a:lvl2pPr>
            <a:lvl3pPr algn="ctr" defTabSz="938213" rtl="0" eaLnBrk="0" fontAlgn="base" hangingPunct="0">
              <a:spcBef>
                <a:spcPct val="0"/>
              </a:spcBef>
              <a:spcAft>
                <a:spcPct val="0"/>
              </a:spcAft>
              <a:defRPr sz="4500">
                <a:solidFill>
                  <a:schemeClr val="tx1"/>
                </a:solidFill>
                <a:latin typeface="Times New Roman" pitchFamily="18" charset="0"/>
              </a:defRPr>
            </a:lvl3pPr>
            <a:lvl4pPr algn="ctr" defTabSz="938213" rtl="0" eaLnBrk="0" fontAlgn="base" hangingPunct="0">
              <a:spcBef>
                <a:spcPct val="0"/>
              </a:spcBef>
              <a:spcAft>
                <a:spcPct val="0"/>
              </a:spcAft>
              <a:defRPr sz="4500">
                <a:solidFill>
                  <a:schemeClr val="tx1"/>
                </a:solidFill>
                <a:latin typeface="Times New Roman" pitchFamily="18" charset="0"/>
              </a:defRPr>
            </a:lvl4pPr>
            <a:lvl5pPr algn="ctr" defTabSz="938213" rtl="0" eaLnBrk="0" fontAlgn="base" hangingPunct="0">
              <a:spcBef>
                <a:spcPct val="0"/>
              </a:spcBef>
              <a:spcAft>
                <a:spcPct val="0"/>
              </a:spcAft>
              <a:defRPr sz="4500">
                <a:solidFill>
                  <a:schemeClr val="tx1"/>
                </a:solidFill>
                <a:latin typeface="Times New Roman" pitchFamily="18" charset="0"/>
              </a:defRPr>
            </a:lvl5pPr>
            <a:lvl6pPr marL="457200" algn="ctr" defTabSz="938213" rtl="0" eaLnBrk="1" fontAlgn="base" hangingPunct="1">
              <a:spcBef>
                <a:spcPct val="0"/>
              </a:spcBef>
              <a:spcAft>
                <a:spcPct val="0"/>
              </a:spcAft>
              <a:defRPr sz="4500">
                <a:solidFill>
                  <a:schemeClr val="tx1"/>
                </a:solidFill>
                <a:latin typeface="Times New Roman" pitchFamily="18" charset="0"/>
              </a:defRPr>
            </a:lvl6pPr>
            <a:lvl7pPr marL="914400" algn="ctr" defTabSz="938213" rtl="0" eaLnBrk="1" fontAlgn="base" hangingPunct="1">
              <a:spcBef>
                <a:spcPct val="0"/>
              </a:spcBef>
              <a:spcAft>
                <a:spcPct val="0"/>
              </a:spcAft>
              <a:defRPr sz="4500">
                <a:solidFill>
                  <a:schemeClr val="tx1"/>
                </a:solidFill>
                <a:latin typeface="Times New Roman" pitchFamily="18" charset="0"/>
              </a:defRPr>
            </a:lvl7pPr>
            <a:lvl8pPr marL="1371600" algn="ctr" defTabSz="938213" rtl="0" eaLnBrk="1" fontAlgn="base" hangingPunct="1">
              <a:spcBef>
                <a:spcPct val="0"/>
              </a:spcBef>
              <a:spcAft>
                <a:spcPct val="0"/>
              </a:spcAft>
              <a:defRPr sz="4500">
                <a:solidFill>
                  <a:schemeClr val="tx1"/>
                </a:solidFill>
                <a:latin typeface="Times New Roman" pitchFamily="18" charset="0"/>
              </a:defRPr>
            </a:lvl8pPr>
            <a:lvl9pPr marL="1828800" algn="ctr" defTabSz="938213" rtl="0" eaLnBrk="1" fontAlgn="base" hangingPunct="1">
              <a:spcBef>
                <a:spcPct val="0"/>
              </a:spcBef>
              <a:spcAft>
                <a:spcPct val="0"/>
              </a:spcAft>
              <a:defRPr sz="4500">
                <a:solidFill>
                  <a:schemeClr val="tx1"/>
                </a:solidFill>
                <a:latin typeface="Times New Roman" pitchFamily="18" charset="0"/>
              </a:defRPr>
            </a:lvl9pPr>
          </a:lstStyle>
          <a:p>
            <a:r>
              <a:rPr lang="lv-LV" altLang="lv-LV" sz="3600" dirty="0" smtClean="0"/>
              <a:t>Sasniedzamie </a:t>
            </a:r>
            <a:r>
              <a:rPr lang="lv-LV" altLang="lv-LV" sz="3600" dirty="0"/>
              <a:t>rezultāti </a:t>
            </a:r>
            <a:r>
              <a:rPr lang="lv-LV" altLang="lv-LV" sz="3600" dirty="0" smtClean="0"/>
              <a:t>(6)</a:t>
            </a:r>
          </a:p>
        </p:txBody>
      </p:sp>
    </p:spTree>
    <p:extLst>
      <p:ext uri="{BB962C8B-B14F-4D97-AF65-F5344CB8AC3E}">
        <p14:creationId xmlns:p14="http://schemas.microsoft.com/office/powerpoint/2010/main" xmlns="" val="18556929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2590800" y="247650"/>
            <a:ext cx="6096000" cy="703263"/>
          </a:xfrm>
          <a:noFill/>
          <a:ln w="9525">
            <a:noFill/>
            <a:miter lim="800000"/>
            <a:headEnd/>
            <a:tailEnd/>
          </a:ln>
        </p:spPr>
        <p:txBody>
          <a:bodyPr vert="horz" wrap="square" lIns="93957" tIns="46979" rIns="93957" bIns="46979" numCol="1" anchor="t" anchorCtr="0" compatLnSpc="1">
            <a:prstTxWarp prst="textNoShape">
              <a:avLst/>
            </a:prstTxWarp>
            <a:normAutofit fontScale="92500"/>
          </a:bodyPr>
          <a:lstStyle/>
          <a:p>
            <a:r>
              <a:rPr lang="lv-LV" altLang="lv-LV" sz="3600" dirty="0"/>
              <a:t>Atbalstāmās darbības</a:t>
            </a:r>
          </a:p>
        </p:txBody>
      </p:sp>
      <p:sp>
        <p:nvSpPr>
          <p:cNvPr id="3" name="Content Placeholder 2"/>
          <p:cNvSpPr>
            <a:spLocks noGrp="1"/>
          </p:cNvSpPr>
          <p:nvPr>
            <p:ph idx="1"/>
          </p:nvPr>
        </p:nvSpPr>
        <p:spPr>
          <a:xfrm>
            <a:off x="777875" y="1610464"/>
            <a:ext cx="8061325" cy="4714135"/>
          </a:xfrm>
          <a:solidFill>
            <a:schemeClr val="bg1">
              <a:alpha val="65000"/>
            </a:schemeClr>
          </a:solidFill>
        </p:spPr>
        <p:txBody>
          <a:bodyPr>
            <a:noAutofit/>
          </a:bodyPr>
          <a:lstStyle/>
          <a:p>
            <a:pPr marL="469900" lvl="1" indent="0" algn="just">
              <a:buFont typeface="Arial" charset="0"/>
              <a:buNone/>
              <a:defRPr/>
            </a:pPr>
            <a:r>
              <a:rPr lang="lv-LV" sz="1600" b="1" dirty="0" smtClean="0">
                <a:latin typeface="Arial" pitchFamily="34" charset="0"/>
                <a:cs typeface="Arial" pitchFamily="34" charset="0"/>
              </a:rPr>
              <a:t>SAM 3.3.1. ietvaros atbalstāmās darbības veic esošas un komercdarbības atbalstam paredzētas publiskās infrastruktūras attīstībai un pieejamībai reģionos, bet SAM 5.6.2. ietvaros - rūpniecisko teritoriju un citu uzņēmējdarbībai plānoto vai izmantoto degradēto teritoriju atjaunošanā:</a:t>
            </a:r>
          </a:p>
          <a:p>
            <a:pPr lvl="1" algn="just">
              <a:buFont typeface="Arial" panose="020B0604020202020204" pitchFamily="34" charset="0"/>
              <a:buChar char="•"/>
              <a:defRPr/>
            </a:pPr>
            <a:endParaRPr lang="lv-LV" sz="1600" b="1" dirty="0" smtClean="0">
              <a:latin typeface="Arial" pitchFamily="34" charset="0"/>
              <a:cs typeface="Arial" pitchFamily="34" charset="0"/>
            </a:endParaRPr>
          </a:p>
          <a:p>
            <a:pPr lvl="1" algn="just">
              <a:buFont typeface="Arial" panose="020B0604020202020204" pitchFamily="34" charset="0"/>
              <a:buChar char="•"/>
              <a:defRPr/>
            </a:pPr>
            <a:r>
              <a:rPr lang="lv-LV" sz="1600" dirty="0" smtClean="0">
                <a:latin typeface="Arial" pitchFamily="34" charset="0"/>
                <a:cs typeface="Arial" pitchFamily="34" charset="0"/>
              </a:rPr>
              <a:t>Industriālo </a:t>
            </a:r>
            <a:r>
              <a:rPr lang="lv-LV" sz="1600" dirty="0">
                <a:latin typeface="Arial" pitchFamily="34" charset="0"/>
                <a:cs typeface="Arial" pitchFamily="34" charset="0"/>
              </a:rPr>
              <a:t>pieslēgumu ierīkošana un to saistītās jaudas </a:t>
            </a:r>
            <a:r>
              <a:rPr lang="lv-LV" sz="1600" dirty="0" smtClean="0">
                <a:latin typeface="Arial" pitchFamily="34" charset="0"/>
                <a:cs typeface="Arial" pitchFamily="34" charset="0"/>
              </a:rPr>
              <a:t>palielināšana</a:t>
            </a:r>
          </a:p>
          <a:p>
            <a:pPr lvl="1" algn="just">
              <a:buFont typeface="Arial" panose="020B0604020202020204" pitchFamily="34" charset="0"/>
              <a:buChar char="•"/>
              <a:defRPr/>
            </a:pPr>
            <a:endParaRPr lang="lv-LV" sz="1600" dirty="0">
              <a:latin typeface="Arial" pitchFamily="34" charset="0"/>
              <a:cs typeface="Arial" pitchFamily="34" charset="0"/>
            </a:endParaRPr>
          </a:p>
          <a:p>
            <a:pPr lvl="1" algn="just">
              <a:buFont typeface="Arial" panose="020B0604020202020204" pitchFamily="34" charset="0"/>
              <a:buChar char="•"/>
              <a:defRPr/>
            </a:pPr>
            <a:r>
              <a:rPr lang="lv-LV" sz="1600" dirty="0" smtClean="0">
                <a:latin typeface="Arial" pitchFamily="34" charset="0"/>
                <a:cs typeface="Arial" pitchFamily="34" charset="0"/>
              </a:rPr>
              <a:t>Ceļu </a:t>
            </a:r>
            <a:r>
              <a:rPr lang="lv-LV" sz="1600" dirty="0">
                <a:latin typeface="Arial" pitchFamily="34" charset="0"/>
                <a:cs typeface="Arial" pitchFamily="34" charset="0"/>
              </a:rPr>
              <a:t>satiksmei paredzētās infrastruktūras </a:t>
            </a:r>
            <a:r>
              <a:rPr lang="lv-LV" sz="1600" dirty="0" smtClean="0">
                <a:latin typeface="Arial" pitchFamily="34" charset="0"/>
                <a:cs typeface="Arial" pitchFamily="34" charset="0"/>
              </a:rPr>
              <a:t>attīstīšana</a:t>
            </a:r>
          </a:p>
          <a:p>
            <a:pPr lvl="1" algn="just">
              <a:buFont typeface="Arial" panose="020B0604020202020204" pitchFamily="34" charset="0"/>
              <a:buChar char="•"/>
              <a:defRPr/>
            </a:pPr>
            <a:endParaRPr lang="lv-LV" sz="1600" dirty="0">
              <a:latin typeface="Arial" pitchFamily="34" charset="0"/>
              <a:cs typeface="Arial" pitchFamily="34" charset="0"/>
            </a:endParaRPr>
          </a:p>
          <a:p>
            <a:pPr lvl="1" algn="just">
              <a:buFont typeface="Arial" panose="020B0604020202020204" pitchFamily="34" charset="0"/>
              <a:buChar char="•"/>
              <a:defRPr/>
            </a:pPr>
            <a:r>
              <a:rPr lang="lv-LV" sz="1600" dirty="0" smtClean="0">
                <a:latin typeface="Arial" pitchFamily="34" charset="0"/>
                <a:cs typeface="Arial" pitchFamily="34" charset="0"/>
              </a:rPr>
              <a:t>Komercdarbības </a:t>
            </a:r>
            <a:r>
              <a:rPr lang="lv-LV" sz="1600" dirty="0">
                <a:latin typeface="Arial" pitchFamily="34" charset="0"/>
                <a:cs typeface="Arial" pitchFamily="34" charset="0"/>
              </a:rPr>
              <a:t>mērķiem paredzēto ēku un to infrastruktūras </a:t>
            </a:r>
            <a:r>
              <a:rPr lang="lv-LV" sz="1600" dirty="0" smtClean="0">
                <a:latin typeface="Arial" pitchFamily="34" charset="0"/>
                <a:cs typeface="Arial" pitchFamily="34" charset="0"/>
              </a:rPr>
              <a:t>attīstīšana</a:t>
            </a:r>
          </a:p>
          <a:p>
            <a:pPr lvl="1" algn="just">
              <a:buFont typeface="Arial" panose="020B0604020202020204" pitchFamily="34" charset="0"/>
              <a:buChar char="•"/>
              <a:defRPr/>
            </a:pPr>
            <a:endParaRPr lang="lv-LV" sz="1600" dirty="0">
              <a:latin typeface="Arial" pitchFamily="34" charset="0"/>
              <a:cs typeface="Arial" pitchFamily="34" charset="0"/>
            </a:endParaRPr>
          </a:p>
          <a:p>
            <a:pPr lvl="1" algn="just">
              <a:buFont typeface="Arial" panose="020B0604020202020204" pitchFamily="34" charset="0"/>
              <a:buChar char="•"/>
              <a:defRPr/>
            </a:pPr>
            <a:r>
              <a:rPr lang="lv-LV" sz="1600" dirty="0" smtClean="0">
                <a:latin typeface="Arial" pitchFamily="34" charset="0"/>
                <a:cs typeface="Arial" pitchFamily="34" charset="0"/>
              </a:rPr>
              <a:t>Teritorijas labiekārtošana</a:t>
            </a:r>
          </a:p>
          <a:p>
            <a:pPr lvl="1" algn="just">
              <a:buFont typeface="Arial" panose="020B0604020202020204" pitchFamily="34" charset="0"/>
              <a:buChar char="•"/>
              <a:defRPr/>
            </a:pPr>
            <a:endParaRPr lang="lv-LV" sz="1600" dirty="0">
              <a:latin typeface="Arial" pitchFamily="34" charset="0"/>
              <a:cs typeface="Arial" pitchFamily="34" charset="0"/>
            </a:endParaRPr>
          </a:p>
          <a:p>
            <a:pPr lvl="1" algn="just">
              <a:buFont typeface="Arial" panose="020B0604020202020204" pitchFamily="34" charset="0"/>
              <a:buChar char="•"/>
              <a:defRPr/>
            </a:pPr>
            <a:r>
              <a:rPr lang="lv-LV" sz="1600" dirty="0" smtClean="0">
                <a:latin typeface="Arial" pitchFamily="34" charset="0"/>
                <a:cs typeface="Arial" pitchFamily="34" charset="0"/>
              </a:rPr>
              <a:t>Publicitātes </a:t>
            </a:r>
            <a:r>
              <a:rPr lang="lv-LV" sz="1600" dirty="0">
                <a:latin typeface="Arial" pitchFamily="34" charset="0"/>
                <a:cs typeface="Arial" pitchFamily="34" charset="0"/>
              </a:rPr>
              <a:t>pasākumi par projekta </a:t>
            </a:r>
            <a:r>
              <a:rPr lang="lv-LV" sz="1600" dirty="0" smtClean="0">
                <a:latin typeface="Arial" pitchFamily="34" charset="0"/>
                <a:cs typeface="Arial" pitchFamily="34" charset="0"/>
              </a:rPr>
              <a:t>īstenošanu</a:t>
            </a:r>
          </a:p>
          <a:p>
            <a:pPr lvl="1" algn="just">
              <a:buFont typeface="Arial" panose="020B0604020202020204" pitchFamily="34" charset="0"/>
              <a:buChar char="•"/>
              <a:defRPr/>
            </a:pPr>
            <a:endParaRPr lang="lv-LV" sz="1600" dirty="0">
              <a:latin typeface="Arial" pitchFamily="34" charset="0"/>
              <a:cs typeface="Arial" pitchFamily="34" charset="0"/>
            </a:endParaRPr>
          </a:p>
          <a:p>
            <a:pPr lvl="1" algn="just">
              <a:buFont typeface="Arial" panose="020B0604020202020204" pitchFamily="34" charset="0"/>
              <a:buChar char="•"/>
              <a:defRPr/>
            </a:pPr>
            <a:r>
              <a:rPr lang="lv-LV" sz="1600" dirty="0" smtClean="0">
                <a:latin typeface="Arial" pitchFamily="34" charset="0"/>
                <a:cs typeface="Arial" pitchFamily="34" charset="0"/>
              </a:rPr>
              <a:t>Projekta </a:t>
            </a:r>
            <a:r>
              <a:rPr lang="lv-LV" sz="1600" dirty="0">
                <a:latin typeface="Arial" pitchFamily="34" charset="0"/>
                <a:cs typeface="Arial" pitchFamily="34" charset="0"/>
              </a:rPr>
              <a:t>vadības </a:t>
            </a:r>
            <a:r>
              <a:rPr lang="lv-LV" sz="1600" dirty="0" smtClean="0">
                <a:latin typeface="Arial" pitchFamily="34" charset="0"/>
                <a:cs typeface="Arial" pitchFamily="34" charset="0"/>
              </a:rPr>
              <a:t>nodrošināšana</a:t>
            </a:r>
            <a:endParaRPr lang="lv-LV" sz="1600" dirty="0">
              <a:latin typeface="Arial" pitchFamily="34" charset="0"/>
              <a:cs typeface="Arial" pitchFamily="34" charset="0"/>
            </a:endParaRPr>
          </a:p>
          <a:p>
            <a:pPr marL="469900" lvl="1" indent="0" algn="just">
              <a:buFont typeface="Arial" charset="0"/>
              <a:buNone/>
              <a:defRPr/>
            </a:pPr>
            <a:endParaRPr lang="lv-LV" sz="1600" b="1" dirty="0" smtClean="0">
              <a:latin typeface="Arial" pitchFamily="34" charset="0"/>
              <a:cs typeface="Arial" pitchFamily="34" charset="0"/>
            </a:endParaRPr>
          </a:p>
          <a:p>
            <a:pPr>
              <a:defRPr/>
            </a:pPr>
            <a:endParaRPr lang="lv-LV" sz="1600" dirty="0">
              <a:latin typeface="Arial" pitchFamily="34" charset="0"/>
              <a:ea typeface="+mn-ea"/>
              <a:cs typeface="Arial" pitchFamily="34" charset="0"/>
            </a:endParaRPr>
          </a:p>
          <a:p>
            <a:pPr lvl="1" algn="just">
              <a:defRPr/>
            </a:pPr>
            <a:endParaRPr lang="lv-LV" sz="1600" dirty="0">
              <a:latin typeface="Arial" pitchFamily="34" charset="0"/>
              <a:cs typeface="Arial" pitchFamily="34" charset="0"/>
            </a:endParaRPr>
          </a:p>
          <a:p>
            <a:pPr lvl="1" algn="just">
              <a:defRPr/>
            </a:pPr>
            <a:endParaRPr lang="lv-LV" sz="1600" dirty="0" smtClean="0">
              <a:latin typeface="Arial" pitchFamily="34" charset="0"/>
              <a:cs typeface="Arial" pitchFamily="34" charset="0"/>
            </a:endParaRPr>
          </a:p>
          <a:p>
            <a:pPr algn="just">
              <a:defRPr/>
            </a:pPr>
            <a:endParaRPr lang="lv-LV" sz="1600" dirty="0">
              <a:latin typeface="Arial" pitchFamily="34" charset="0"/>
              <a:cs typeface="Arial" pitchFamily="34" charset="0"/>
            </a:endParaRPr>
          </a:p>
        </p:txBody>
      </p:sp>
      <p:sp>
        <p:nvSpPr>
          <p:cNvPr id="23556" name="Slide Number Placeholder 5"/>
          <p:cNvSpPr>
            <a:spLocks noGrp="1"/>
          </p:cNvSpPr>
          <p:nvPr>
            <p:ph type="sldNum" sz="quarter" idx="13"/>
          </p:nvPr>
        </p:nvSpPr>
        <p:spPr bwMode="auto">
          <a:xfrm>
            <a:off x="8534399" y="6324600"/>
            <a:ext cx="409303" cy="304800"/>
          </a:xfrm>
          <a:noFill/>
          <a:ln>
            <a:miter lim="800000"/>
            <a:headEnd/>
            <a:tailEnd/>
          </a:ln>
        </p:spPr>
        <p:txBody>
          <a:bodyPr/>
          <a:lstStyle/>
          <a:p>
            <a:fld id="{8FD2B17D-1D7F-47D8-AE86-687344C56FEA}" type="slidenum">
              <a:rPr lang="en-US" altLang="en-US"/>
              <a:pPr/>
              <a:t>13</a:t>
            </a:fld>
            <a:endParaRPr lang="en-US" alt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2590800" y="247650"/>
            <a:ext cx="6335486" cy="703263"/>
          </a:xfrm>
        </p:spPr>
        <p:txBody>
          <a:bodyPr>
            <a:normAutofit fontScale="90000"/>
          </a:bodyPr>
          <a:lstStyle/>
          <a:p>
            <a:r>
              <a:rPr lang="lv-LV" altLang="lv-LV" sz="3600" dirty="0" smtClean="0"/>
              <a:t>Attiecināmās izmaksas (1)</a:t>
            </a:r>
          </a:p>
        </p:txBody>
      </p:sp>
      <p:sp>
        <p:nvSpPr>
          <p:cNvPr id="3" name="Content Placeholder 2"/>
          <p:cNvSpPr>
            <a:spLocks noGrp="1"/>
          </p:cNvSpPr>
          <p:nvPr>
            <p:ph idx="1"/>
          </p:nvPr>
        </p:nvSpPr>
        <p:spPr>
          <a:xfrm>
            <a:off x="74429" y="1619793"/>
            <a:ext cx="8764772" cy="5131531"/>
          </a:xfrm>
          <a:solidFill>
            <a:schemeClr val="bg1">
              <a:alpha val="65000"/>
            </a:schemeClr>
          </a:solidFill>
        </p:spPr>
        <p:txBody>
          <a:bodyPr>
            <a:noAutofit/>
          </a:bodyPr>
          <a:lstStyle/>
          <a:p>
            <a:pPr lvl="1" algn="just">
              <a:buFont typeface="Arial" panose="020B0604020202020204" pitchFamily="34" charset="0"/>
              <a:buChar char="•"/>
              <a:defRPr/>
            </a:pPr>
            <a:r>
              <a:rPr lang="lv-LV" sz="1600" b="1" dirty="0" smtClean="0">
                <a:latin typeface="Arial" pitchFamily="34" charset="0"/>
                <a:cs typeface="Arial" pitchFamily="34" charset="0"/>
              </a:rPr>
              <a:t>Inženiertīkli (elektrība, gāze, ūdens, kanalizācija, siltumapgāde, notekūdeņu attīrīšanas iekārtas)</a:t>
            </a:r>
          </a:p>
          <a:p>
            <a:pPr lvl="1" algn="just">
              <a:buFont typeface="Arial" panose="020B0604020202020204" pitchFamily="34" charset="0"/>
              <a:buChar char="•"/>
              <a:defRPr/>
            </a:pPr>
            <a:r>
              <a:rPr lang="lv-LV" sz="1600" b="1" dirty="0" smtClean="0">
                <a:latin typeface="Arial" pitchFamily="34" charset="0"/>
                <a:cs typeface="Arial" pitchFamily="34" charset="0"/>
              </a:rPr>
              <a:t>Ceļi un to saistītā infrastruktūra, ne vairāk kā 2 km funkcionālais savienojums</a:t>
            </a:r>
          </a:p>
          <a:p>
            <a:pPr lvl="1" algn="just">
              <a:buFont typeface="Arial" panose="020B0604020202020204" pitchFamily="34" charset="0"/>
              <a:buChar char="•"/>
              <a:defRPr/>
            </a:pPr>
            <a:r>
              <a:rPr lang="lv-LV" sz="1600" b="1" dirty="0" smtClean="0">
                <a:latin typeface="Arial" pitchFamily="34" charset="0"/>
                <a:cs typeface="Arial" pitchFamily="34" charset="0"/>
              </a:rPr>
              <a:t>Teritorijas iekārtošanas izmaksas (veco ēku nojaukšana, teritorijas attīrīšana)</a:t>
            </a:r>
          </a:p>
          <a:p>
            <a:pPr lvl="1" algn="just">
              <a:buFont typeface="Arial" panose="020B0604020202020204" pitchFamily="34" charset="0"/>
              <a:buChar char="•"/>
              <a:defRPr/>
            </a:pPr>
            <a:r>
              <a:rPr lang="lv-LV" sz="1600" b="1" dirty="0" smtClean="0">
                <a:latin typeface="Arial" pitchFamily="34" charset="0"/>
                <a:cs typeface="Arial" pitchFamily="34" charset="0"/>
              </a:rPr>
              <a:t>Ēkas un to infrastruktūra</a:t>
            </a:r>
          </a:p>
          <a:p>
            <a:pPr lvl="1" algn="just">
              <a:buFont typeface="Arial" panose="020B0604020202020204" pitchFamily="34" charset="0"/>
              <a:buChar char="•"/>
              <a:defRPr/>
            </a:pPr>
            <a:r>
              <a:rPr lang="lv-LV" sz="1600" dirty="0" smtClean="0">
                <a:latin typeface="Arial" pitchFamily="34" charset="0"/>
                <a:cs typeface="Arial" pitchFamily="34" charset="0"/>
              </a:rPr>
              <a:t>Nekustamā </a:t>
            </a:r>
            <a:r>
              <a:rPr lang="lv-LV" sz="1600" dirty="0">
                <a:latin typeface="Arial" panose="020B0604020202020204" pitchFamily="34" charset="0"/>
                <a:cs typeface="Arial" panose="020B0604020202020204" pitchFamily="34" charset="0"/>
              </a:rPr>
              <a:t>īpašuma iegādes izmaksas, </a:t>
            </a:r>
            <a:r>
              <a:rPr lang="lv-LV" sz="1600">
                <a:latin typeface="Arial" panose="020B0604020202020204" pitchFamily="34" charset="0"/>
                <a:cs typeface="Arial" panose="020B0604020202020204" pitchFamily="34" charset="0"/>
              </a:rPr>
              <a:t>≤ </a:t>
            </a:r>
            <a:r>
              <a:rPr lang="lv-LV" sz="1600" smtClean="0">
                <a:latin typeface="Arial" panose="020B0604020202020204" pitchFamily="34" charset="0"/>
                <a:cs typeface="Arial" panose="020B0604020202020204" pitchFamily="34" charset="0"/>
              </a:rPr>
              <a:t>10</a:t>
            </a:r>
            <a:endParaRPr lang="lv-LV" sz="1600" dirty="0" smtClean="0">
              <a:latin typeface="Arial" panose="020B0604020202020204" pitchFamily="34" charset="0"/>
              <a:cs typeface="Arial" panose="020B0604020202020204" pitchFamily="34" charset="0"/>
            </a:endParaRPr>
          </a:p>
          <a:p>
            <a:pPr lvl="1" algn="just">
              <a:buFont typeface="Arial" panose="020B0604020202020204" pitchFamily="34" charset="0"/>
              <a:buChar char="•"/>
              <a:defRPr/>
            </a:pPr>
            <a:r>
              <a:rPr lang="lv-LV" sz="1600" dirty="0" smtClean="0">
                <a:latin typeface="Arial" panose="020B0604020202020204" pitchFamily="34" charset="0"/>
                <a:cs typeface="Arial" panose="020B0604020202020204" pitchFamily="34" charset="0"/>
              </a:rPr>
              <a:t>Projekta vadības </a:t>
            </a:r>
            <a:r>
              <a:rPr lang="lv-LV" sz="1600" dirty="0">
                <a:latin typeface="Arial" panose="020B0604020202020204" pitchFamily="34" charset="0"/>
                <a:cs typeface="Arial" panose="020B0604020202020204" pitchFamily="34" charset="0"/>
              </a:rPr>
              <a:t>personāla </a:t>
            </a:r>
            <a:r>
              <a:rPr lang="lv-LV" sz="1600" dirty="0" smtClean="0">
                <a:latin typeface="Arial" panose="020B0604020202020204" pitchFamily="34" charset="0"/>
                <a:cs typeface="Arial" panose="020B0604020202020204" pitchFamily="34" charset="0"/>
              </a:rPr>
              <a:t>izmaksas un netiešās izmaksas (piem. izdevumi projekta vadības komandas kancelejas precēm, darbavietas aprīkojumam u.c.)</a:t>
            </a:r>
          </a:p>
          <a:p>
            <a:pPr lvl="1" algn="just">
              <a:buFont typeface="Arial" panose="020B0604020202020204" pitchFamily="34" charset="0"/>
              <a:buChar char="•"/>
              <a:defRPr/>
            </a:pPr>
            <a:r>
              <a:rPr lang="lv-LV" sz="1600" dirty="0" smtClean="0">
                <a:latin typeface="Arial" panose="020B0604020202020204" pitchFamily="34" charset="0"/>
                <a:cs typeface="Arial" panose="020B0604020202020204" pitchFamily="34" charset="0"/>
              </a:rPr>
              <a:t>Projekta pamatojošās dokumentācijas sagatavošanas izmaksas</a:t>
            </a:r>
          </a:p>
          <a:p>
            <a:pPr lvl="1" algn="just">
              <a:buFont typeface="Arial" panose="020B0604020202020204" pitchFamily="34" charset="0"/>
              <a:buChar char="•"/>
              <a:defRPr/>
            </a:pPr>
            <a:r>
              <a:rPr lang="lv-LV" sz="1600" dirty="0" smtClean="0">
                <a:latin typeface="Arial" panose="020B0604020202020204" pitchFamily="34" charset="0"/>
                <a:cs typeface="Arial" panose="020B0604020202020204" pitchFamily="34" charset="0"/>
              </a:rPr>
              <a:t>Publicitātes pasākumu izmaksas</a:t>
            </a:r>
          </a:p>
          <a:p>
            <a:pPr lvl="1" algn="just">
              <a:buFont typeface="Arial" panose="020B0604020202020204" pitchFamily="34" charset="0"/>
              <a:buChar char="•"/>
              <a:defRPr/>
            </a:pPr>
            <a:r>
              <a:rPr lang="lv-LV" sz="1600" dirty="0" smtClean="0">
                <a:latin typeface="Arial" panose="020B0604020202020204" pitchFamily="34" charset="0"/>
                <a:cs typeface="Arial" panose="020B0604020202020204" pitchFamily="34" charset="0"/>
              </a:rPr>
              <a:t>Pievienotās vērtības nodoklis</a:t>
            </a:r>
          </a:p>
          <a:p>
            <a:pPr lvl="1" algn="just">
              <a:buFont typeface="Arial" panose="020B0604020202020204" pitchFamily="34" charset="0"/>
              <a:buChar char="•"/>
              <a:defRPr/>
            </a:pPr>
            <a:r>
              <a:rPr lang="lv-LV" sz="1600" dirty="0" smtClean="0">
                <a:latin typeface="Arial" panose="020B0604020202020204" pitchFamily="34" charset="0"/>
                <a:cs typeface="Arial" panose="020B0604020202020204" pitchFamily="34" charset="0"/>
              </a:rPr>
              <a:t>Neparedzētie izdevumi, </a:t>
            </a:r>
            <a:r>
              <a:rPr lang="lv-LV" sz="1600" dirty="0">
                <a:latin typeface="Arial" panose="020B0604020202020204" pitchFamily="34" charset="0"/>
                <a:cs typeface="Arial" panose="020B0604020202020204" pitchFamily="34" charset="0"/>
              </a:rPr>
              <a:t>≤ 5</a:t>
            </a:r>
            <a:r>
              <a:rPr lang="lv-LV" sz="1600" dirty="0" smtClean="0">
                <a:latin typeface="Arial" panose="020B0604020202020204" pitchFamily="34" charset="0"/>
                <a:cs typeface="Arial" panose="020B0604020202020204" pitchFamily="34" charset="0"/>
              </a:rPr>
              <a:t>%</a:t>
            </a:r>
            <a:endParaRPr lang="lv-LV" sz="1600" dirty="0">
              <a:latin typeface="Arial" pitchFamily="34" charset="0"/>
              <a:ea typeface="+mn-ea"/>
              <a:cs typeface="Arial" pitchFamily="34" charset="0"/>
            </a:endParaRPr>
          </a:p>
          <a:p>
            <a:pPr algn="just">
              <a:defRPr/>
            </a:pPr>
            <a:endParaRPr lang="lv-LV" sz="1600" dirty="0">
              <a:latin typeface="Arial" pitchFamily="34" charset="0"/>
              <a:cs typeface="Arial" pitchFamily="34" charset="0"/>
            </a:endParaRPr>
          </a:p>
        </p:txBody>
      </p:sp>
      <p:sp>
        <p:nvSpPr>
          <p:cNvPr id="23556" name="Slide Number Placeholder 5"/>
          <p:cNvSpPr>
            <a:spLocks noGrp="1"/>
          </p:cNvSpPr>
          <p:nvPr>
            <p:ph type="sldNum" sz="quarter" idx="13"/>
          </p:nvPr>
        </p:nvSpPr>
        <p:spPr bwMode="auto">
          <a:xfrm>
            <a:off x="8498253" y="6324600"/>
            <a:ext cx="428033" cy="304800"/>
          </a:xfrm>
          <a:noFill/>
          <a:ln>
            <a:miter lim="800000"/>
            <a:headEnd/>
            <a:tailEnd/>
          </a:ln>
        </p:spPr>
        <p:txBody>
          <a:bodyPr/>
          <a:lstStyle/>
          <a:p>
            <a:fld id="{8FD2B17D-1D7F-47D8-AE86-687344C56FEA}" type="slidenum">
              <a:rPr lang="en-US" altLang="en-US"/>
              <a:pPr/>
              <a:t>14</a:t>
            </a:fld>
            <a:endParaRPr lang="en-US" altLang="en-US" dirty="0"/>
          </a:p>
        </p:txBody>
      </p:sp>
      <p:sp>
        <p:nvSpPr>
          <p:cNvPr id="6" name="TextBox 5"/>
          <p:cNvSpPr txBox="1"/>
          <p:nvPr/>
        </p:nvSpPr>
        <p:spPr>
          <a:xfrm>
            <a:off x="563928" y="5466864"/>
            <a:ext cx="7934325" cy="1354217"/>
          </a:xfrm>
          <a:prstGeom prst="rect">
            <a:avLst/>
          </a:prstGeom>
          <a:noFill/>
        </p:spPr>
        <p:txBody>
          <a:bodyPr>
            <a:spAutoFit/>
          </a:bodyPr>
          <a:lstStyle/>
          <a:p>
            <a:r>
              <a:rPr lang="lv-LV" sz="1600" b="1" dirty="0" smtClean="0">
                <a:solidFill>
                  <a:schemeClr val="accent2"/>
                </a:solidFill>
                <a:latin typeface="Arial" charset="0"/>
              </a:rPr>
              <a:t>Neattiecināmās izmaksas </a:t>
            </a:r>
            <a:r>
              <a:rPr lang="lv-LV" sz="1600" b="1" dirty="0" smtClean="0">
                <a:latin typeface="Arial" charset="0"/>
              </a:rPr>
              <a:t>(</a:t>
            </a:r>
            <a:r>
              <a:rPr lang="lv-LV" sz="1600" u="sng" dirty="0" smtClean="0">
                <a:latin typeface="Arial" charset="0"/>
              </a:rPr>
              <a:t>finansējuma saņēmējs</a:t>
            </a:r>
            <a:r>
              <a:rPr lang="lv-LV" sz="1600" u="sng" dirty="0">
                <a:latin typeface="Arial" charset="0"/>
              </a:rPr>
              <a:t> finansē</a:t>
            </a:r>
            <a:r>
              <a:rPr lang="lv-LV" sz="1600" u="sng" dirty="0" smtClean="0">
                <a:latin typeface="Arial" charset="0"/>
              </a:rPr>
              <a:t> </a:t>
            </a:r>
            <a:r>
              <a:rPr lang="lv-LV" sz="1600" u="sng" dirty="0">
                <a:latin typeface="Arial" charset="0"/>
              </a:rPr>
              <a:t>no saviem </a:t>
            </a:r>
            <a:r>
              <a:rPr lang="lv-LV" sz="1600" u="sng" dirty="0" smtClean="0">
                <a:latin typeface="Arial" charset="0"/>
              </a:rPr>
              <a:t>līdzekļiem)</a:t>
            </a:r>
            <a:r>
              <a:rPr lang="lv-LV" sz="1600" b="1" dirty="0" smtClean="0">
                <a:latin typeface="Arial" charset="0"/>
              </a:rPr>
              <a:t>:</a:t>
            </a:r>
            <a:endParaRPr lang="lv-LV" sz="1600" b="1" dirty="0">
              <a:latin typeface="Arial" charset="0"/>
            </a:endParaRPr>
          </a:p>
          <a:p>
            <a:pPr>
              <a:buFontTx/>
              <a:buChar char="-"/>
            </a:pPr>
            <a:r>
              <a:rPr lang="lv-LV" sz="1600" u="sng" dirty="0" smtClean="0">
                <a:latin typeface="Arial" charset="0"/>
              </a:rPr>
              <a:t> izmaksas, kas pārsniedz attiecināmo izmaksu ierobežojumus</a:t>
            </a:r>
          </a:p>
          <a:p>
            <a:pPr>
              <a:buFontTx/>
              <a:buChar char="-"/>
            </a:pPr>
            <a:r>
              <a:rPr lang="lv-LV" sz="1600" u="sng" dirty="0">
                <a:latin typeface="Arial" charset="0"/>
              </a:rPr>
              <a:t> </a:t>
            </a:r>
            <a:r>
              <a:rPr lang="lv-LV" sz="1600" u="sng" dirty="0" smtClean="0">
                <a:latin typeface="Arial" charset="0"/>
              </a:rPr>
              <a:t>izmaksas, kas nav noteiktas kā </a:t>
            </a:r>
            <a:r>
              <a:rPr lang="lv-LV" sz="1600" u="sng" dirty="0">
                <a:latin typeface="Arial" charset="0"/>
              </a:rPr>
              <a:t>attiecināmas, bet ir tieši saistītas ar projektu un ir nepieciešamas projekta mērķa sasniegšanai</a:t>
            </a:r>
          </a:p>
          <a:p>
            <a:pPr>
              <a:buFontTx/>
              <a:buChar char="-"/>
            </a:pPr>
            <a:endParaRPr lang="en-US" sz="1600" u="sng" dirty="0">
              <a:latin typeface="Arial" charset="0"/>
            </a:endParaRPr>
          </a:p>
        </p:txBody>
      </p:sp>
    </p:spTree>
    <p:extLst>
      <p:ext uri="{BB962C8B-B14F-4D97-AF65-F5344CB8AC3E}">
        <p14:creationId xmlns:p14="http://schemas.microsoft.com/office/powerpoint/2010/main" xmlns="" val="38539956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3405" y="1619793"/>
            <a:ext cx="8445795" cy="5131531"/>
          </a:xfrm>
          <a:solidFill>
            <a:schemeClr val="bg1">
              <a:alpha val="65000"/>
            </a:schemeClr>
          </a:solidFill>
        </p:spPr>
        <p:txBody>
          <a:bodyPr>
            <a:noAutofit/>
          </a:bodyPr>
          <a:lstStyle/>
          <a:p>
            <a:pPr marL="469900" lvl="1" indent="0" algn="just">
              <a:buNone/>
              <a:defRPr/>
            </a:pPr>
            <a:r>
              <a:rPr lang="lv-LV" sz="1600" b="1" dirty="0" smtClean="0">
                <a:latin typeface="Arial" pitchFamily="34" charset="0"/>
                <a:cs typeface="Arial" pitchFamily="34" charset="0"/>
              </a:rPr>
              <a:t>Galvenie attiecināmības nosacījumi:</a:t>
            </a:r>
          </a:p>
          <a:p>
            <a:pPr lvl="1" algn="just">
              <a:buFont typeface="Arial" panose="020B0604020202020204" pitchFamily="34" charset="0"/>
              <a:buChar char="•"/>
              <a:defRPr/>
            </a:pPr>
            <a:r>
              <a:rPr lang="lv-LV" sz="1600" b="1" dirty="0">
                <a:latin typeface="Arial" pitchFamily="34" charset="0"/>
                <a:cs typeface="Arial" pitchFamily="34" charset="0"/>
              </a:rPr>
              <a:t>Izmaksu attiecināmības periods:</a:t>
            </a:r>
          </a:p>
          <a:p>
            <a:pPr lvl="2">
              <a:buFontTx/>
              <a:buChar char="-"/>
            </a:pPr>
            <a:r>
              <a:rPr lang="lv-LV" sz="1600" dirty="0">
                <a:latin typeface="Arial" panose="020B0604020202020204" pitchFamily="34" charset="0"/>
                <a:cs typeface="Arial" panose="020B0604020202020204" pitchFamily="34" charset="0"/>
              </a:rPr>
              <a:t> no MK noteikumu par SAM apstiprināšanas brīža (publiskais ceļš, sabiedriskie pakalpojumi – ūdenssaimniecības infrastruktūra</a:t>
            </a:r>
            <a:r>
              <a:rPr lang="lv-LV" sz="1600" dirty="0" smtClean="0">
                <a:latin typeface="Arial" panose="020B0604020202020204" pitchFamily="34" charset="0"/>
                <a:cs typeface="Arial" panose="020B0604020202020204" pitchFamily="34" charset="0"/>
              </a:rPr>
              <a:t>), nekustamā īpašuma </a:t>
            </a:r>
            <a:r>
              <a:rPr lang="lv-LV" sz="1600" dirty="0">
                <a:latin typeface="Arial" panose="020B0604020202020204" pitchFamily="34" charset="0"/>
                <a:cs typeface="Arial" panose="020B0604020202020204" pitchFamily="34" charset="0"/>
              </a:rPr>
              <a:t>un </a:t>
            </a:r>
            <a:r>
              <a:rPr lang="lv-LV" sz="1600" dirty="0" smtClean="0">
                <a:latin typeface="Arial" panose="020B0604020202020204" pitchFamily="34" charset="0"/>
                <a:cs typeface="Arial" panose="020B0604020202020204" pitchFamily="34" charset="0"/>
              </a:rPr>
              <a:t>dokumentācijas sagatavošanas izmaksām – no 2014.gada 1.janvāra</a:t>
            </a:r>
            <a:endParaRPr lang="lv-LV" sz="1600" dirty="0">
              <a:latin typeface="Arial" panose="020B0604020202020204" pitchFamily="34" charset="0"/>
              <a:cs typeface="Arial" panose="020B0604020202020204" pitchFamily="34" charset="0"/>
            </a:endParaRPr>
          </a:p>
          <a:p>
            <a:pPr lvl="2">
              <a:buFontTx/>
              <a:buChar char="-"/>
            </a:pPr>
            <a:r>
              <a:rPr lang="lv-LV" sz="1600" dirty="0">
                <a:latin typeface="Arial" panose="020B0604020202020204" pitchFamily="34" charset="0"/>
                <a:cs typeface="Arial" panose="020B0604020202020204" pitchFamily="34" charset="0"/>
              </a:rPr>
              <a:t>Valsts atbalsta </a:t>
            </a:r>
            <a:r>
              <a:rPr lang="lv-LV" sz="1600" dirty="0" smtClean="0">
                <a:latin typeface="Arial" panose="020B0604020202020204" pitchFamily="34" charset="0"/>
                <a:cs typeface="Arial" panose="020B0604020202020204" pitchFamily="34" charset="0"/>
              </a:rPr>
              <a:t>komercdarbībai gadījumā </a:t>
            </a:r>
            <a:r>
              <a:rPr lang="lv-LV" sz="1600" dirty="0">
                <a:latin typeface="Arial" panose="020B0604020202020204" pitchFamily="34" charset="0"/>
                <a:cs typeface="Arial" panose="020B0604020202020204" pitchFamily="34" charset="0"/>
              </a:rPr>
              <a:t>(ēkas, teritorijas, elektrības, gāzes pieslēgumi) no projekta iesniegšanas </a:t>
            </a:r>
            <a:r>
              <a:rPr lang="lv-LV" sz="1600" dirty="0" smtClean="0">
                <a:latin typeface="Arial" panose="020B0604020202020204" pitchFamily="34" charset="0"/>
                <a:cs typeface="Arial" panose="020B0604020202020204" pitchFamily="34" charset="0"/>
              </a:rPr>
              <a:t>brīža, </a:t>
            </a:r>
            <a:r>
              <a:rPr lang="lv-LV" sz="1600" dirty="0">
                <a:latin typeface="Arial" panose="020B0604020202020204" pitchFamily="34" charset="0"/>
                <a:cs typeface="Arial" panose="020B0604020202020204" pitchFamily="34" charset="0"/>
              </a:rPr>
              <a:t>dokumentācijas sagatavošanas izmaksām </a:t>
            </a:r>
            <a:r>
              <a:rPr lang="lv-LV" sz="1600" dirty="0" smtClean="0">
                <a:latin typeface="Arial" panose="020B0604020202020204" pitchFamily="34" charset="0"/>
                <a:cs typeface="Arial" panose="020B0604020202020204" pitchFamily="34" charset="0"/>
              </a:rPr>
              <a:t>– kā </a:t>
            </a:r>
            <a:r>
              <a:rPr lang="lv-LV" sz="1600" i="1" dirty="0" err="1" smtClean="0">
                <a:latin typeface="Arial" panose="020B0604020202020204" pitchFamily="34" charset="0"/>
                <a:cs typeface="Arial" panose="020B0604020202020204" pitchFamily="34" charset="0"/>
              </a:rPr>
              <a:t>de</a:t>
            </a:r>
            <a:r>
              <a:rPr lang="lv-LV" sz="1600" i="1" dirty="0" smtClean="0">
                <a:latin typeface="Arial" panose="020B0604020202020204" pitchFamily="34" charset="0"/>
                <a:cs typeface="Arial" panose="020B0604020202020204" pitchFamily="34" charset="0"/>
              </a:rPr>
              <a:t> </a:t>
            </a:r>
            <a:r>
              <a:rPr lang="lv-LV" sz="1600" i="1" dirty="0" err="1" smtClean="0">
                <a:latin typeface="Arial" panose="020B0604020202020204" pitchFamily="34" charset="0"/>
                <a:cs typeface="Arial" panose="020B0604020202020204" pitchFamily="34" charset="0"/>
              </a:rPr>
              <a:t>minimiss</a:t>
            </a:r>
            <a:r>
              <a:rPr lang="lv-LV" sz="1600" i="1" dirty="0" smtClean="0">
                <a:latin typeface="Arial" panose="020B0604020202020204" pitchFamily="34" charset="0"/>
                <a:cs typeface="Arial" panose="020B0604020202020204" pitchFamily="34" charset="0"/>
              </a:rPr>
              <a:t> </a:t>
            </a:r>
            <a:r>
              <a:rPr lang="lv-LV" sz="1600" dirty="0" smtClean="0">
                <a:latin typeface="Arial" panose="020B0604020202020204" pitchFamily="34" charset="0"/>
                <a:cs typeface="Arial" panose="020B0604020202020204" pitchFamily="34" charset="0"/>
              </a:rPr>
              <a:t>atbalsts  </a:t>
            </a:r>
            <a:r>
              <a:rPr lang="lv-LV" sz="1600" dirty="0">
                <a:latin typeface="Arial" panose="020B0604020202020204" pitchFamily="34" charset="0"/>
                <a:cs typeface="Arial" panose="020B0604020202020204" pitchFamily="34" charset="0"/>
              </a:rPr>
              <a:t>no 2014.gada </a:t>
            </a:r>
            <a:r>
              <a:rPr lang="lv-LV" sz="1600" dirty="0" smtClean="0">
                <a:latin typeface="Arial" panose="020B0604020202020204" pitchFamily="34" charset="0"/>
                <a:cs typeface="Arial" panose="020B0604020202020204" pitchFamily="34" charset="0"/>
              </a:rPr>
              <a:t>1.janvāra</a:t>
            </a:r>
            <a:endParaRPr lang="en-US" sz="1600" dirty="0">
              <a:latin typeface="Arial" panose="020B0604020202020204" pitchFamily="34" charset="0"/>
              <a:cs typeface="Arial" panose="020B0604020202020204" pitchFamily="34" charset="0"/>
            </a:endParaRPr>
          </a:p>
          <a:p>
            <a:pPr lvl="1" algn="just">
              <a:buFont typeface="Arial" panose="020B0604020202020204" pitchFamily="34" charset="0"/>
              <a:buChar char="•"/>
              <a:defRPr/>
            </a:pPr>
            <a:r>
              <a:rPr lang="lv-LV" sz="1600" b="1" dirty="0" smtClean="0">
                <a:latin typeface="Arial" pitchFamily="34" charset="0"/>
                <a:cs typeface="Arial" pitchFamily="34" charset="0"/>
              </a:rPr>
              <a:t>Ja projektā paredzētas izmaksas valsts atbalstam komercdarbībai:</a:t>
            </a:r>
          </a:p>
          <a:p>
            <a:pPr lvl="2">
              <a:buFontTx/>
              <a:buChar char="-"/>
              <a:defRPr/>
            </a:pPr>
            <a:r>
              <a:rPr lang="lv-LV" sz="1600" dirty="0" smtClean="0">
                <a:latin typeface="Arial" panose="020B0604020202020204" pitchFamily="34" charset="0"/>
                <a:cs typeface="Arial" panose="020B0604020202020204" pitchFamily="34" charset="0"/>
              </a:rPr>
              <a:t>tās </a:t>
            </a:r>
            <a:r>
              <a:rPr lang="lv-LV" sz="1600" dirty="0">
                <a:latin typeface="Arial" panose="020B0604020202020204" pitchFamily="34" charset="0"/>
                <a:cs typeface="Arial" panose="020B0604020202020204" pitchFamily="34" charset="0"/>
              </a:rPr>
              <a:t>veido projekta ietvaros radīto pamatlīdzekļu </a:t>
            </a:r>
            <a:r>
              <a:rPr lang="lv-LV" sz="1600" dirty="0" smtClean="0">
                <a:latin typeface="Arial" panose="020B0604020202020204" pitchFamily="34" charset="0"/>
                <a:cs typeface="Arial" panose="020B0604020202020204" pitchFamily="34" charset="0"/>
              </a:rPr>
              <a:t>vērtību</a:t>
            </a:r>
          </a:p>
          <a:p>
            <a:pPr lvl="2">
              <a:buFontTx/>
              <a:buChar char="-"/>
              <a:defRPr/>
            </a:pPr>
            <a:r>
              <a:rPr lang="lv-LV" sz="1600" dirty="0" smtClean="0">
                <a:latin typeface="Arial" panose="020B0604020202020204" pitchFamily="34" charset="0"/>
                <a:cs typeface="Arial" panose="020B0604020202020204" pitchFamily="34" charset="0"/>
              </a:rPr>
              <a:t>būvdarbu līgumu slēdz un ar ieguldījumiem saistītus būvdarbus uzsāk pēc projekta iesnieguma iesniegšanas</a:t>
            </a:r>
          </a:p>
          <a:p>
            <a:pPr lvl="2">
              <a:buFontTx/>
              <a:buChar char="-"/>
              <a:defRPr/>
            </a:pPr>
            <a:r>
              <a:rPr lang="lv-LV" sz="1600" dirty="0">
                <a:latin typeface="Arial" panose="020B0604020202020204" pitchFamily="34" charset="0"/>
                <a:cs typeface="Arial" panose="020B0604020202020204" pitchFamily="34" charset="0"/>
              </a:rPr>
              <a:t>p</a:t>
            </a:r>
            <a:r>
              <a:rPr lang="lv-LV" sz="1600" dirty="0" smtClean="0">
                <a:latin typeface="Arial" panose="020B0604020202020204" pitchFamily="34" charset="0"/>
                <a:cs typeface="Arial" panose="020B0604020202020204" pitchFamily="34" charset="0"/>
              </a:rPr>
              <a:t>rojekta dokumentācijas sagatavošanas izmaksas ieskaita </a:t>
            </a:r>
            <a:r>
              <a:rPr lang="lv-LV" sz="1600" i="1" dirty="0" err="1" smtClean="0">
                <a:latin typeface="Arial" panose="020B0604020202020204" pitchFamily="34" charset="0"/>
                <a:cs typeface="Arial" panose="020B0604020202020204" pitchFamily="34" charset="0"/>
              </a:rPr>
              <a:t>de</a:t>
            </a:r>
            <a:r>
              <a:rPr lang="lv-LV" sz="1600" i="1" dirty="0" smtClean="0">
                <a:latin typeface="Arial" panose="020B0604020202020204" pitchFamily="34" charset="0"/>
                <a:cs typeface="Arial" panose="020B0604020202020204" pitchFamily="34" charset="0"/>
              </a:rPr>
              <a:t> </a:t>
            </a:r>
            <a:r>
              <a:rPr lang="lv-LV" sz="1600" i="1" dirty="0" err="1" smtClean="0">
                <a:latin typeface="Arial" panose="020B0604020202020204" pitchFamily="34" charset="0"/>
                <a:cs typeface="Arial" panose="020B0604020202020204" pitchFamily="34" charset="0"/>
              </a:rPr>
              <a:t>minimiss</a:t>
            </a:r>
            <a:r>
              <a:rPr lang="lv-LV" sz="1600" i="1" dirty="0" smtClean="0">
                <a:latin typeface="Arial" panose="020B0604020202020204" pitchFamily="34" charset="0"/>
                <a:cs typeface="Arial" panose="020B0604020202020204" pitchFamily="34" charset="0"/>
              </a:rPr>
              <a:t> </a:t>
            </a:r>
            <a:r>
              <a:rPr lang="lv-LV" sz="1600" dirty="0" smtClean="0">
                <a:latin typeface="Arial" panose="020B0604020202020204" pitchFamily="34" charset="0"/>
                <a:cs typeface="Arial" panose="020B0604020202020204" pitchFamily="34" charset="0"/>
              </a:rPr>
              <a:t>atbalstā</a:t>
            </a:r>
          </a:p>
          <a:p>
            <a:pPr lvl="2">
              <a:buFontTx/>
              <a:buChar char="-"/>
              <a:defRPr/>
            </a:pPr>
            <a:r>
              <a:rPr lang="lv-LV" sz="1600" dirty="0" smtClean="0">
                <a:latin typeface="Arial" panose="020B0604020202020204" pitchFamily="34" charset="0"/>
                <a:cs typeface="Arial" panose="020B0604020202020204" pitchFamily="34" charset="0"/>
              </a:rPr>
              <a:t>Projekta vadības personāla netiešās izmaksas attiecina proporcionāli izmaksām, kas nav </a:t>
            </a:r>
            <a:r>
              <a:rPr lang="lv-LV" sz="1600" dirty="0">
                <a:latin typeface="Arial" panose="020B0604020202020204" pitchFamily="34" charset="0"/>
                <a:cs typeface="Arial" panose="020B0604020202020204" pitchFamily="34" charset="0"/>
              </a:rPr>
              <a:t>saistītas ar valsts </a:t>
            </a:r>
            <a:r>
              <a:rPr lang="lv-LV" sz="1600" dirty="0" smtClean="0">
                <a:latin typeface="Arial" panose="020B0604020202020204" pitchFamily="34" charset="0"/>
                <a:cs typeface="Arial" panose="020B0604020202020204" pitchFamily="34" charset="0"/>
              </a:rPr>
              <a:t>atbalstu komercdarbībai</a:t>
            </a:r>
          </a:p>
          <a:p>
            <a:pPr lvl="1" algn="just">
              <a:buFont typeface="Arial" panose="020B0604020202020204" pitchFamily="34" charset="0"/>
              <a:buChar char="•"/>
              <a:defRPr/>
            </a:pPr>
            <a:r>
              <a:rPr lang="lv-LV" sz="1600" b="1" dirty="0" smtClean="0">
                <a:latin typeface="Arial" pitchFamily="34" charset="0"/>
                <a:cs typeface="Arial" pitchFamily="34" charset="0"/>
              </a:rPr>
              <a:t>Inženiertīkli ir sadales sistēmas operatora vai sabiedrisko pakalpojumu sniedzēja īpašumā</a:t>
            </a:r>
          </a:p>
          <a:p>
            <a:pPr lvl="1" algn="just">
              <a:buFont typeface="Arial" panose="020B0604020202020204" pitchFamily="34" charset="0"/>
              <a:buChar char="•"/>
              <a:defRPr/>
            </a:pPr>
            <a:endParaRPr lang="lv-LV" sz="1600" b="1" dirty="0" smtClean="0">
              <a:latin typeface="Arial" pitchFamily="34" charset="0"/>
              <a:cs typeface="Arial" pitchFamily="34" charset="0"/>
            </a:endParaRPr>
          </a:p>
          <a:p>
            <a:pPr lvl="1" algn="just">
              <a:buFont typeface="Arial" panose="020B0604020202020204" pitchFamily="34" charset="0"/>
              <a:buChar char="•"/>
              <a:defRPr/>
            </a:pPr>
            <a:endParaRPr lang="lv-LV" sz="1600" b="1" dirty="0" smtClean="0">
              <a:latin typeface="Arial" pitchFamily="34" charset="0"/>
              <a:cs typeface="Arial" pitchFamily="34" charset="0"/>
            </a:endParaRPr>
          </a:p>
          <a:p>
            <a:pPr lvl="2" algn="just">
              <a:buFont typeface="Arial" panose="020B0604020202020204" pitchFamily="34" charset="0"/>
              <a:buChar char="•"/>
              <a:defRPr/>
            </a:pPr>
            <a:endParaRPr lang="lv-LV" sz="1600" b="1" dirty="0" smtClean="0">
              <a:latin typeface="Arial" pitchFamily="34" charset="0"/>
              <a:cs typeface="Arial" pitchFamily="34" charset="0"/>
            </a:endParaRPr>
          </a:p>
          <a:p>
            <a:pPr algn="just">
              <a:defRPr/>
            </a:pPr>
            <a:endParaRPr lang="lv-LV" sz="1600" dirty="0">
              <a:latin typeface="Arial" pitchFamily="34" charset="0"/>
              <a:cs typeface="Arial" pitchFamily="34" charset="0"/>
            </a:endParaRPr>
          </a:p>
        </p:txBody>
      </p:sp>
      <p:sp>
        <p:nvSpPr>
          <p:cNvPr id="23556" name="Slide Number Placeholder 5"/>
          <p:cNvSpPr>
            <a:spLocks noGrp="1"/>
          </p:cNvSpPr>
          <p:nvPr>
            <p:ph type="sldNum" sz="quarter" idx="13"/>
          </p:nvPr>
        </p:nvSpPr>
        <p:spPr bwMode="auto">
          <a:xfrm>
            <a:off x="8498253" y="6324600"/>
            <a:ext cx="428033" cy="304800"/>
          </a:xfrm>
          <a:noFill/>
          <a:ln>
            <a:miter lim="800000"/>
            <a:headEnd/>
            <a:tailEnd/>
          </a:ln>
        </p:spPr>
        <p:txBody>
          <a:bodyPr/>
          <a:lstStyle/>
          <a:p>
            <a:fld id="{8FD2B17D-1D7F-47D8-AE86-687344C56FEA}" type="slidenum">
              <a:rPr lang="en-US" altLang="en-US"/>
              <a:pPr/>
              <a:t>15</a:t>
            </a:fld>
            <a:endParaRPr lang="en-US" altLang="en-US" dirty="0"/>
          </a:p>
        </p:txBody>
      </p:sp>
      <p:sp>
        <p:nvSpPr>
          <p:cNvPr id="8" name="Title 1"/>
          <p:cNvSpPr txBox="1">
            <a:spLocks/>
          </p:cNvSpPr>
          <p:nvPr/>
        </p:nvSpPr>
        <p:spPr bwMode="auto">
          <a:xfrm>
            <a:off x="2590800" y="247650"/>
            <a:ext cx="6335486" cy="703263"/>
          </a:xfrm>
          <a:prstGeom prst="rect">
            <a:avLst/>
          </a:prstGeom>
          <a:noFill/>
          <a:ln w="9525">
            <a:noFill/>
            <a:miter lim="800000"/>
            <a:headEnd/>
            <a:tailEnd/>
          </a:ln>
        </p:spPr>
        <p:txBody>
          <a:bodyPr vert="horz" wrap="square" lIns="93957" tIns="46979" rIns="93957" bIns="46979" numCol="1" anchor="t" anchorCtr="0" compatLnSpc="1">
            <a:prstTxWarp prst="textNoShape">
              <a:avLst/>
            </a:prstTxWarp>
            <a:normAutofit fontScale="90000"/>
          </a:bodyPr>
          <a:lstStyle>
            <a:lvl1pPr algn="l" defTabSz="938213" rtl="0" eaLnBrk="0" fontAlgn="base" hangingPunct="0">
              <a:spcBef>
                <a:spcPct val="0"/>
              </a:spcBef>
              <a:spcAft>
                <a:spcPct val="0"/>
              </a:spcAft>
              <a:defRPr sz="2400" b="1"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defTabSz="938213" rtl="0" eaLnBrk="0" fontAlgn="base" hangingPunct="0">
              <a:spcBef>
                <a:spcPct val="0"/>
              </a:spcBef>
              <a:spcAft>
                <a:spcPct val="0"/>
              </a:spcAft>
              <a:defRPr sz="4500">
                <a:solidFill>
                  <a:schemeClr val="tx1"/>
                </a:solidFill>
                <a:latin typeface="Times New Roman" pitchFamily="18" charset="0"/>
              </a:defRPr>
            </a:lvl2pPr>
            <a:lvl3pPr algn="ctr" defTabSz="938213" rtl="0" eaLnBrk="0" fontAlgn="base" hangingPunct="0">
              <a:spcBef>
                <a:spcPct val="0"/>
              </a:spcBef>
              <a:spcAft>
                <a:spcPct val="0"/>
              </a:spcAft>
              <a:defRPr sz="4500">
                <a:solidFill>
                  <a:schemeClr val="tx1"/>
                </a:solidFill>
                <a:latin typeface="Times New Roman" pitchFamily="18" charset="0"/>
              </a:defRPr>
            </a:lvl3pPr>
            <a:lvl4pPr algn="ctr" defTabSz="938213" rtl="0" eaLnBrk="0" fontAlgn="base" hangingPunct="0">
              <a:spcBef>
                <a:spcPct val="0"/>
              </a:spcBef>
              <a:spcAft>
                <a:spcPct val="0"/>
              </a:spcAft>
              <a:defRPr sz="4500">
                <a:solidFill>
                  <a:schemeClr val="tx1"/>
                </a:solidFill>
                <a:latin typeface="Times New Roman" pitchFamily="18" charset="0"/>
              </a:defRPr>
            </a:lvl4pPr>
            <a:lvl5pPr algn="ctr" defTabSz="938213" rtl="0" eaLnBrk="0" fontAlgn="base" hangingPunct="0">
              <a:spcBef>
                <a:spcPct val="0"/>
              </a:spcBef>
              <a:spcAft>
                <a:spcPct val="0"/>
              </a:spcAft>
              <a:defRPr sz="4500">
                <a:solidFill>
                  <a:schemeClr val="tx1"/>
                </a:solidFill>
                <a:latin typeface="Times New Roman" pitchFamily="18" charset="0"/>
              </a:defRPr>
            </a:lvl5pPr>
            <a:lvl6pPr marL="457200" algn="ctr" defTabSz="938213" rtl="0" eaLnBrk="1" fontAlgn="base" hangingPunct="1">
              <a:spcBef>
                <a:spcPct val="0"/>
              </a:spcBef>
              <a:spcAft>
                <a:spcPct val="0"/>
              </a:spcAft>
              <a:defRPr sz="4500">
                <a:solidFill>
                  <a:schemeClr val="tx1"/>
                </a:solidFill>
                <a:latin typeface="Times New Roman" pitchFamily="18" charset="0"/>
              </a:defRPr>
            </a:lvl6pPr>
            <a:lvl7pPr marL="914400" algn="ctr" defTabSz="938213" rtl="0" eaLnBrk="1" fontAlgn="base" hangingPunct="1">
              <a:spcBef>
                <a:spcPct val="0"/>
              </a:spcBef>
              <a:spcAft>
                <a:spcPct val="0"/>
              </a:spcAft>
              <a:defRPr sz="4500">
                <a:solidFill>
                  <a:schemeClr val="tx1"/>
                </a:solidFill>
                <a:latin typeface="Times New Roman" pitchFamily="18" charset="0"/>
              </a:defRPr>
            </a:lvl7pPr>
            <a:lvl8pPr marL="1371600" algn="ctr" defTabSz="938213" rtl="0" eaLnBrk="1" fontAlgn="base" hangingPunct="1">
              <a:spcBef>
                <a:spcPct val="0"/>
              </a:spcBef>
              <a:spcAft>
                <a:spcPct val="0"/>
              </a:spcAft>
              <a:defRPr sz="4500">
                <a:solidFill>
                  <a:schemeClr val="tx1"/>
                </a:solidFill>
                <a:latin typeface="Times New Roman" pitchFamily="18" charset="0"/>
              </a:defRPr>
            </a:lvl8pPr>
            <a:lvl9pPr marL="1828800" algn="ctr" defTabSz="938213" rtl="0" eaLnBrk="1" fontAlgn="base" hangingPunct="1">
              <a:spcBef>
                <a:spcPct val="0"/>
              </a:spcBef>
              <a:spcAft>
                <a:spcPct val="0"/>
              </a:spcAft>
              <a:defRPr sz="4500">
                <a:solidFill>
                  <a:schemeClr val="tx1"/>
                </a:solidFill>
                <a:latin typeface="Times New Roman" pitchFamily="18" charset="0"/>
              </a:defRPr>
            </a:lvl9pPr>
          </a:lstStyle>
          <a:p>
            <a:r>
              <a:rPr lang="lv-LV" altLang="lv-LV" sz="3600" dirty="0" smtClean="0"/>
              <a:t>Attiecināmās izmaksas (2)</a:t>
            </a:r>
          </a:p>
        </p:txBody>
      </p:sp>
    </p:spTree>
    <p:extLst>
      <p:ext uri="{BB962C8B-B14F-4D97-AF65-F5344CB8AC3E}">
        <p14:creationId xmlns:p14="http://schemas.microsoft.com/office/powerpoint/2010/main" xmlns="" val="40905936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2590800" y="381000"/>
            <a:ext cx="6096000" cy="1036638"/>
          </a:xfrm>
        </p:spPr>
        <p:txBody>
          <a:bodyPr>
            <a:normAutofit/>
          </a:bodyPr>
          <a:lstStyle/>
          <a:p>
            <a:r>
              <a:rPr lang="lv-LV" altLang="lv-LV" sz="3200" dirty="0" smtClean="0"/>
              <a:t>Atbalsta intensitāte</a:t>
            </a:r>
            <a:endParaRPr lang="en-US" altLang="lv-LV" sz="3200" dirty="0" smtClean="0"/>
          </a:p>
        </p:txBody>
      </p:sp>
      <p:sp>
        <p:nvSpPr>
          <p:cNvPr id="24579" name="Content Placeholder 2"/>
          <p:cNvSpPr>
            <a:spLocks noGrp="1"/>
          </p:cNvSpPr>
          <p:nvPr>
            <p:ph idx="1"/>
          </p:nvPr>
        </p:nvSpPr>
        <p:spPr>
          <a:xfrm>
            <a:off x="747713" y="1951038"/>
            <a:ext cx="7939087" cy="4373562"/>
          </a:xfrm>
        </p:spPr>
        <p:txBody>
          <a:bodyPr>
            <a:normAutofit/>
          </a:bodyPr>
          <a:lstStyle/>
          <a:p>
            <a:pPr marL="342900" indent="-342900">
              <a:buFont typeface="Arial" charset="0"/>
              <a:buChar char="•"/>
            </a:pPr>
            <a:r>
              <a:rPr lang="lv-LV" altLang="lv-LV" sz="1600" b="1" dirty="0" smtClean="0">
                <a:latin typeface="Arial" charset="0"/>
                <a:cs typeface="Arial" charset="0"/>
              </a:rPr>
              <a:t>85% – </a:t>
            </a:r>
            <a:r>
              <a:rPr lang="lv-LV" altLang="lv-LV" sz="1600" dirty="0" smtClean="0">
                <a:latin typeface="Arial" charset="0"/>
                <a:cs typeface="Arial" charset="0"/>
              </a:rPr>
              <a:t>pašvaldībām ne-valsts atbalsta gadījumā (ceļi, sabiedriskie pakalpojumi kā ūdens un kanalizācija)</a:t>
            </a:r>
          </a:p>
          <a:p>
            <a:pPr marL="342900" indent="-342900">
              <a:buFont typeface="Arial" charset="0"/>
              <a:buChar char="•"/>
            </a:pPr>
            <a:endParaRPr lang="lv-LV" altLang="lv-LV" sz="1600" dirty="0" smtClean="0">
              <a:latin typeface="Arial" charset="0"/>
              <a:cs typeface="Arial" charset="0"/>
            </a:endParaRPr>
          </a:p>
          <a:p>
            <a:pPr marL="342900" indent="-342900">
              <a:buFont typeface="Arial" charset="0"/>
              <a:buChar char="•"/>
            </a:pPr>
            <a:r>
              <a:rPr lang="lv-LV" altLang="lv-LV" sz="1600" b="1" dirty="0" smtClean="0">
                <a:latin typeface="Arial" charset="0"/>
                <a:cs typeface="Arial" charset="0"/>
              </a:rPr>
              <a:t>85% mīnuss peļņa – </a:t>
            </a:r>
            <a:r>
              <a:rPr lang="lv-LV" altLang="lv-LV" sz="1600" dirty="0" smtClean="0">
                <a:latin typeface="Arial" charset="0"/>
                <a:cs typeface="Arial" charset="0"/>
              </a:rPr>
              <a:t>pašvaldībām ēku un teritoriju projektos (nododot nomā komersantiem)</a:t>
            </a:r>
          </a:p>
          <a:p>
            <a:pPr marL="342900" indent="-342900">
              <a:buFont typeface="Arial" charset="0"/>
              <a:buChar char="•"/>
            </a:pPr>
            <a:endParaRPr lang="lv-LV" altLang="lv-LV" sz="1600" dirty="0" smtClean="0">
              <a:latin typeface="Arial" charset="0"/>
              <a:cs typeface="Arial" charset="0"/>
            </a:endParaRPr>
          </a:p>
          <a:p>
            <a:pPr marL="342900" indent="-342900">
              <a:buFont typeface="Arial" charset="0"/>
              <a:buChar char="•"/>
            </a:pPr>
            <a:r>
              <a:rPr lang="lv-LV" altLang="lv-LV" sz="1600" b="1" dirty="0" smtClean="0">
                <a:latin typeface="Arial" charset="0"/>
                <a:cs typeface="Arial" charset="0"/>
              </a:rPr>
              <a:t>55-45</a:t>
            </a:r>
            <a:r>
              <a:rPr lang="lv-LV" altLang="lv-LV" sz="1600" b="1" dirty="0">
                <a:latin typeface="Arial" charset="0"/>
                <a:cs typeface="Arial" charset="0"/>
              </a:rPr>
              <a:t>% – </a:t>
            </a:r>
            <a:r>
              <a:rPr lang="lv-LV" altLang="lv-LV" sz="1600" dirty="0" smtClean="0">
                <a:latin typeface="Arial" charset="0"/>
                <a:cs typeface="Arial" charset="0"/>
              </a:rPr>
              <a:t>komersantiem (MVU, Z/S un </a:t>
            </a:r>
            <a:r>
              <a:rPr lang="lv-LV" altLang="lv-LV" sz="1600" dirty="0" err="1" smtClean="0">
                <a:latin typeface="Arial" charset="0"/>
                <a:cs typeface="Arial" charset="0"/>
              </a:rPr>
              <a:t>Zv</a:t>
            </a:r>
            <a:r>
              <a:rPr lang="lv-LV" altLang="lv-LV" sz="1600" dirty="0" smtClean="0">
                <a:latin typeface="Arial" charset="0"/>
                <a:cs typeface="Arial" charset="0"/>
              </a:rPr>
              <a:t>/S):</a:t>
            </a:r>
          </a:p>
          <a:p>
            <a:pPr marL="1104900" lvl="1" indent="-342900">
              <a:buFont typeface="Arial" charset="0"/>
              <a:buChar char="•"/>
            </a:pPr>
            <a:r>
              <a:rPr lang="lv-LV" altLang="lv-LV" sz="1600" dirty="0" smtClean="0">
                <a:latin typeface="Arial" charset="0"/>
                <a:ea typeface="Verdana" pitchFamily="34" charset="0"/>
                <a:cs typeface="Arial" charset="0"/>
              </a:rPr>
              <a:t>Elektrības un gāzes pieslēgumiem komersantiem </a:t>
            </a:r>
          </a:p>
          <a:p>
            <a:pPr marL="1104900" lvl="1" indent="-342900">
              <a:buFont typeface="Arial" charset="0"/>
              <a:buChar char="•"/>
            </a:pPr>
            <a:r>
              <a:rPr lang="lv-LV" altLang="lv-LV" sz="1600" dirty="0" smtClean="0">
                <a:latin typeface="Arial" charset="0"/>
                <a:ea typeface="Verdana" pitchFamily="34" charset="0"/>
                <a:cs typeface="Arial" charset="0"/>
              </a:rPr>
              <a:t>Ēkas, teritorijas, ceļi (pašvaldības īpašumā – ja izmanto tikai viens komersants vai uz projekta iesniegšanas brīdi jau ir noslēgts nomas līgums (ēku, teritoriju gadījumā))</a:t>
            </a:r>
          </a:p>
          <a:p>
            <a:pPr marL="1104900" lvl="1" indent="-342900">
              <a:buFont typeface="Arial" charset="0"/>
              <a:buChar char="•"/>
            </a:pPr>
            <a:endParaRPr lang="en-US" altLang="lv-LV" sz="1600" dirty="0" smtClean="0">
              <a:ea typeface="Verdana" pitchFamily="34" charset="0"/>
            </a:endParaRPr>
          </a:p>
        </p:txBody>
      </p:sp>
      <p:sp>
        <p:nvSpPr>
          <p:cNvPr id="24580" name="Text Placeholder 3"/>
          <p:cNvSpPr>
            <a:spLocks noGrp="1"/>
          </p:cNvSpPr>
          <p:nvPr>
            <p:ph type="body" sz="quarter" idx="10"/>
          </p:nvPr>
        </p:nvSpPr>
        <p:spPr/>
        <p:txBody>
          <a:bodyPr/>
          <a:lstStyle/>
          <a:p>
            <a:endParaRPr lang="lv-LV" altLang="lv-LV" smtClean="0"/>
          </a:p>
        </p:txBody>
      </p:sp>
      <p:sp>
        <p:nvSpPr>
          <p:cNvPr id="24581" name="Text Placeholder 4"/>
          <p:cNvSpPr>
            <a:spLocks noGrp="1"/>
          </p:cNvSpPr>
          <p:nvPr>
            <p:ph type="body" sz="quarter" idx="12"/>
          </p:nvPr>
        </p:nvSpPr>
        <p:spPr/>
        <p:txBody>
          <a:bodyPr/>
          <a:lstStyle/>
          <a:p>
            <a:endParaRPr lang="lv-LV" altLang="lv-LV" smtClean="0"/>
          </a:p>
        </p:txBody>
      </p:sp>
      <p:sp>
        <p:nvSpPr>
          <p:cNvPr id="24582" name="Slide Number Placeholder 5"/>
          <p:cNvSpPr>
            <a:spLocks noGrp="1"/>
          </p:cNvSpPr>
          <p:nvPr>
            <p:ph type="sldNum" sz="quarter" idx="13"/>
          </p:nvPr>
        </p:nvSpPr>
        <p:spPr bwMode="auto">
          <a:xfrm>
            <a:off x="8534400" y="6324600"/>
            <a:ext cx="457200" cy="304800"/>
          </a:xfrm>
          <a:noFill/>
          <a:ln>
            <a:miter lim="800000"/>
            <a:headEnd/>
            <a:tailEnd/>
          </a:ln>
        </p:spPr>
        <p:txBody>
          <a:bodyPr/>
          <a:lstStyle/>
          <a:p>
            <a:fld id="{E22B7CAB-8D0C-451E-BED6-C1D3D8B0261D}" type="slidenum">
              <a:rPr lang="en-US" altLang="en-US"/>
              <a:pPr/>
              <a:t>16</a:t>
            </a:fld>
            <a:endParaRPr lang="en-US"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2590800" y="381000"/>
            <a:ext cx="6096000" cy="1036638"/>
          </a:xfrm>
        </p:spPr>
        <p:txBody>
          <a:bodyPr>
            <a:normAutofit/>
          </a:bodyPr>
          <a:lstStyle/>
          <a:p>
            <a:r>
              <a:rPr lang="lv-LV" altLang="lv-LV" sz="3200" dirty="0" smtClean="0"/>
              <a:t>Projekta iesniedzējs</a:t>
            </a:r>
            <a:endParaRPr lang="en-US" altLang="lv-LV" sz="3200" dirty="0" smtClean="0"/>
          </a:p>
        </p:txBody>
      </p:sp>
      <p:sp>
        <p:nvSpPr>
          <p:cNvPr id="24579" name="Content Placeholder 2"/>
          <p:cNvSpPr>
            <a:spLocks noGrp="1"/>
          </p:cNvSpPr>
          <p:nvPr>
            <p:ph idx="1"/>
          </p:nvPr>
        </p:nvSpPr>
        <p:spPr>
          <a:xfrm>
            <a:off x="1073872" y="1472553"/>
            <a:ext cx="7230140" cy="4373562"/>
          </a:xfrm>
        </p:spPr>
        <p:txBody>
          <a:bodyPr>
            <a:normAutofit/>
          </a:bodyPr>
          <a:lstStyle/>
          <a:p>
            <a:pPr marL="342900" indent="-342900">
              <a:buFont typeface="Arial" charset="0"/>
              <a:buChar char="•"/>
            </a:pPr>
            <a:r>
              <a:rPr lang="lv-LV" altLang="lv-LV" sz="1600" b="1" dirty="0" smtClean="0">
                <a:latin typeface="Arial" charset="0"/>
                <a:cs typeface="Arial" charset="0"/>
              </a:rPr>
              <a:t>Pirmajā atlases kārtā (SAM 3.3.1 un SAM 5.6.2):</a:t>
            </a:r>
          </a:p>
          <a:p>
            <a:pPr marL="1104900" lvl="1" indent="-342900">
              <a:buFont typeface="Arial" panose="020B0604020202020204" pitchFamily="34" charset="0"/>
              <a:buChar char="‒"/>
            </a:pPr>
            <a:r>
              <a:rPr lang="lv-LV" altLang="lv-LV" sz="1600" dirty="0" smtClean="0">
                <a:latin typeface="Arial" charset="0"/>
                <a:cs typeface="Arial" charset="0"/>
              </a:rPr>
              <a:t>nacionālas </a:t>
            </a:r>
            <a:r>
              <a:rPr lang="lv-LV" altLang="lv-LV" sz="1600" dirty="0">
                <a:latin typeface="Arial" charset="0"/>
                <a:cs typeface="Arial" charset="0"/>
              </a:rPr>
              <a:t>nozīmes </a:t>
            </a:r>
            <a:r>
              <a:rPr lang="lv-LV" altLang="lv-LV" sz="1600" dirty="0" smtClean="0">
                <a:latin typeface="Arial" charset="0"/>
                <a:cs typeface="Arial" charset="0"/>
              </a:rPr>
              <a:t>centra pašvaldība (SAM 3.3.1. – izņemot Rīgu) </a:t>
            </a:r>
            <a:r>
              <a:rPr lang="lv-LV" sz="1600" dirty="0" smtClean="0">
                <a:latin typeface="Arial" charset="0"/>
                <a:cs typeface="Arial" charset="0"/>
              </a:rPr>
              <a:t>vai </a:t>
            </a:r>
            <a:r>
              <a:rPr lang="lv-LV" sz="1600" dirty="0">
                <a:latin typeface="Arial" charset="0"/>
                <a:cs typeface="Arial" charset="0"/>
              </a:rPr>
              <a:t>tās izveidota </a:t>
            </a:r>
            <a:r>
              <a:rPr lang="lv-LV" sz="1600" dirty="0" smtClean="0">
                <a:latin typeface="Arial" charset="0"/>
                <a:cs typeface="Arial" charset="0"/>
              </a:rPr>
              <a:t>iestāde</a:t>
            </a:r>
          </a:p>
          <a:p>
            <a:pPr marL="1104900" lvl="1" indent="-342900">
              <a:buFont typeface="Arial" panose="020B0604020202020204" pitchFamily="34" charset="0"/>
              <a:buChar char="‒"/>
            </a:pPr>
            <a:r>
              <a:rPr lang="lv-LV" sz="1600" dirty="0" smtClean="0">
                <a:latin typeface="Arial" charset="0"/>
                <a:cs typeface="Arial" charset="0"/>
              </a:rPr>
              <a:t>pašvaldības </a:t>
            </a:r>
            <a:r>
              <a:rPr lang="lv-LV" sz="1600" dirty="0">
                <a:latin typeface="Arial" charset="0"/>
                <a:cs typeface="Arial" charset="0"/>
              </a:rPr>
              <a:t>kapitālsabiedrība, kas veic pašvaldības deleģēto pārvaldes uzdevumu </a:t>
            </a:r>
            <a:r>
              <a:rPr lang="lv-LV" sz="1600" dirty="0" smtClean="0">
                <a:latin typeface="Arial" charset="0"/>
                <a:cs typeface="Arial" charset="0"/>
              </a:rPr>
              <a:t>izpildi</a:t>
            </a:r>
          </a:p>
          <a:p>
            <a:pPr marL="1104900" lvl="1" indent="-342900">
              <a:buFont typeface="Arial" panose="020B0604020202020204" pitchFamily="34" charset="0"/>
              <a:buChar char="‒"/>
            </a:pPr>
            <a:r>
              <a:rPr lang="lv-LV" sz="1600" dirty="0" smtClean="0">
                <a:latin typeface="Arial" charset="0"/>
                <a:cs typeface="Arial" charset="0"/>
              </a:rPr>
              <a:t>brīvostas pārvalde </a:t>
            </a:r>
            <a:r>
              <a:rPr lang="lv-LV" sz="1600" dirty="0">
                <a:latin typeface="Arial" charset="0"/>
                <a:cs typeface="Arial" charset="0"/>
              </a:rPr>
              <a:t>vai speciālās ekonomiskās zonas pārvalde</a:t>
            </a:r>
            <a:endParaRPr lang="lv-LV" altLang="lv-LV" sz="1600" dirty="0">
              <a:latin typeface="Arial" charset="0"/>
              <a:cs typeface="Arial" charset="0"/>
            </a:endParaRPr>
          </a:p>
          <a:p>
            <a:pPr marL="342900" indent="-342900">
              <a:buFont typeface="Arial" charset="0"/>
              <a:buChar char="•"/>
            </a:pPr>
            <a:endParaRPr lang="lv-LV" altLang="lv-LV" sz="1600" dirty="0" smtClean="0">
              <a:latin typeface="Arial" charset="0"/>
              <a:cs typeface="Arial" charset="0"/>
            </a:endParaRPr>
          </a:p>
          <a:p>
            <a:pPr marL="342900" indent="-342900">
              <a:buFont typeface="Arial" charset="0"/>
              <a:buChar char="•"/>
            </a:pPr>
            <a:r>
              <a:rPr lang="lv-LV" altLang="lv-LV" sz="1600" b="1" dirty="0" smtClean="0">
                <a:latin typeface="Arial" charset="0"/>
                <a:cs typeface="Arial" charset="0"/>
              </a:rPr>
              <a:t>Otrajā atlases kārtā (SAM 3.3.1 un SAM 5.6.2):</a:t>
            </a:r>
          </a:p>
          <a:p>
            <a:pPr marL="1104900" lvl="1" indent="-342900">
              <a:buFont typeface="Arial" panose="020B0604020202020204" pitchFamily="34" charset="0"/>
              <a:buChar char="‒"/>
            </a:pPr>
            <a:r>
              <a:rPr lang="lv-LV" altLang="lv-LV" sz="1600" dirty="0">
                <a:latin typeface="Arial" charset="0"/>
                <a:cs typeface="Arial" charset="0"/>
              </a:rPr>
              <a:t>reģionālas nozīmes </a:t>
            </a:r>
            <a:r>
              <a:rPr lang="lv-LV" altLang="lv-LV" sz="1600" dirty="0" smtClean="0">
                <a:latin typeface="Arial" charset="0"/>
                <a:cs typeface="Arial" charset="0"/>
              </a:rPr>
              <a:t>centra pašvaldība </a:t>
            </a:r>
            <a:r>
              <a:rPr lang="lv-LV" sz="1600" dirty="0" smtClean="0">
                <a:latin typeface="Arial" charset="0"/>
                <a:cs typeface="Arial" charset="0"/>
              </a:rPr>
              <a:t>vai </a:t>
            </a:r>
            <a:r>
              <a:rPr lang="lv-LV" sz="1600" dirty="0">
                <a:latin typeface="Arial" charset="0"/>
                <a:cs typeface="Arial" charset="0"/>
              </a:rPr>
              <a:t>tās izveidota </a:t>
            </a:r>
            <a:r>
              <a:rPr lang="lv-LV" sz="1600" dirty="0" smtClean="0">
                <a:latin typeface="Arial" charset="0"/>
                <a:cs typeface="Arial" charset="0"/>
              </a:rPr>
              <a:t>iestāde</a:t>
            </a:r>
            <a:endParaRPr lang="lv-LV" sz="1600" dirty="0">
              <a:latin typeface="Arial" charset="0"/>
              <a:cs typeface="Arial" charset="0"/>
            </a:endParaRPr>
          </a:p>
          <a:p>
            <a:pPr marL="1104900" lvl="1" indent="-342900">
              <a:buFont typeface="Arial" panose="020B0604020202020204" pitchFamily="34" charset="0"/>
              <a:buChar char="‒"/>
            </a:pPr>
            <a:r>
              <a:rPr lang="lv-LV" sz="1600" dirty="0">
                <a:latin typeface="Arial" charset="0"/>
                <a:cs typeface="Arial" charset="0"/>
              </a:rPr>
              <a:t>pašvaldības kapitālsabiedrība, kas veic pašvaldības deleģēto pārvaldes uzdevumu </a:t>
            </a:r>
            <a:r>
              <a:rPr lang="lv-LV" sz="1600" dirty="0" smtClean="0">
                <a:latin typeface="Arial" charset="0"/>
                <a:cs typeface="Arial" charset="0"/>
              </a:rPr>
              <a:t>izpildi</a:t>
            </a:r>
            <a:endParaRPr lang="lv-LV" altLang="lv-LV" sz="1600" dirty="0" smtClean="0">
              <a:latin typeface="Arial" charset="0"/>
              <a:cs typeface="Arial" charset="0"/>
            </a:endParaRPr>
          </a:p>
          <a:p>
            <a:pPr marL="342900" indent="-342900"/>
            <a:endParaRPr lang="lv-LV" altLang="lv-LV" sz="1600" dirty="0" smtClean="0">
              <a:latin typeface="Arial" charset="0"/>
              <a:cs typeface="Arial" charset="0"/>
            </a:endParaRPr>
          </a:p>
        </p:txBody>
      </p:sp>
      <p:sp>
        <p:nvSpPr>
          <p:cNvPr id="24582" name="Slide Number Placeholder 5"/>
          <p:cNvSpPr>
            <a:spLocks noGrp="1"/>
          </p:cNvSpPr>
          <p:nvPr>
            <p:ph type="sldNum" sz="quarter" idx="13"/>
          </p:nvPr>
        </p:nvSpPr>
        <p:spPr bwMode="auto">
          <a:xfrm>
            <a:off x="8534400" y="6324600"/>
            <a:ext cx="457200" cy="304800"/>
          </a:xfrm>
          <a:noFill/>
          <a:ln>
            <a:miter lim="800000"/>
            <a:headEnd/>
            <a:tailEnd/>
          </a:ln>
        </p:spPr>
        <p:txBody>
          <a:bodyPr/>
          <a:lstStyle/>
          <a:p>
            <a:fld id="{E22B7CAB-8D0C-451E-BED6-C1D3D8B0261D}" type="slidenum">
              <a:rPr lang="en-US" altLang="en-US"/>
              <a:pPr/>
              <a:t>17</a:t>
            </a:fld>
            <a:endParaRPr lang="en-US" altLang="en-US" dirty="0"/>
          </a:p>
        </p:txBody>
      </p:sp>
      <p:sp>
        <p:nvSpPr>
          <p:cNvPr id="7" name="TextBox 6"/>
          <p:cNvSpPr txBox="1"/>
          <p:nvPr/>
        </p:nvSpPr>
        <p:spPr>
          <a:xfrm>
            <a:off x="4861190" y="4775910"/>
            <a:ext cx="4303050" cy="2062103"/>
          </a:xfrm>
          <a:prstGeom prst="rect">
            <a:avLst/>
          </a:prstGeom>
          <a:noFill/>
        </p:spPr>
        <p:txBody>
          <a:bodyPr wrap="square" rtlCol="0">
            <a:spAutoFit/>
          </a:bodyPr>
          <a:lstStyle/>
          <a:p>
            <a:pPr marL="630238" lvl="1" indent="-342900" algn="just">
              <a:buClr>
                <a:srgbClr val="000000"/>
              </a:buClr>
              <a:buFont typeface="Arial" panose="020B0604020202020204" pitchFamily="34" charset="0"/>
              <a:buChar char="•"/>
              <a:defRPr/>
            </a:pPr>
            <a:r>
              <a:rPr lang="lv-LV" sz="1600" b="1" dirty="0" smtClean="0">
                <a:latin typeface="Arial" pitchFamily="34" charset="0"/>
                <a:ea typeface="MS PGothic" panose="020B0600070205080204" pitchFamily="34" charset="-128"/>
                <a:cs typeface="Arial" panose="020B0604020202020204" pitchFamily="34" charset="0"/>
              </a:rPr>
              <a:t>SAM 5.6.2 trešajā atlases kārtā:</a:t>
            </a:r>
          </a:p>
          <a:p>
            <a:pPr marL="1104900" lvl="1" indent="-342900">
              <a:buClr>
                <a:srgbClr val="000000"/>
              </a:buClr>
              <a:buFont typeface="Arial" panose="020B0604020202020204" pitchFamily="34" charset="0"/>
              <a:buChar char="‒"/>
              <a:defRPr/>
            </a:pPr>
            <a:r>
              <a:rPr lang="lv-LV" sz="1600" dirty="0" smtClean="0">
                <a:latin typeface="Arial" charset="0"/>
              </a:rPr>
              <a:t>Latgales plānošanas reģiona attīstības programmas pielikumā noteikto teritoriju pašvaldības vai to izveidotas iestādes,</a:t>
            </a:r>
          </a:p>
          <a:p>
            <a:pPr marL="1104900" lvl="1" indent="-342900">
              <a:buClr>
                <a:srgbClr val="000000"/>
              </a:buClr>
              <a:buFont typeface="Arial" panose="020B0604020202020204" pitchFamily="34" charset="0"/>
              <a:buChar char="‒"/>
              <a:defRPr/>
            </a:pPr>
            <a:r>
              <a:rPr lang="lv-LV" sz="1600" dirty="0" smtClean="0">
                <a:latin typeface="Arial" charset="0"/>
              </a:rPr>
              <a:t>pašvaldību kapitālsabiedrības, kas veic pašvaldības deleģēto pārvaldes uzdevumu izpildi</a:t>
            </a:r>
            <a:endParaRPr lang="lv-LV" sz="1600" dirty="0">
              <a:latin typeface="Arial" charset="0"/>
            </a:endParaRPr>
          </a:p>
        </p:txBody>
      </p:sp>
      <p:sp>
        <p:nvSpPr>
          <p:cNvPr id="8" name="TextBox 7"/>
          <p:cNvSpPr txBox="1"/>
          <p:nvPr/>
        </p:nvSpPr>
        <p:spPr>
          <a:xfrm>
            <a:off x="797456" y="4763390"/>
            <a:ext cx="4473952" cy="2062103"/>
          </a:xfrm>
          <a:prstGeom prst="rect">
            <a:avLst/>
          </a:prstGeom>
          <a:noFill/>
        </p:spPr>
        <p:txBody>
          <a:bodyPr wrap="square" rtlCol="0">
            <a:spAutoFit/>
          </a:bodyPr>
          <a:lstStyle/>
          <a:p>
            <a:pPr marL="630238" lvl="1" indent="-342900" algn="just">
              <a:buClr>
                <a:srgbClr val="000000"/>
              </a:buClr>
              <a:buFont typeface="Arial" panose="020B0604020202020204" pitchFamily="34" charset="0"/>
              <a:buChar char="•"/>
              <a:defRPr/>
            </a:pPr>
            <a:r>
              <a:rPr lang="lv-LV" sz="1600" b="1" dirty="0" smtClean="0">
                <a:latin typeface="Arial" pitchFamily="34" charset="0"/>
                <a:ea typeface="MS PGothic" panose="020B0600070205080204" pitchFamily="34" charset="-128"/>
                <a:cs typeface="Arial" panose="020B0604020202020204" pitchFamily="34" charset="0"/>
              </a:rPr>
              <a:t>SAM 3.3.1. trešajā atlases kārtā:</a:t>
            </a:r>
          </a:p>
          <a:p>
            <a:pPr marL="1104900" lvl="1" indent="-342900">
              <a:buFont typeface="Arial" panose="020B0604020202020204" pitchFamily="34" charset="0"/>
              <a:buChar char="‒"/>
            </a:pPr>
            <a:r>
              <a:rPr lang="lv-LV" sz="1600" dirty="0" smtClean="0">
                <a:latin typeface="Arial" charset="0"/>
              </a:rPr>
              <a:t>novada pašvaldība, kas atrodas ārpus nacionālas vai reģionālas nozīmes centriem vai tās izveidota iestāde</a:t>
            </a:r>
          </a:p>
          <a:p>
            <a:pPr marL="1104900" lvl="1" indent="-342900">
              <a:buFont typeface="Arial" panose="020B0604020202020204" pitchFamily="34" charset="0"/>
              <a:buChar char="‒"/>
            </a:pPr>
            <a:r>
              <a:rPr lang="lv-LV" sz="1600" dirty="0" smtClean="0">
                <a:latin typeface="Arial" charset="0"/>
              </a:rPr>
              <a:t>pašvaldības kapitālsabiedrība, kas veic pašvaldības deleģēto pārvaldes uzdevumu izpildi</a:t>
            </a:r>
            <a:endParaRPr lang="en-US" altLang="lv-LV" sz="1600" dirty="0" smtClean="0">
              <a:latin typeface="Arial" charset="0"/>
            </a:endParaRPr>
          </a:p>
        </p:txBody>
      </p:sp>
    </p:spTree>
    <p:extLst>
      <p:ext uri="{BB962C8B-B14F-4D97-AF65-F5344CB8AC3E}">
        <p14:creationId xmlns:p14="http://schemas.microsoft.com/office/powerpoint/2010/main" xmlns="" val="31005707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2590800" y="381000"/>
            <a:ext cx="6096000" cy="1036638"/>
          </a:xfrm>
          <a:noFill/>
          <a:ln w="9525">
            <a:noFill/>
            <a:miter lim="800000"/>
            <a:headEnd/>
            <a:tailEnd/>
          </a:ln>
        </p:spPr>
        <p:txBody>
          <a:bodyPr vert="horz" wrap="square" lIns="93957" tIns="46979" rIns="93957" bIns="46979" numCol="1" anchor="t" anchorCtr="0" compatLnSpc="1">
            <a:prstTxWarp prst="textNoShape">
              <a:avLst/>
            </a:prstTxWarp>
            <a:normAutofit/>
          </a:bodyPr>
          <a:lstStyle/>
          <a:p>
            <a:r>
              <a:rPr lang="lv-LV" altLang="lv-LV" sz="3200" dirty="0"/>
              <a:t>Sadarbība projektā</a:t>
            </a:r>
            <a:endParaRPr lang="en-US" altLang="lv-LV" sz="3200" dirty="0"/>
          </a:p>
        </p:txBody>
      </p:sp>
      <p:sp>
        <p:nvSpPr>
          <p:cNvPr id="24579" name="Content Placeholder 2"/>
          <p:cNvSpPr>
            <a:spLocks noGrp="1"/>
          </p:cNvSpPr>
          <p:nvPr>
            <p:ph idx="1"/>
          </p:nvPr>
        </p:nvSpPr>
        <p:spPr>
          <a:xfrm>
            <a:off x="747713" y="1951038"/>
            <a:ext cx="7939087" cy="4373562"/>
          </a:xfrm>
        </p:spPr>
        <p:txBody>
          <a:bodyPr>
            <a:normAutofit fontScale="92500" lnSpcReduction="10000"/>
          </a:bodyPr>
          <a:lstStyle/>
          <a:p>
            <a:pPr marL="342900" indent="-342900">
              <a:buFont typeface="Arial" charset="0"/>
              <a:buChar char="•"/>
            </a:pPr>
            <a:r>
              <a:rPr lang="lv-LV" altLang="lv-LV" sz="1600" b="1" dirty="0" smtClean="0">
                <a:latin typeface="Arial" charset="0"/>
                <a:cs typeface="Arial" charset="0"/>
              </a:rPr>
              <a:t>Divu veidu sadarbība:</a:t>
            </a:r>
          </a:p>
          <a:p>
            <a:pPr marL="893763" lvl="1" indent="-457200">
              <a:buFont typeface="+mj-lt"/>
              <a:buAutoNum type="arabicParenR"/>
            </a:pPr>
            <a:r>
              <a:rPr lang="lv-LV" sz="1600" dirty="0" smtClean="0">
                <a:latin typeface="Arial" charset="0"/>
                <a:cs typeface="Arial" charset="0"/>
              </a:rPr>
              <a:t>Projekta </a:t>
            </a:r>
            <a:r>
              <a:rPr lang="lv-LV" sz="1600" dirty="0">
                <a:latin typeface="Arial" charset="0"/>
                <a:cs typeface="Arial" charset="0"/>
              </a:rPr>
              <a:t>iesniedzējs </a:t>
            </a:r>
            <a:r>
              <a:rPr lang="lv-LV" sz="1600" dirty="0" smtClean="0">
                <a:latin typeface="Arial" charset="0"/>
                <a:cs typeface="Arial" charset="0"/>
              </a:rPr>
              <a:t>sadarbojas </a:t>
            </a:r>
            <a:r>
              <a:rPr lang="lv-LV" sz="1600" dirty="0">
                <a:latin typeface="Arial" charset="0"/>
                <a:cs typeface="Arial" charset="0"/>
              </a:rPr>
              <a:t>ar </a:t>
            </a:r>
            <a:r>
              <a:rPr lang="lv-LV" sz="1600" dirty="0" smtClean="0">
                <a:latin typeface="Arial" charset="0"/>
                <a:cs typeface="Arial" charset="0"/>
              </a:rPr>
              <a:t>komersantiem, lai sasniegtu projektā noteiktos iznākuma rādītājus (sadarbību </a:t>
            </a:r>
            <a:r>
              <a:rPr lang="lv-LV" sz="1600" dirty="0">
                <a:latin typeface="Arial" charset="0"/>
                <a:cs typeface="Arial" charset="0"/>
              </a:rPr>
              <a:t>apliecina ar komersanta rakstisku apliecinājumu par </a:t>
            </a:r>
            <a:r>
              <a:rPr lang="lv-LV" sz="1600" dirty="0" smtClean="0">
                <a:latin typeface="Arial" charset="0"/>
                <a:cs typeface="Arial" charset="0"/>
              </a:rPr>
              <a:t>interesi)</a:t>
            </a:r>
          </a:p>
          <a:p>
            <a:pPr marL="893763" lvl="1" indent="-457200">
              <a:buFont typeface="+mj-lt"/>
              <a:buAutoNum type="arabicParenR"/>
            </a:pPr>
            <a:r>
              <a:rPr lang="lv-LV" sz="1600" dirty="0" smtClean="0">
                <a:latin typeface="Arial" charset="0"/>
                <a:cs typeface="Arial" charset="0"/>
              </a:rPr>
              <a:t>Projekta </a:t>
            </a:r>
            <a:r>
              <a:rPr lang="lv-LV" sz="1600" dirty="0">
                <a:latin typeface="Arial" charset="0"/>
                <a:cs typeface="Arial" charset="0"/>
              </a:rPr>
              <a:t>iesniedzējs sadarbojas ar </a:t>
            </a:r>
            <a:r>
              <a:rPr lang="lv-LV" sz="1600" dirty="0" smtClean="0">
                <a:latin typeface="Arial" charset="0"/>
                <a:cs typeface="Arial" charset="0"/>
              </a:rPr>
              <a:t>sadarbības partneriem, uzticot partnerim īstenot projekta daļu </a:t>
            </a:r>
          </a:p>
          <a:p>
            <a:endParaRPr lang="lv-LV" sz="1600" dirty="0" smtClean="0">
              <a:latin typeface="Arial" charset="0"/>
              <a:cs typeface="Arial" charset="0"/>
            </a:endParaRPr>
          </a:p>
          <a:p>
            <a:pPr marL="342900" indent="-342900">
              <a:buFont typeface="Arial" charset="0"/>
              <a:buChar char="•"/>
            </a:pPr>
            <a:r>
              <a:rPr lang="lv-LV" altLang="lv-LV" sz="1600" b="1" dirty="0" smtClean="0">
                <a:latin typeface="Arial" charset="0"/>
                <a:cs typeface="Arial" charset="0"/>
              </a:rPr>
              <a:t>Slēdzot rakstisku sadarbības līgumu kā sadarbības partneri projektā, var piesaistīt:</a:t>
            </a:r>
            <a:endParaRPr lang="lv-LV" altLang="lv-LV" sz="1600" b="1" dirty="0">
              <a:latin typeface="Arial" charset="0"/>
              <a:cs typeface="Arial" charset="0"/>
            </a:endParaRPr>
          </a:p>
          <a:p>
            <a:pPr marL="812800" lvl="1" indent="-342900">
              <a:buFont typeface="+mj-lt"/>
              <a:buAutoNum type="arabicParenR"/>
            </a:pPr>
            <a:r>
              <a:rPr lang="lv-LV" altLang="lv-LV" sz="1600" dirty="0" smtClean="0">
                <a:latin typeface="Arial" charset="0"/>
                <a:ea typeface="+mn-ea"/>
                <a:cs typeface="Arial" charset="0"/>
              </a:rPr>
              <a:t>Komersantu</a:t>
            </a:r>
            <a:r>
              <a:rPr lang="lv-LV" altLang="lv-LV" sz="1600" dirty="0">
                <a:latin typeface="Arial" charset="0"/>
                <a:ea typeface="+mn-ea"/>
                <a:cs typeface="Arial" charset="0"/>
              </a:rPr>
              <a:t>:</a:t>
            </a:r>
          </a:p>
          <a:p>
            <a:pPr marL="1282700" lvl="2" indent="-342900">
              <a:buFont typeface="+mj-lt"/>
              <a:buAutoNum type="arabicParenR"/>
            </a:pPr>
            <a:r>
              <a:rPr lang="lv-LV" sz="1600" dirty="0" smtClean="0">
                <a:latin typeface="Arial" charset="0"/>
                <a:ea typeface="+mn-ea"/>
                <a:cs typeface="Arial" charset="0"/>
              </a:rPr>
              <a:t>gāzes, </a:t>
            </a:r>
            <a:r>
              <a:rPr lang="lv-LV" sz="1600" dirty="0">
                <a:latin typeface="Arial" charset="0"/>
                <a:ea typeface="+mn-ea"/>
                <a:cs typeface="Arial" charset="0"/>
              </a:rPr>
              <a:t>elektroenerģijas infrastruktūras </a:t>
            </a:r>
            <a:r>
              <a:rPr lang="lv-LV" sz="1600" dirty="0" smtClean="0">
                <a:latin typeface="Arial" charset="0"/>
                <a:ea typeface="+mn-ea"/>
                <a:cs typeface="Arial" charset="0"/>
              </a:rPr>
              <a:t>projektā</a:t>
            </a:r>
          </a:p>
          <a:p>
            <a:pPr marL="1282700" lvl="2" indent="-342900">
              <a:buFont typeface="+mj-lt"/>
              <a:buAutoNum type="arabicParenR"/>
            </a:pPr>
            <a:r>
              <a:rPr lang="lv-LV" altLang="lv-LV" sz="1600" dirty="0" smtClean="0">
                <a:latin typeface="Arial" charset="0"/>
                <a:ea typeface="+mn-ea"/>
                <a:cs typeface="Arial" charset="0"/>
              </a:rPr>
              <a:t>ja tas veic ieguldījumus projekta iesniedzēja infrastruktūrā</a:t>
            </a:r>
            <a:endParaRPr lang="lv-LV" altLang="lv-LV" sz="1600" dirty="0">
              <a:latin typeface="Arial" charset="0"/>
              <a:ea typeface="+mn-ea"/>
              <a:cs typeface="Arial" charset="0"/>
            </a:endParaRPr>
          </a:p>
          <a:p>
            <a:pPr marL="812800" lvl="1" indent="-342900">
              <a:buFont typeface="+mj-lt"/>
              <a:buAutoNum type="arabicParenR"/>
            </a:pPr>
            <a:r>
              <a:rPr lang="lv-LV" sz="1600" dirty="0">
                <a:latin typeface="Arial" charset="0"/>
                <a:cs typeface="Arial" charset="0"/>
              </a:rPr>
              <a:t>P</a:t>
            </a:r>
            <a:r>
              <a:rPr lang="lv-LV" sz="1600" dirty="0" smtClean="0">
                <a:latin typeface="Arial" charset="0"/>
                <a:ea typeface="+mn-ea"/>
                <a:cs typeface="Arial" charset="0"/>
              </a:rPr>
              <a:t>ašvaldības </a:t>
            </a:r>
            <a:r>
              <a:rPr lang="lv-LV" sz="1600" dirty="0">
                <a:latin typeface="Arial" charset="0"/>
                <a:ea typeface="+mn-ea"/>
                <a:cs typeface="Arial" charset="0"/>
              </a:rPr>
              <a:t>kapitālsabiedrību, kas veic pašvaldības deleģēto pārvaldes uzdevumu izpildi </a:t>
            </a:r>
          </a:p>
          <a:p>
            <a:pPr marL="812800" lvl="1" indent="-342900">
              <a:buFont typeface="+mj-lt"/>
              <a:buAutoNum type="arabicParenR"/>
            </a:pPr>
            <a:r>
              <a:rPr lang="lv-LV" sz="1600" dirty="0" smtClean="0">
                <a:latin typeface="Arial" charset="0"/>
                <a:ea typeface="+mn-ea"/>
                <a:cs typeface="Arial" charset="0"/>
              </a:rPr>
              <a:t>Sabiedrisko </a:t>
            </a:r>
            <a:r>
              <a:rPr lang="lv-LV" sz="1600" dirty="0">
                <a:latin typeface="Arial" charset="0"/>
                <a:ea typeface="+mn-ea"/>
                <a:cs typeface="Arial" charset="0"/>
              </a:rPr>
              <a:t>(ūdenssaimniecības un (vai) siltumapgādes) pakalpojumu </a:t>
            </a:r>
            <a:r>
              <a:rPr lang="lv-LV" sz="1600" dirty="0" smtClean="0">
                <a:latin typeface="Arial" charset="0"/>
                <a:ea typeface="+mn-ea"/>
                <a:cs typeface="Arial" charset="0"/>
              </a:rPr>
              <a:t>sniedzēju</a:t>
            </a:r>
          </a:p>
          <a:p>
            <a:pPr marL="812800" lvl="1" indent="-342900">
              <a:buFont typeface="+mj-lt"/>
              <a:buAutoNum type="arabicParenR"/>
            </a:pPr>
            <a:r>
              <a:rPr lang="lv-LV" altLang="lv-LV" sz="1600" dirty="0" smtClean="0">
                <a:latin typeface="Arial" charset="0"/>
                <a:ea typeface="+mn-ea"/>
                <a:cs typeface="Arial" charset="0"/>
              </a:rPr>
              <a:t>Pašvaldību</a:t>
            </a:r>
          </a:p>
          <a:p>
            <a:pPr marL="812800" lvl="1" indent="-342900">
              <a:buFont typeface="+mj-lt"/>
              <a:buAutoNum type="arabicParenR"/>
            </a:pPr>
            <a:r>
              <a:rPr lang="lv-LV" altLang="lv-LV" sz="1600" dirty="0" smtClean="0">
                <a:latin typeface="Arial" charset="0"/>
                <a:ea typeface="+mn-ea"/>
                <a:cs typeface="Arial" charset="0"/>
              </a:rPr>
              <a:t>Pašvaldības izveidotu iestādi</a:t>
            </a:r>
            <a:endParaRPr lang="en-US" altLang="lv-LV" sz="1600" dirty="0">
              <a:latin typeface="Arial" charset="0"/>
              <a:ea typeface="+mn-ea"/>
              <a:cs typeface="Arial" charset="0"/>
            </a:endParaRPr>
          </a:p>
        </p:txBody>
      </p:sp>
      <p:sp>
        <p:nvSpPr>
          <p:cNvPr id="24580" name="Text Placeholder 3"/>
          <p:cNvSpPr>
            <a:spLocks noGrp="1"/>
          </p:cNvSpPr>
          <p:nvPr>
            <p:ph type="body" sz="quarter" idx="10"/>
          </p:nvPr>
        </p:nvSpPr>
        <p:spPr/>
        <p:txBody>
          <a:bodyPr/>
          <a:lstStyle/>
          <a:p>
            <a:endParaRPr lang="lv-LV" altLang="lv-LV" smtClean="0"/>
          </a:p>
        </p:txBody>
      </p:sp>
      <p:sp>
        <p:nvSpPr>
          <p:cNvPr id="24581" name="Text Placeholder 4"/>
          <p:cNvSpPr>
            <a:spLocks noGrp="1"/>
          </p:cNvSpPr>
          <p:nvPr>
            <p:ph type="body" sz="quarter" idx="12"/>
          </p:nvPr>
        </p:nvSpPr>
        <p:spPr/>
        <p:txBody>
          <a:bodyPr/>
          <a:lstStyle/>
          <a:p>
            <a:endParaRPr lang="lv-LV" altLang="lv-LV" smtClean="0"/>
          </a:p>
        </p:txBody>
      </p:sp>
      <p:sp>
        <p:nvSpPr>
          <p:cNvPr id="24582" name="Slide Number Placeholder 5"/>
          <p:cNvSpPr>
            <a:spLocks noGrp="1"/>
          </p:cNvSpPr>
          <p:nvPr>
            <p:ph type="sldNum" sz="quarter" idx="13"/>
          </p:nvPr>
        </p:nvSpPr>
        <p:spPr bwMode="auto">
          <a:xfrm>
            <a:off x="8534400" y="6324600"/>
            <a:ext cx="457200" cy="304800"/>
          </a:xfrm>
          <a:noFill/>
          <a:ln>
            <a:miter lim="800000"/>
            <a:headEnd/>
            <a:tailEnd/>
          </a:ln>
        </p:spPr>
        <p:txBody>
          <a:bodyPr/>
          <a:lstStyle/>
          <a:p>
            <a:fld id="{E22B7CAB-8D0C-451E-BED6-C1D3D8B0261D}" type="slidenum">
              <a:rPr lang="en-US" altLang="en-US"/>
              <a:pPr/>
              <a:t>18</a:t>
            </a:fld>
            <a:endParaRPr lang="en-US" altLang="en-US"/>
          </a:p>
        </p:txBody>
      </p:sp>
    </p:spTree>
    <p:extLst>
      <p:ext uri="{BB962C8B-B14F-4D97-AF65-F5344CB8AC3E}">
        <p14:creationId xmlns:p14="http://schemas.microsoft.com/office/powerpoint/2010/main" xmlns="" val="38807801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U-Turn Arrow 39"/>
          <p:cNvSpPr/>
          <p:nvPr/>
        </p:nvSpPr>
        <p:spPr>
          <a:xfrm flipH="1">
            <a:off x="2227263" y="2487613"/>
            <a:ext cx="3344862" cy="3006725"/>
          </a:xfrm>
          <a:prstGeom prst="uturnArrow">
            <a:avLst>
              <a:gd name="adj1" fmla="val 6967"/>
              <a:gd name="adj2" fmla="val 7319"/>
              <a:gd name="adj3" fmla="val 7673"/>
              <a:gd name="adj4" fmla="val 31374"/>
              <a:gd name="adj5" fmla="val 3044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dirty="0">
              <a:solidFill>
                <a:schemeClr val="tx1"/>
              </a:solidFill>
            </a:endParaRPr>
          </a:p>
        </p:txBody>
      </p:sp>
      <p:sp>
        <p:nvSpPr>
          <p:cNvPr id="18" name="Right Arrow 17"/>
          <p:cNvSpPr/>
          <p:nvPr/>
        </p:nvSpPr>
        <p:spPr bwMode="auto">
          <a:xfrm rot="5400000">
            <a:off x="628717" y="2552113"/>
            <a:ext cx="1296144" cy="417102"/>
          </a:xfrm>
          <a:prstGeom prst="rightArrow">
            <a:avLst>
              <a:gd name="adj1" fmla="val 50000"/>
              <a:gd name="adj2" fmla="val 44996"/>
            </a:avLst>
          </a:prstGeom>
          <a:solidFill>
            <a:srgbClr val="0070C0"/>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r">
              <a:defRPr/>
            </a:pPr>
            <a:r>
              <a:rPr lang="lv-LV" sz="1000" b="1" dirty="0">
                <a:latin typeface="Calibri" pitchFamily="34" charset="0"/>
              </a:rPr>
              <a:t>ERAF finansējums</a:t>
            </a:r>
            <a:endParaRPr lang="en-US" sz="1000" b="1" dirty="0">
              <a:latin typeface="Calibri" pitchFamily="34" charset="0"/>
            </a:endParaRPr>
          </a:p>
        </p:txBody>
      </p:sp>
      <p:sp>
        <p:nvSpPr>
          <p:cNvPr id="27652" name="TextBox 18"/>
          <p:cNvSpPr txBox="1">
            <a:spLocks noChangeArrowheads="1"/>
          </p:cNvSpPr>
          <p:nvPr/>
        </p:nvSpPr>
        <p:spPr bwMode="auto">
          <a:xfrm>
            <a:off x="468313" y="1681163"/>
            <a:ext cx="2159000" cy="584200"/>
          </a:xfrm>
          <a:prstGeom prst="rect">
            <a:avLst/>
          </a:prstGeom>
          <a:solidFill>
            <a:srgbClr val="FFFF00"/>
          </a:solidFill>
          <a:ln w="9525">
            <a:noFill/>
            <a:miter lim="800000"/>
            <a:headEnd/>
            <a:tailEnd/>
          </a:ln>
        </p:spPr>
        <p:txBody>
          <a:bodyPr anchor="ctr"/>
          <a:lstStyle/>
          <a:p>
            <a:pPr algn="ctr"/>
            <a:r>
              <a:rPr lang="lv-LV" altLang="lv-LV" sz="1600" b="1">
                <a:latin typeface="Calibri" pitchFamily="34" charset="0"/>
              </a:rPr>
              <a:t>CFLA / pilsētas komisija</a:t>
            </a:r>
          </a:p>
        </p:txBody>
      </p:sp>
      <p:sp>
        <p:nvSpPr>
          <p:cNvPr id="37" name="Right Arrow 36"/>
          <p:cNvSpPr/>
          <p:nvPr/>
        </p:nvSpPr>
        <p:spPr bwMode="auto">
          <a:xfrm rot="16200000">
            <a:off x="1085516" y="2764436"/>
            <a:ext cx="1430284" cy="432048"/>
          </a:xfrm>
          <a:prstGeom prst="rightArrow">
            <a:avLst>
              <a:gd name="adj1" fmla="val 50000"/>
              <a:gd name="adj2" fmla="val 44996"/>
            </a:avLst>
          </a:prstGeom>
          <a:solidFill>
            <a:srgbClr val="0070C0"/>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70000" lnSpcReduction="20000"/>
          </a:bodyPr>
          <a:lstStyle/>
          <a:p>
            <a:pPr algn="r" defTabSz="449263" eaLnBrk="1" hangingPunct="1">
              <a:buClr>
                <a:srgbClr val="000000"/>
              </a:buClr>
              <a:buSzPct val="100000"/>
              <a:buFont typeface="Times New Roman" pitchFamily="16" charset="0"/>
              <a:buNone/>
              <a:defRPr/>
            </a:pPr>
            <a:r>
              <a:rPr lang="lv-LV" sz="1000" dirty="0">
                <a:latin typeface="Calibri" pitchFamily="34" charset="0"/>
              </a:rPr>
              <a:t>              </a:t>
            </a:r>
            <a:r>
              <a:rPr lang="lv-LV" sz="1200" b="1" dirty="0">
                <a:latin typeface="Calibri" pitchFamily="34" charset="0"/>
              </a:rPr>
              <a:t>ERAF finansējums</a:t>
            </a:r>
            <a:endParaRPr lang="en-US" sz="1200" b="1" dirty="0">
              <a:latin typeface="Calibri" pitchFamily="34" charset="0"/>
            </a:endParaRPr>
          </a:p>
        </p:txBody>
      </p:sp>
      <p:sp>
        <p:nvSpPr>
          <p:cNvPr id="35" name="Right Arrow 34"/>
          <p:cNvSpPr/>
          <p:nvPr/>
        </p:nvSpPr>
        <p:spPr bwMode="auto">
          <a:xfrm rot="16200000">
            <a:off x="4620369" y="4821744"/>
            <a:ext cx="1683878" cy="154004"/>
          </a:xfrm>
          <a:prstGeom prst="rightArrow">
            <a:avLst>
              <a:gd name="adj1" fmla="val 56206"/>
              <a:gd name="adj2" fmla="val 56511"/>
            </a:avLst>
          </a:prstGeom>
          <a:solidFill>
            <a:srgbClr val="FFFFCC"/>
          </a:solidFill>
          <a:ln w="9525" cap="flat" cmpd="sng" algn="ctr">
            <a:noFill/>
            <a:prstDash val="solid"/>
            <a:round/>
            <a:headEnd type="none" w="med" len="med"/>
            <a:tailEnd type="none" w="med" len="med"/>
          </a:ln>
          <a:effectLst/>
          <a:scene3d>
            <a:camera prst="orthographicFront">
              <a:rot lat="0" lon="0" rev="0"/>
            </a:camera>
            <a:lightRig rig="threePt" dir="t"/>
          </a:scene3d>
        </p:spPr>
        <p:txBody>
          <a:bodyPr>
            <a:normAutofit fontScale="25000" lnSpcReduction="20000"/>
          </a:bodyPr>
          <a:lstStyle/>
          <a:p>
            <a:pPr algn="ctr">
              <a:defRPr/>
            </a:pPr>
            <a:endParaRPr lang="en-US" sz="1000" b="1" dirty="0">
              <a:latin typeface="Calibri" pitchFamily="34" charset="0"/>
            </a:endParaRPr>
          </a:p>
        </p:txBody>
      </p:sp>
      <p:sp>
        <p:nvSpPr>
          <p:cNvPr id="2" name="Title 1"/>
          <p:cNvSpPr>
            <a:spLocks noGrp="1"/>
          </p:cNvSpPr>
          <p:nvPr>
            <p:ph type="title"/>
          </p:nvPr>
        </p:nvSpPr>
        <p:spPr>
          <a:xfrm>
            <a:off x="2266950" y="381000"/>
            <a:ext cx="6419850" cy="703263"/>
          </a:xfrm>
        </p:spPr>
        <p:txBody>
          <a:bodyPr>
            <a:normAutofit fontScale="90000"/>
          </a:bodyPr>
          <a:lstStyle/>
          <a:p>
            <a:pPr>
              <a:defRPr/>
            </a:pPr>
            <a:r>
              <a:rPr lang="lv-LV" dirty="0">
                <a:latin typeface="Calibri" pitchFamily="34" charset="0"/>
                <a:cs typeface="Tahoma" pitchFamily="34" charset="0"/>
              </a:rPr>
              <a:t>E</a:t>
            </a:r>
            <a:r>
              <a:rPr lang="lv-LV" dirty="0" smtClean="0">
                <a:latin typeface="Calibri" pitchFamily="34" charset="0"/>
                <a:cs typeface="Tahoma" pitchFamily="34" charset="0"/>
              </a:rPr>
              <a:t>lektroenerģijas un gāzes infrastruktūras ierīkošana – </a:t>
            </a:r>
            <a:endParaRPr lang="lv-LV" dirty="0" smtClean="0">
              <a:latin typeface="Arial" pitchFamily="34" charset="0"/>
              <a:cs typeface="Arial" pitchFamily="34" charset="0"/>
            </a:endParaRPr>
          </a:p>
        </p:txBody>
      </p:sp>
      <p:sp>
        <p:nvSpPr>
          <p:cNvPr id="27656" name="Slide Number Placeholder 5"/>
          <p:cNvSpPr>
            <a:spLocks noGrp="1"/>
          </p:cNvSpPr>
          <p:nvPr>
            <p:ph type="sldNum" sz="quarter" idx="13"/>
          </p:nvPr>
        </p:nvSpPr>
        <p:spPr bwMode="auto">
          <a:xfrm>
            <a:off x="8534400" y="6324600"/>
            <a:ext cx="439738" cy="304800"/>
          </a:xfrm>
          <a:noFill/>
          <a:ln>
            <a:miter lim="800000"/>
            <a:headEnd/>
            <a:tailEnd/>
          </a:ln>
        </p:spPr>
        <p:txBody>
          <a:bodyPr/>
          <a:lstStyle/>
          <a:p>
            <a:fld id="{E4864456-FC61-4CEA-A271-71A48698FCC3}" type="slidenum">
              <a:rPr lang="en-US" altLang="en-US"/>
              <a:pPr/>
              <a:t>19</a:t>
            </a:fld>
            <a:endParaRPr lang="en-US" altLang="en-US"/>
          </a:p>
        </p:txBody>
      </p:sp>
      <p:sp>
        <p:nvSpPr>
          <p:cNvPr id="27657" name="AutoShape 12" descr="data:image/jpeg;base64,/9j/4AAQSkZJRgABAQAAAQABAAD/2wCEAAkGBxMTEhUUExQWFhUXGBgbGBgYGRsbGhobGxoaGRocHx8dHiggGxomGxoaITEhJSkrLi4uGB8zODMsNygtLisBCgoKDg0OGxAQGzQkICQvLCwsNy8sLzUsLDQwLCw0LCwvNCwtLSwsLyw0LS80LSwtLDQsLzQsLywsLC8sLCw0LP/AABEIAMgA8AMBIgACEQEDEQH/xAAcAAACAgMBAQAAAAAAAAAAAAADBAIFAAEGBwj/xABBEAABAgQEBAMHAgUCBQQDAAABAhEAAyExBBJBUQUiYXGBkaEGEzKxwdHwQuEHFCNS8WKCFiRykrJDU6LSFTRE/8QAGgEAAgMBAQAAAAAAAAAAAAAAAgMAAQQFBv/EAC4RAAEDAwIEAwkBAQAAAAAAAAEAAhEDEiExQQRRYfATIoEFMnGRobHB0eHxFP/aAAwDAQACEQMRAD8A9HXV0hgoeo0HWBnCkAKAL5ravGxLckBh/wBWtbQ3iEOEnMRR3B3r9I8sBIJXXLrYCUWkhYURmzAVG+25e/Ron7sBbMzA1pZTWO9BSNzkElORkAqdL1KtxoxFoZMoMVA1Vr/bT88osBCXwB3/ABJCQJkzOCco0sdYBMSwUSGIqCf1Uc00qHvqIbQEgqypAJNK99q3esRxSedCWDAjmNT2I2aBIBzumB2Y2UcPUEgMpQsaAbOz0v5wFCQcoCeYuxPz3AqawaWmpCnoQzAs9TVtKVjakA5iiinOZQYONGoaA08YuMKTlBmyjnUQCDzPR6DXtr5wCdIfnWsknUUABFu3yg8+f8LGrOTuALX0qIgZBWEiqWIfdy4s1WgSASjBIElJS8WpyWYGx0e41cgh7bQSXheRTjKSQUqNS3ld2g+DwigrKQQaZTcDQFmYH7xPEMFMDzZjmL33y6bxUQMorgTAUpEv+mlSg9HJ0YRrAyDlCVnMQKkU1qWrfbpBsOggllbul3rf1+kSwyS4zUzGqRs9y8FySi7VMJlAgkUZV+34I5fi81Rmsl2GZmLDMw+EN6x0wZYZ6As+hPUd45zj0oZik2YggaUenU1iP0V0PeKQ4ZLyqygUzW3fU9HeOyVLBB3pSlxWOTwaCFuAwoCHZ3+ZDR2CU8pe+laGzGKYi4gxC5nFzGVmLO7KD6GwDeZMSl4dKgSkE1Ds1GFh43guNl1WrQVV4G3nEmDpYMEnMSSLjoOm8ANYTZwpYWXlSModVmsXer0ftE04YB1ir0zbF6sNIIhObQZQCQ9H6f42hhaSUINBmd9Ba4ggEsvyl2ZwqpuSzPSwEQlIGZVnGUB9bu/rGT5oYBLqNGJ7PeE5+KSE1NhUePrFIgEcKIKgliATm3c7HW9oGpSiTVwQAG169oXlTVvls2l7jQlg/WNKRlBCEkgCpfd7hq+FoqUVqdoCpILhj1Y2LeELqxCSgqrzZuXVwOmn3hYSEicFFRJByhAPKKu9NSW8jDGLdRALJIJZIqanLU/l4sqBQnzcgCSQFbirEszP84DLUCTmS7AO+6rgeXmqDIwM2ZMJmF2YUBFAXFHcA9zFjOkpQg5aZtmoA9B5xcbqXAYVrK+DM17kiwVpu9obnpAd6mlBrt6xGfOCQEBq/COt6xDBqWsF7g1Hht3LxpETaMn/AFc0yRdsozVqCc7AFNG20t01iCSXAzAqNX3caDbv1gv8qAoBTqL0DjL1ps8CEhJGZZDlTZhcMbPoLQJBRAthTxIKA/LmKSK7/vtGkkFSCwbKSW1owAJ+UFXKClJVlvmd9+rU0vAgQeRJ2Dmti9DZukXoem3fVUDjrugoVl5i4BDPob07v0iJzFSQ6gFKVTXIwNN7QcTQpZIqGDA2JP1+8CK/6oBJJAIU/wAIa9r7QGOaYJ5bJaXJCkkA1APkP0voG0goIbksEgEs1z+8Mpz5go8qbtpUFwKxLDYfmayf0htDSsQMnAUdU3KVnSgknK6lO5Gji3eBzpQBCsuZR+FyzPU3+Y2iwxKG5gQGbvTfQVtCq5vvElqihUaAA3YExHDUKMeSJUDNAFL3IS2z7/jwSbKUpkgMTcdh2fWIJRynLUF1Gj+ujbawQKAAer3yigB63aKA5qyeS1JmBiEvcZiqjtR6CgeKDjMumc6gioqTdy+zlu8dPh8MyAHo3NoHZ6+ccjxPFFSyZjZA5ASFVDgJFRQvp1gXggCU3hzLzC1wqUSQ5L8tNGY6bDeOxEvlTSl+1KRynCkc5JJroQX69r+sdbPHIVEVSDfqK6wVIaoeKPmAXNzZnOctWpUMQ4uR336Q5KdjmBZqbqDsr/dZq6wthcAlAAQrMQeYqJ6X1foYssKl1OGZtbl9j5wDWnRMqOEKPuiEMgMApISxqA53+cC4li8qQE+bPewOsGxkxKEBQIzLsdgI5zGTVFalAUKXIepA17Fz6RHmMKqTLslamzc2UM6RVyo2Dmw/LQNKaqUHKnZqt11uX/GiEkBSXS1C6dxq16sDtrBsDh8xKUgABwDuTcjxgMLQcJiRhVKIKX7sLAAMC3iYfk4AMp2zFL/h+o3i0wuFCUVGjftAMfi2YUNKkUAH7mGFkCSs3ilxhqTThEJYZWzVJFSSGYk62jZlipAzBJppU7fKITppH9RXKkNmdmYvvq41EJz1kpAB5bMCal23d++8CSmNEq0XiMqQWyjbUUYAto/m8UGIxBzDUBmQn9NCVOfWm5hzH5lEIBVRJ2c0FTalHhAzAmWSKGjA9uYhh8P7xCZKJjYC75GHDkir0JJsOnWNIWnKMgcAh/D5xooUpTqDJB+Hwd+w2g/ugUnTVhRjG8NOwhcknmUFamUFafq6A28YmZdFOHcvWz/SF8AkhJzgg1u1dy0FnysxaoAIoKHXXZ4AE2yrIgxK0oDlSAyXp31veIYslIUUigBoXruW2jMVmUAoDKAQS5H1ux0gKpa1TAa2rWzt5C/kYF5Og9ETRuUSWoplgM5VS5uAdYCnDsggkFZq4urtakOzrAHQ3uTVniBQaD4bdSa0PSIW/ZQPW1IojNejpHTbasbzHO7tqz9NfzWMkCovQM+8anKIBIFVMw6m9fCCnEhDvCBxMhISssLuKV2akJkZlUDipA0cXfbWHMWSakco30J0bU09YhPl8qQSeZJSE2B1hLhJPfcp9Mw0c0qqWFE1IQ4ypTRz9f2g3v6KYMSzF6ZekTlAJyg1V8tn3aCKSAlJJfLVksSq7DraKaJVudzUlHKgpAdqK2D08Y5TGpJUATQBtT4htjHTyZudKiAQA9D1sAdC945vGoeYrOHDuanKOg1IetoCqZhO4bBIKZ4bLAUSSEtVz822joOI1SO1r9X8I5fATFe8LuHUKNQAVbrHWz1kuRVxY7m0FSgsIQcTIe0qlwsvOUqCv7swYlipmLFqX84ckhiEGgCXIZrbdzAwsBJl1DF6ab+nyiKlkEzAL2Ny3X81igQIKjpd+EhilVKdCS7GlKkGzBooVpSxLkk0zPdyfBvOLKfMUp/kXqau+99IVkySoDIlyFO+l2+TiEzJWxogI2Dw5Uo8oQAKBg46jbYeMdThuGhKGYHp0/NYhwXAhPMak27dvLyhjiOIUhFMpbQm7fWNNNgDbnLDWql77GpXimPCEkC9x9BFBiZzj9L0IL1AOrdKxrFYlQzkMCWDM9DsO3WAgAkKcgaFha1v0v4whz7jK1U6QYEwjEAggEEAtTVR1r9oJiZBDJcAAl9HFKKPU/LWJYPDpSlRBDqfMdG7+feCpTnSQ5DVd25RYvcn7RSsmCksTKQsEuCsm1wB6UpaBYqWFME0DMsPUAtSvdz3hqaQAAktp3LAA94JJw5JJIJy/DRnVUOa26xNTCKYC6L+cUrMEi216/X7iJ4xZASGJDHlBqbfKCy5CUmzkEOfR41PluscxFrdKh+/rHQtdb5jk4XIls4GFESAM1QKVOra6+EblryuSGDsPNvrEpyhmADVs1/8RiFMkZXVQMXv47xcAHG0qpJGUCfPSE51kJCgEsosz96B41JkkIWdy4N3p0vGY2QFS1JUM1HAIBv9RVu0NyQQkZquBEDZdnl95/KIuhuOaTKFBAUps1LnTQ92MOJRzFT1be+opAZikggM7Gmvz+USkLPwuAWcbt9olOA6O5/qF0kShYFTlTqUQg5WIpYM28a9+nMpLuNTs9w/X6RLIJSBlclR7EkwrigHSlDqyghR0H3MA4lrQO87d8uqY0BxKJiEAzEhNSzq60DUgc5aVqAzOpCsoPX9QYWJtDc1KjlW7kGml4WUjKOVVSWKyoMFXs1P8QLhBPI5/XfqradFqVLCs2ZLpUCGdnL1LaaQSbnKiAwH6qXFg9mo+8TnLZLJFral7/OBrTMICTRJCcx/1WI+USMQFJnK3g1JQTLF0i1nG46QhxXDklRNUhwAKNatDu8WktIcB1Ek328fp1hDFYfMFJC8qiRzaAg7a2eBePLCKm6HyqCXMCFOSxSNRSx846qUSrMlKgyUgAkXJD16Rz68ATOUQHS9Dtmdx1qPWOkwKciACXUSbbilOkBQGSDoncU4EAjVJYo5VADL2axFvH9oxEgKSQlwCLG4altD1ifv3W+QtYd+vjA8K5JWql/tRu8TVyXkNXPzsOQlSU0y0vlJJsOlYsOAYQqqasXIuzaPqx9Yd/lk5tVFszixalH0hufMCQ5LMAKFrMwfV9YGnTAy5OqVyRa3dQxs3KAE0IoaEAjYHxvFPi8QVAOWBA1JOg8Inj8d7w8ujFR0sR89Iw4cI92oVNGNXargbVgXuuONFdJlgF2qTTJBGZiE5gWLaG1aiJ44Jogk3ANLNcHbeGjLCahDVB0fyq/7xKcMpzBLZa6OXdn2uaCKAxlMvkpbBSlu5PLQAClnYk+JpDUlBIUkEDYhO1jXSJrk5ZYDgsNB4l/DTrAULd2bOkMSDd/kInuwhJumELDywSC1Epc73tuH0hkJU6iXty1YAPU+sbkKKGo3LbqdvzaA5wh2SCW12NvH7xMBQkkrolMVEEOGtvSv51iJWQxy/EW7MKGJSpZFdVGpHp0geHlk8pYgEu5c07RvztqVzcLFywQoBNCqp36h40rD+7zEVB+EHR6MOh2hmVKqavVw9Wo3zEJcU4tLkSyuctMsJcOov4AXKukXYI67d+v0UvPom8oGgLHlDM3aMEtwzC/r948/T/FrCg1l4g1qcqG7gZ3A8HjuP59PLZJWpg5DntrBVGWe8IlCJOiLMlJSpyHzE3HiREESjmNAkos1HBFjuNKQWYgio0qavb89IxEghRUCatt5P6tAhpuwN5RXY1S02akAKVfR9Do/XRoBhgDL94QXJ5j22f4Q706Q5i5T/pzFiRVgDp/mJIqk+8AB6mrQoMNxnl339UdwDcKOIUkgJJrdunh+UiGJnhCiS+VgfufCNmelAUoVVpqekaTPOV8hJIVlHzZ9esQkc89hUB0wtpSxVUkmpG2za9I2pSWyv2DbAU2jUhJCyVFrM1KaOXiUwKJGU5asaO1NPzWL2+neVN9UKS4BLKBIJBLWsO37iNKmZVuBU/puzM1dSXir9ovaSThUn+ZKg5OVAIzFtq260EUXDv4hYfEzkSZcqalcxTBcwJZOuizoIttF5bc0GB339VdwnO66xaVAr5qlTs1W116+sazqZSsw1coOnq8SUgqSXNAWBtr+eUElzJaUgZgGcl6OQ9OkIiTrHqmT6lJy8L7wJJUp7jZqG1am7wbGT1KCUy6AFgWq40O28LyuIVDguC6RSxZu/wC0ZIWtS1XOYv0/zWBDhEDfVNLXTLttFHHYBMxDLSoqzCiSRYvo3L01eNcRSrMSR8RAs9g9YNOKpQJHMqnIC1e476wmqTNVMSVMcxJLPSwb9+kU/SIRU9ZnCNQApSCXrTq711s0Kypa1MgAqDpzE0B1YHt84t8HhhlKbEEvW+3akLcRlKSE+7y5gBmJvkq7df3iFmJPfRUKom0d9UDFYz3fIkgKck9ho+naNyMKkKJVVRL9Q9WHTWOX4l7VYfDLyzCtakiqEhy5qXJLC4oYqZv8Tw5bCPsTNYg9hLNPGHU+FrVBcG/DsqqlWmzyz8V2s2eArnKQ7lnzBxRnoDB0Cjhx0DCpEcVh/bnDz1IExBlEGjhKkuf9VCGOrBo6STiyb/EczChDv+ecKq0nUjDhCawh4lpRuJYu5S5JJAFaHeK6co0GZ61oa+RtBfdZpiQQpSQDU3JDCgFwa1ozdYYwXClZgqxUBS2UBmo8JguKcC1gXYS60LOCTQHwfq0RwKyqWla5ZlKUHUh3KehI17QyktUnTeKbiHFylYYHKCCTalj4dekdZ7mUgC7dcdjHVDDQp+0XEThsLPnJQ5lpJD2V3arV9I8KxBxnEZhmzCVs4zGiEC5SnQWsK2ePYOIcTE5JQRmSvlIuKs4If1irmy0hC0kBAZQQkUCAEv56RVPjmNENHwTf+R+pXiirHtH0LwriawwVkKCElJsRu+hHUNHz1p4R7fwfDlSAS5NAlwCB4Ro9ovc0Nt6/hBwzGuJuXToxZUq6S55QDQEXfd4z+aS55iXvUhKXoO0IIwZ5ipyHJNHDg9d39I0vDIcOQPiLsfiBIdur2jlB7x/Vp8Nk/pWGG4kgBgoKOpZg2kcvxn+IeGw09UtUubMUGJUkJYOOqgTFtiiBlKEiobmSwchieu+keM+23/7k3/b/AOIjVwY8WpY/QBKrsDG3N3XuOH4tLUmWUlgpKT3zWBH3iwl817Bsu/X86xyHsxJeXJKkgpyJFToEj5bx1PDZySopzOpirLe5vbWFskvsKlRoDZamJhSnlG9u9GHyjkf4i8cm4HDoMrLmVMypURZ0qJLWJpTvHWYqUAoGuYsK2Z6wnxLASp6MhSlYBdLgEZq20s/nDJDX5Gm34StsLwGfg8ROQvFTSpQuVrJdXbp6RP2TW2MkGzL+hj1r+IHDRL4dPOvL/wCQjyD2eH/Myv8Aq+hjq3E03E9fskgC4Be7jioyZEmoZy9n+XeBJkE5c9GKhlf4tSPCnnCkjKgJISjNlA5nAN2O1yYQXi1hJUyiyaZQ5Ve1WcsY849xLvNldanTAHlwrqZjJaCGLFQuw8T6wxgcYC39R7swqAdRu7ekcRx3GKRhJq5WZKhlJKgkliauC7N4xwJ9rcWf/wCg+SP/AKxq4bhqlUXtIwev4Sa76dM2mfovbsQMqs10jmL9Or02g2AnsnMRmIoQDXwG8eIH20xrN/NKZmZkWv8A27xifbPGguMUp2b9Fj/tjQPZ1QGQR36JJ4lpbBC95lIKD8KUgCpuTrrXW0EmYcTEv1+xqDpS0UPsljzOw0v3i+cy05lM5IVpW9n8Y6VEtho7BvCEBuS06ZVOdGRqvG+IexsybiZ0xasqVKKgEhyR10T6w1K9gpSgzrCmuC7eB0tHce1XEMNhUpVPUUlZIHKVOWc0SLD6xyOI/iDhkJdCVzFPRLFCaWzE3HYQ0P4k2ho+WiKKJBJ/q81xeHMtakKulRB8C0el+wCjMky3JNVo/wBoa3kB4R52mXNxM1RCSpa1FSmFAVF/AR6p7H4P3CUIJJSK7AqevasaPaBHhhrtUHC3BxLdF0kjBEOo1LV/uJAID9KmkWEsuK0DBkm79YQOJUbpYVrs30EYJhJBIPcgjTb6xxw4DRanNc7VdBLSyQ9wA/5vCs2ShSeZmSa9N/GJTMQwJqGBL/nXSFzLW5MwugB2JYFhrG57mmAAsjGnWYWsPgUEEJDXAoRs7vWsL47hAyTTmAdCqAVAazm1vWDKxJACQQVM+9j6mE+IcSUULCK8q3dhTLUdwYUH0hEhOAqmYK+dn5fD6R9K+z+HSiW3iTHzU3L4R9AcAnlaQpWYg6bNUP0pHU42oGRIk57+yy0mFwMLo50hBZw+upAO5FoqPaqQo4SeZQ/q+7VkyjmfVm1vFjMm0AqAz9W0peIysYD6dWd6U1pURzzUbcJARhrowvAJyuIqos409Fe/PoYrMYZhWfe58/6veZs3jmr5x9ErwaV5VMSSH77eEeJ/xFRl4hPFvh/8RHT4eu2oTASXNI1SUhWPAGQ4wJamUzgGOzUaPQf4UcQxKFT04gzikiWUe9zkgjPmbPVmy+UdF7NSwuTK6S0EjplHrFjOweUZgQK9NftCKvFtANoRtpknKemY1J5gp3AypNK3g+Bm50ggNodLbCFJKc9AHBqCajx67tFlJSwABfLQ/uIy0Q5zrjp3zTKloEDVch/FSd/yM1IH9r9swaPGPZ5ZGJlEM4Vraxj2L+JiXwU86sl+gzBhHjfAwf5iU1835aNlBxdSe74/ZLIAc0fBesSCrLnWph0PKHBpuSKRacMwfvFco5QLm5JoT3oDCnBsIpQCXch+tPEVFPlHXYGQmWCACw1JFY41Kle7Oi6VetY2BqhycJLkoClEJygupRAF7kn5mKedjMIVH/mZLjX3iPK8Q/iBh1zsHMkpYKUzAm7F76UjyD/g7Es7SyOixHTpeERANsfPRc5wefMcyvV8ZiMOVJCJ8jKxzf1UAgdK3jDMwrBP8xJADufep+hjyo+xWL/sT/3CMPsVi3bIh9swgzQpkk3qXmIhe24XBhISoKBB+FmIOxGjkQfCTTnKFGtaNfx07RzXAJapWHlS1kuhKARRnBNq3f5Q3w8/1AqpUoqA0Ae5tHNqPsqwOa1MpXUyVH299lv55EtIme7yKUoHLmcFIBDZk7Crx5jjPYeYgke8BOjpIf1LR6/w32rwc8lKJ6MySxSrlLgkUCmcUMJcbxCEzCSUJDVUbbg92jZUr1KIAHyhJo021HEFeGonTpCyApctQNQCR5ixj072I4ycTLL5RMQQFgJ0IoobOx8RHnntTjETcQpUuqWAfci5i/8A4ZyCVzVVCeQPo9S3y840cUwVOHvcIOENJ1lWAcL08lg5Jq19Nj6GIy1KAol1Po/KDYub9qRKYpKUkBwpQI5Wpdu5aNS8OoUbIkAUSTruTUqMcWPmt8999/l/+ZzIKgS3zf8ALxGdzFKSlxyqIzd3KgNQWMSmAkcwSlPm4G3ifTrC6sUxASTmq+rv0H3hpdGpSGtnQKr9ppBVhcTlS6lIUlDf6i/hTzjx1PstijbDn/4fePdJs5SlZEpuLGySD9OsYrACyidDygDYN+bxp4bijSBAGEFaldBOq8LHs7iv/YXTt941/wAL4o2w6n3pQ6ax75/+OASaANTrTr9YIvAjKCKClTWh8Y1jjXcu/ms5phQwKSvKTdNA9j31/wAQ9LSU3IKyDawbYXesAlS0pdKCSQNCx7wacrKnq4Dl1VNNOrV0jI0jUd/iUZnQqE0KSh0VIDAE5Q51cO0cT7Yew8ifOVPMxcsqAcBspIHUO7XDx3YWE3skV0Dn7mKHENOzozlKbVD/APUH6iA8U0vd1PffwTGU/E10SnClGWnICyciQ1ywDVOzaxczZRUkIcjImv6gRoKXoCYhLmErUwfMKEguwFwDSo+UGmTVOCkCqbjQUDdYTIM3Ge/8TTiIEIuAlMQHUWr0L27fvHNfxU4VNxODQmSgrImAqTQOkA7lqFj4R0xSrKlKVEVblAqAKh/C8Tw+IKk8wYijOKm7eAjVQeKbgP8ANlmeC7K+dv8AhnEj/wBAj/t+8DmcHniipShu7fePdcfh5YIIIUoli1MpHgT06RQK4bUOaliNWfXasMf7Sc0xA79U6lwgeJJXCexnCMRLxkmaJZSlKqqpbKaXese1Y7GslLEOrRnPfwhLg8iXYVoHVYDb1hrGSQSQlIuK6nsTRvvC6/EGrTndAykGVIOiAoAggOygGCXJ5bk7dusOIwyEgAir2oe/0jcw0QEBIHNToPp1hgkVYtr6V7tCGC0nvqre6QEEYNOZRpoLaxCfISklTDr23DQXGYh+UVcO+lO0Uk+akhv1O4Ao16N+Xi6tW3A7KulSLtVrFTXU7BmNHZtreEb4Rh1KWCasSAdKN4DpCi0upmYPVI0f5m9I6bh+FCCskg2ozMwPWM9JhqVJPqtNZwp04C8T9qPYXFSZq1JR7yWpSiClnAJJAIOulI5g8NmD/wBJYb/Qfm0fRuPEupUQMx1N2FgPWOLxcpC56kgEpSBzMyQqvLq5ZjHVf7QLMASsdLhfEXnHD/ZqfMqU5E6qNetALx6f7J8IEtASlKsoB6Ek6kbw3gsEkNmbUsLPT6Q4vHpkIJWQyQ/h4GlzGOrxjquuie3h7cNyUYy2clyVBk1DjLTziSW94MwNncm+1rVhJM9ag63Dh2SxNfkGbzjcxSbWao1I7lrmMc5Wiw7/AERSc4URmJc3sBu1q9IJJKCp0skMfiqBbMA9mJuYXlySsqUoEpcANVmF99vOHZ90gEUSxY1Gpca3ggN1To0CawilNzCpU50sfKw9I0JbqonK5L1eg7UH7QfCJHKmnKAbknzgGGl5SSg0B5gXsxcjqSBGgjACyTkoglKck2alakxkuSqYP6gyhnYEtqLkB2ppGYWWLs16ad/HtBETXAyMz1JOlAWO/wB4toBGUJJ2WZxmKgHApfXw3eJomEipZqm13rraIJIQlSqkvqdNLd4Wn4jIlmBd3cin5tFl1up6qg27RZjSlTOSoOXa1mSKVIv4wngMAkK5uVxyh9auT1/NYc5kgguS1B1atoXxaGSM3UDKpmBZ2J1cnyhLhLritDCQLQdU0lswOYlRJZ6Cm3SD+9cAZczGvhc9op8XxCQyWNiAUhzUsRE0Y9CAUpIKw1E1a4Zn17xBUjv9qjSJEwVaLxKgAbkaDUfSCYNICQ9yBVq9vIxW4VCyyXIJA+Kurhw9rwzPNWKQz1IBav1hjah96Pn9e/6luYPdQZ+AAUcqAxVmLWKj8ROl2ipxnMSychYMFMCz7gNHTzUkpJodWHS3i0VuJAzWdQIZqu3m3pAVqeZ5plCrzSGAUQCNiGeqXch7vSh2rFtOmqUgqSpixALcrijtt0gCcOSVKJBQpqEBJYXAL1sCO8FGFLKLlNXFhXtvSKYHNEKVHNcZUMTiHAA5mDkhgD07OIFisUSzlwHLJqAdnhjC8OCQ6lFTAABQBLVuzCsaRwwkGpS4AF9NxbU17RZp1D6/hU11MKh96Sacxbe/lVw3rBeHcNKgkIBADsTXZ3N6+dIvMDwhKHzHMCXIZg+p/aH8NICEgBISNh36RdLhST5tEdTiwPcSfDOGpllRDnMXqbdBtWLAgBzvGwa+kUnFeJBILHVgQLf4MaXObRYsjQ+s5C41jRktZQq/XZrRR+7zqKCSC6ioi9T8PTSBKkrWrOo8lRV66kavu/WH8PhkJGYHmcVAFfGOc5xcZK6jGCm2ArJDZSRcF2P91fWKXEyVKUFzB+sgBxcdu4PgYu8CkLdZoRQJPw9TTz8Y3Pl5gGAqSxoDStekGWkhKa+10KimYQe9bIeUEjapDm+hraLDDS2W6UpUabMBs+rPeGpkgqDA8oZ1N8tRAjJzcuW12N69tWEDbBRmpcIWTcQSEBIITViauql+nWDlCVAAMEAlyaKdgR9awhKxRVQpS1QKtm1YPpFhhlJAdKaULEa9zeDbnVA8WjCalykS3BdmAzbAdd6vAMsovyghTukXOwZ6QqqayQ7mpqRfse5esEwyiSBYtQioYXv0p4xZdkABLsIBJKMkhnB+IguKksBlHYCkMScSzCgvTb8aBla8pYAqIFKgBqPb8aD+6CEj9LguTp19YY2ZkJTo0KWnTmDJSQ9SSKAeFIgoBKnWA5YM4pswa/3hbFcSlgpCVOoAF1GgaztQEtTWOd4hxNS1TGVlDgAfE+tFXFrtrCi5aKdInorXifHAAWcqNyDQdKDS0VszGTm+EAAOVEs5LaVc6V3hdILkvlTRjrYafXrFjhOFrmgAEkEXUHa/gWdoUZceZWkBrGoGG4gCUO6mcFKUlKRSg7u3naLfhmDPvRy7O2garaC5c9Id4fwVKEAmgFW08oeRiKFEpJLcr2A39XhzKWQX/wBKzVK4Mhn8UhLRVKQklIY08L9ITnK51VVUAAORW+97bQ/hpJQMxu1gSampp6RWzcSErICQFZaKNT2bQQ2pgAnCz08kxlWIWcrEUbwazd+sQmKQnIhSkpJBN2dmzMDpUeYhOW5KkqY8rEs7fK8anYRK2KxmU9mcJGoJPh5RfiSNPqq8MA5PyTiCCS4CgK2Bra++sSAIoCEsQd3A0P36QmOVJBURaoo/c72hUY8pV8KlFNibVJLnelYAVAIReEXaK+CQwdVz59O0TMwAVIG1flFCviKkA51cxAZLsQBcwgnHLJCi4q5q79H08qPB/wDUG6BQcI5266iZi0Jqot3+0VyuMvX4QCRdyW/PWKFZmLLqdyHy05QW16WeJcIwwMpgCnMxZSHIN69e0LdxFR2NAmt4ZjRJymsZxMksQtxYWoaaWqLwpMPKn3aUkEAkqZ3ZiE1aG0SiSQpwCGNSPHc10g8vKkh2JJYDQtQithW8IgnJTpa0QAlsPh00zpYpBACS7UBb86RmHQCsPUFtbDbru0FKggqUWCgkJNXSkkki1H+0K4ZBKDzkAEdyai1KH6RCBhWCTKs8RiQh0/CEJFqk/udusKyJ5GXkIOXU23O7wRMl2DEkCrWzEVrbtAf5LPmLJqFZyKFTgJ3uw8WgjJKW0NAyp4NJ5SS5oVFWnU6BW3aGS6tixLuSxDuLwKYgEgJA5SMoFc2nRm3jcucxuHOZIFxeh20ixAwqMuylJSBRsywkf2/DqXL9u8MoIUAAFNc7UJ/xCxmkZUpcAakXDdIZw0xLODmuXax6fSKbBTHSsSk0LqOUukM5Pn5DxhpCAlICqqqSLs519IrlYxCEha8wLsHc2pfRoArGqyqIUAlzrcdFM32iwQEJY5yfx3GUywo5vhFHs4o2xrHKYrHrW5WSp6jKXO3bp4GGMHw9c1SHTyMSASWJNXqNtR9I6PA+z8qXWavOp3DswJ23iw1z9Vc06PxXLYXBqKSwAJD1FX/1F6l60i6wnAZhDFQy3U36j+UdovjNQlWUAJr/AG66V/NIGjiI1ejsaVPhV3i7GjUoHV6jvdCJhODS0c1yHbpD6GApYW0HSKdXF2VcGn6jlD6veMTizMShQI/UxG25HyhwqsHuBZ3UqjsvKs1pqAbG4Bp3bWsFStJFGIGu/XrFTi5qkjKkUbmNSoDtpTSApnKq7ZQlmGoIaumkV41uIVCgXCZTWMxqlKoQAK39YXkJWpySCySzMXc1YtAVzwlOdagkWajUIa8OSl5gU5nDPyhgD2B6wq4vJJOU621uAm8LJALs3KHo2r+cT96CCGYMTWg6G3eEJaUzARYFJBYmlaOfOGF4kZQEpNCw1pf6Q4PAb3lIcwz1Us5KXNTsCGF/O0AWh1JWdnrs/SNTpgSTnqKgMGY0J1gBxQUo5EhRcPXQbUuDC3uG6Yxp1CkZGdQUagaKsNraUiHuDmcpCtAXYN16bdoMnEB1pOZOVw6iMrMNXtX0MRk4ZMskglSblRLk5iWI6gk9oG1EHEfhbTJYqzJDHrmL2B6iNYSSEhRUAGFhQPv0vEJkxmShQDGlCp2BAPl8oPICchWVOGL2A1A7amIMnHXvqo4kDO6rcZxZAJCU2y8xGjsp4KgOqvMeZwAX/PGKjFJ/uDkElWxpqxF4suBSQEtRJJqUvc9yOvnCmkuOVoc0MbIRMesZ0JQkKJbUAAUc5WL9o3gMKBnmZRbK4Yk+eghn+TdSlNmUk0Fu1o1LXyApSFEkUAZ766/tBxmSlXeWB0WYBIQHWxZ6XtfuC8Ke8q5V8JsRc+thTxhoIYrSqymre1qeMZyFSXy8pLOaila62+UTYBQHJPNEkzUIylJe42bq28L4xaWdNHpqG6jo5MTTiUJNBVTuWoA966QKdOoXVQmrh3y6gRC7CjW+aUotZ5gkGhBJf4iPr0jPdqTLLsVEG2hUbAHakDnFSiwASl0s99XUO7NGsSshQAmZXFQ9WfXS0CtCDh5gmOlBCyksRVg1ajUOX8YnheHJJTsCKNQ1d6iNpUlLczmhqSdPX9omvEBKSMwU7OC9adLC8SAFZJ2Vr/PoQ5DG7EmnLetX8IpF8WmHNNLj4QkhLs71G1vnFdIwylzCcyglQAIbSpCQLDV2iyPDwtQAzZSBUklgHBara2griUAptacpXDglyVlCS7JS5JUauToGq3SH5EhWVLGjsADuLn7RE4JCsxUFMjMECw7EDtDEvD5ubMosVEJFBUDc2fWBhEXKUnDZsoNWzAgkEEvf83EOyygMlKbVd7XHnG5UvkDpUFkF3u9LbU1iAWACAnVItRz8I84OIKzl1yjJWpZJYFOgG4u3SloXl4Q5k50qJs5pQGoO2m8O5CMub9LDKQPDWtTCkzEKCg5qSxoHBcZQBprU7RR66omk7IuNB5ip1KJok6ACtLwSfOpmQaO9aGtgPKF1TFSypZBdRSlJJo4fTQdQIPKCimt3JATYvXwHWLOVREQmMDLYANXVjUHSh726wSeoSkPmJL0FHclvrBpQCb1LPy9NW0/eOZ4zjKFSjYFLaDtazekG7yDr9kpjTUf0VbiZ6hvmzCo0FXc610FI6vgmGCUAmh1L6C9Te8czwhGc8uZi99avpo8dz7gBAQahmINQ20Vw7JJdyTeLfADeaqZmICZgAsfEfL5RNE1S0uQaO7DxBaNYeaiWAkzAohglNbC9dYjiCwU6hWp0JDPdy3aBmBqgjaFGViA5DKUyrq0N9KGDSUZkkljZTNRzcvqPtEcEglNTVqb2uYakIzXOhqTrRy1h+8E0EoXuA0XP4uUqpUVZC1aNc1G/aA4bHpkt71QTmUkMdVqPKH36DeLvHSHDJ/Tfc7XNYQ/khV6qoWYMlquX6tCrYK0teHNyrqQRQuEg0AFCBtfXeFZ4U4KVZqltGFLaG9YnhpoLBQ6DS1fKGZTZagIqHG3aHYcI7/SyZYUEySAwqQKkbvA0pSAFF6aNftSveDzV5Eu/MpwAB6nf94rMTNmEhlEBnBVvR2bSBcQEdNpciz0pQOV6EZhmdIPyYfOAqmAkOWTzGnxFT0OwpoIR4hzug5aliEu1C4L9Y2UHMQgME0JNVUYt1GsLLsrQ2mIyUKVKWEJJqolyTdtGNa/eF8VmVzSxzWqBYXbQU3jIyCIgwjBkSsUpQLqokUIcC7UpZ6C0SklKRrmWdBYDatB60jUZAlEmcHKYjSlP1O712L70pD4XkJmGjpBoaB9Kl94yMi9ASlnLgEDDTSpyVBKQaVa9Sa+GkNCek8ugOUkAhVnPcxkZFNKj2iVnvRyoGYqBrWoHUsezQZMsIGUGoJctUjxLaRkZBTifRLdrHqghaysagAsC3ZhpRo0QRlQ4BIc1dizNbpG4yIRAnqpvHRYDmykAAAEi4L3Nx1NOkO4V8rquwJIO/wA4yMgmc+9EFTSO9VKaohIUspcnyGw8I43iE7MLXUdXLvU1DUa9LxkZAVT5k7hR5ZXRezmGFCE1FAwsNz0i24rPKEkpCSo3BcPobdIyMhzfLRlZqnmrwVVSpgAzFzQGgFQTpsYNiDmplYJYE3vcClaB3NvGMjISOSaeaYk52LJSOuuXpo8EkLLpFfhs1A5vQxkZD2iCMrMTM4Q505LmhWqzsCN6DwhDHLGVKhvW5cXZtAXEZGQp5lsrTSaA6EEIBqlRGUPQlgTQD82i5lYhPMAPha/xeR+UZGQFJxAkb/1XWbMg7fz9rYQFOx0OjCmx6vFJPlkrKgWejmoHTpWsZGQdTICChqR6IM9hmUBm0J2slmax3gKsQtKFMUsCOY1tQj/VrQRkZCTkytfRf//Z"/>
          <p:cNvSpPr>
            <a:spLocks noChangeAspect="1" noChangeArrowheads="1"/>
          </p:cNvSpPr>
          <p:nvPr/>
        </p:nvSpPr>
        <p:spPr bwMode="auto">
          <a:xfrm>
            <a:off x="155575" y="482600"/>
            <a:ext cx="304800" cy="304800"/>
          </a:xfrm>
          <a:prstGeom prst="rect">
            <a:avLst/>
          </a:prstGeom>
          <a:noFill/>
          <a:ln w="9525">
            <a:noFill/>
            <a:miter lim="800000"/>
            <a:headEnd/>
            <a:tailEnd/>
          </a:ln>
        </p:spPr>
        <p:txBody>
          <a:bodyPr/>
          <a:lstStyle/>
          <a:p>
            <a:endParaRPr lang="lv-LV" altLang="lv-LV"/>
          </a:p>
        </p:txBody>
      </p:sp>
      <p:sp>
        <p:nvSpPr>
          <p:cNvPr id="27658" name="TextBox 9"/>
          <p:cNvSpPr txBox="1">
            <a:spLocks noChangeArrowheads="1"/>
          </p:cNvSpPr>
          <p:nvPr/>
        </p:nvSpPr>
        <p:spPr bwMode="auto">
          <a:xfrm>
            <a:off x="3924300" y="5497513"/>
            <a:ext cx="1800225" cy="792162"/>
          </a:xfrm>
          <a:prstGeom prst="rect">
            <a:avLst/>
          </a:prstGeom>
          <a:solidFill>
            <a:schemeClr val="accent2"/>
          </a:solidFill>
          <a:ln w="9525">
            <a:noFill/>
            <a:miter lim="800000"/>
            <a:headEnd/>
            <a:tailEnd/>
          </a:ln>
        </p:spPr>
        <p:txBody>
          <a:bodyPr anchor="ctr"/>
          <a:lstStyle/>
          <a:p>
            <a:pPr algn="ctr"/>
            <a:r>
              <a:rPr lang="lv-LV" altLang="lv-LV" sz="1600" b="1">
                <a:latin typeface="Calibri" pitchFamily="34" charset="0"/>
              </a:rPr>
              <a:t>A/S “Sadales tīkli”</a:t>
            </a:r>
          </a:p>
          <a:p>
            <a:pPr algn="ctr"/>
            <a:r>
              <a:rPr lang="lv-LV" altLang="lv-LV" sz="1000" b="1">
                <a:latin typeface="Calibri" pitchFamily="34" charset="0"/>
              </a:rPr>
              <a:t>(pakalpojuma sniedzējs)</a:t>
            </a:r>
          </a:p>
        </p:txBody>
      </p:sp>
      <p:sp>
        <p:nvSpPr>
          <p:cNvPr id="27659" name="TextBox 10"/>
          <p:cNvSpPr txBox="1">
            <a:spLocks/>
          </p:cNvSpPr>
          <p:nvPr/>
        </p:nvSpPr>
        <p:spPr bwMode="auto">
          <a:xfrm>
            <a:off x="3924300" y="3443288"/>
            <a:ext cx="1727200" cy="585787"/>
          </a:xfrm>
          <a:prstGeom prst="rect">
            <a:avLst/>
          </a:prstGeom>
          <a:solidFill>
            <a:srgbClr val="4BACC6"/>
          </a:solidFill>
          <a:ln w="9525">
            <a:noFill/>
            <a:miter lim="800000"/>
            <a:headEnd/>
            <a:tailEnd/>
          </a:ln>
        </p:spPr>
        <p:txBody>
          <a:bodyPr anchor="ctr"/>
          <a:lstStyle/>
          <a:p>
            <a:pPr algn="ctr"/>
            <a:r>
              <a:rPr lang="lv-LV" altLang="lv-LV" sz="1600" b="1">
                <a:latin typeface="Calibri" pitchFamily="34" charset="0"/>
              </a:rPr>
              <a:t>Komersanti (MVU)</a:t>
            </a:r>
          </a:p>
        </p:txBody>
      </p:sp>
      <p:sp>
        <p:nvSpPr>
          <p:cNvPr id="14" name="Right Arrow 13"/>
          <p:cNvSpPr/>
          <p:nvPr/>
        </p:nvSpPr>
        <p:spPr bwMode="auto">
          <a:xfrm>
            <a:off x="2483528" y="3464729"/>
            <a:ext cx="1587667" cy="461750"/>
          </a:xfrm>
          <a:prstGeom prst="rightArrow">
            <a:avLst>
              <a:gd name="adj1" fmla="val 50000"/>
              <a:gd name="adj2" fmla="val 44996"/>
            </a:avLst>
          </a:prstGeom>
          <a:solidFill>
            <a:srgbClr val="0070C0"/>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lnSpcReduction="10000"/>
          </a:bodyPr>
          <a:lstStyle/>
          <a:p>
            <a:pPr algn="r">
              <a:defRPr/>
            </a:pPr>
            <a:r>
              <a:rPr lang="lv-LV" sz="1000" b="1" dirty="0">
                <a:latin typeface="Calibri" pitchFamily="34" charset="0"/>
              </a:rPr>
              <a:t>ERAF finansējums</a:t>
            </a:r>
            <a:endParaRPr lang="en-US" sz="1000" b="1" dirty="0">
              <a:latin typeface="Calibri" pitchFamily="34" charset="0"/>
            </a:endParaRPr>
          </a:p>
        </p:txBody>
      </p:sp>
      <p:sp>
        <p:nvSpPr>
          <p:cNvPr id="27661" name="TextBox 11"/>
          <p:cNvSpPr txBox="1">
            <a:spLocks noChangeArrowheads="1"/>
          </p:cNvSpPr>
          <p:nvPr/>
        </p:nvSpPr>
        <p:spPr bwMode="auto">
          <a:xfrm>
            <a:off x="539750" y="3443288"/>
            <a:ext cx="2160588" cy="504825"/>
          </a:xfrm>
          <a:prstGeom prst="rect">
            <a:avLst/>
          </a:prstGeom>
          <a:solidFill>
            <a:srgbClr val="FFFF00"/>
          </a:solidFill>
          <a:ln w="9525">
            <a:noFill/>
            <a:miter lim="800000"/>
            <a:headEnd/>
            <a:tailEnd/>
          </a:ln>
        </p:spPr>
        <p:txBody>
          <a:bodyPr anchor="ctr"/>
          <a:lstStyle/>
          <a:p>
            <a:pPr algn="ctr"/>
            <a:r>
              <a:rPr lang="lv-LV" altLang="lv-LV" sz="1600" b="1">
                <a:latin typeface="Calibri" pitchFamily="34" charset="0"/>
              </a:rPr>
              <a:t>Pašvaldība</a:t>
            </a:r>
          </a:p>
        </p:txBody>
      </p:sp>
      <p:sp>
        <p:nvSpPr>
          <p:cNvPr id="13" name="TextBox 12"/>
          <p:cNvSpPr txBox="1"/>
          <p:nvPr/>
        </p:nvSpPr>
        <p:spPr>
          <a:xfrm>
            <a:off x="387350" y="3033713"/>
            <a:ext cx="5337175" cy="1539875"/>
          </a:xfrm>
          <a:prstGeom prst="rect">
            <a:avLst/>
          </a:prstGeom>
          <a:solidFill>
            <a:srgbClr val="4BACC6">
              <a:alpha val="30000"/>
            </a:srgbClr>
          </a:solidFill>
          <a:ln w="6350">
            <a:solidFill>
              <a:schemeClr val="accent1">
                <a:shade val="50000"/>
              </a:schemeClr>
            </a:solidFill>
            <a:prstDash val="dash"/>
          </a:ln>
        </p:spPr>
        <p:txBody>
          <a:bodyPr>
            <a:spAutoFit/>
          </a:bodyPr>
          <a:lstStyle/>
          <a:p>
            <a:pPr marL="228600" indent="-228600" algn="ctr">
              <a:defRPr/>
            </a:pPr>
            <a:r>
              <a:rPr lang="lv-LV" sz="1400" b="1" dirty="0">
                <a:latin typeface="Calibri" pitchFamily="34" charset="0"/>
              </a:rPr>
              <a:t>Projekts</a:t>
            </a:r>
          </a:p>
          <a:p>
            <a:pPr marL="228600" indent="-228600">
              <a:defRPr/>
            </a:pPr>
            <a:endParaRPr lang="lv-LV" sz="1000" dirty="0">
              <a:latin typeface="Calibri" pitchFamily="34" charset="0"/>
            </a:endParaRPr>
          </a:p>
          <a:p>
            <a:pPr marL="228600" indent="-228600">
              <a:defRPr/>
            </a:pPr>
            <a:endParaRPr lang="lv-LV" sz="1000" dirty="0">
              <a:latin typeface="Calibri" pitchFamily="34" charset="0"/>
            </a:endParaRPr>
          </a:p>
          <a:p>
            <a:pPr marL="228600" indent="-228600">
              <a:defRPr/>
            </a:pPr>
            <a:endParaRPr lang="lv-LV" sz="1000" dirty="0">
              <a:latin typeface="Calibri" pitchFamily="34" charset="0"/>
            </a:endParaRPr>
          </a:p>
          <a:p>
            <a:pPr marL="228600" indent="-228600">
              <a:defRPr/>
            </a:pPr>
            <a:endParaRPr lang="lv-LV" sz="1000" dirty="0">
              <a:latin typeface="Calibri" pitchFamily="34" charset="0"/>
            </a:endParaRPr>
          </a:p>
          <a:p>
            <a:pPr marL="228600" indent="-228600">
              <a:defRPr/>
            </a:pPr>
            <a:endParaRPr lang="lv-LV" sz="1000" dirty="0">
              <a:latin typeface="Calibri" pitchFamily="34" charset="0"/>
            </a:endParaRPr>
          </a:p>
          <a:p>
            <a:pPr marL="228600" indent="-228600">
              <a:defRPr/>
            </a:pPr>
            <a:endParaRPr lang="lv-LV" sz="1000" dirty="0">
              <a:latin typeface="Calibri" pitchFamily="34" charset="0"/>
            </a:endParaRPr>
          </a:p>
          <a:p>
            <a:pPr marL="228600" indent="-228600">
              <a:defRPr/>
            </a:pPr>
            <a:endParaRPr lang="lv-LV" sz="1000" dirty="0">
              <a:latin typeface="Calibri" pitchFamily="34" charset="0"/>
            </a:endParaRPr>
          </a:p>
          <a:p>
            <a:pPr marL="228600" indent="-228600">
              <a:defRPr/>
            </a:pPr>
            <a:endParaRPr lang="lv-LV" sz="1000" dirty="0">
              <a:latin typeface="Calibri" pitchFamily="34" charset="0"/>
            </a:endParaRPr>
          </a:p>
        </p:txBody>
      </p:sp>
      <p:sp>
        <p:nvSpPr>
          <p:cNvPr id="15" name="Right Arrow 14"/>
          <p:cNvSpPr/>
          <p:nvPr/>
        </p:nvSpPr>
        <p:spPr bwMode="auto">
          <a:xfrm rot="5400000">
            <a:off x="3413340" y="4568337"/>
            <a:ext cx="1440160" cy="417102"/>
          </a:xfrm>
          <a:prstGeom prst="rightArrow">
            <a:avLst>
              <a:gd name="adj1" fmla="val 50000"/>
              <a:gd name="adj2" fmla="val 44996"/>
            </a:avLst>
          </a:prstGeom>
          <a:solidFill>
            <a:srgbClr val="0070C0"/>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ctr">
              <a:defRPr/>
            </a:pPr>
            <a:r>
              <a:rPr lang="lv-LV" sz="1000" b="1" dirty="0">
                <a:latin typeface="Calibri" pitchFamily="34" charset="0"/>
              </a:rPr>
              <a:t>ERAF finansējums </a:t>
            </a:r>
            <a:endParaRPr lang="en-US" sz="1000" b="1" dirty="0">
              <a:latin typeface="Calibri" pitchFamily="34" charset="0"/>
            </a:endParaRPr>
          </a:p>
        </p:txBody>
      </p:sp>
      <p:sp>
        <p:nvSpPr>
          <p:cNvPr id="16" name="Right Arrow 15"/>
          <p:cNvSpPr/>
          <p:nvPr/>
        </p:nvSpPr>
        <p:spPr bwMode="auto">
          <a:xfrm rot="16200000">
            <a:off x="4330805" y="4560864"/>
            <a:ext cx="1440160" cy="432048"/>
          </a:xfrm>
          <a:prstGeom prst="rightArrow">
            <a:avLst>
              <a:gd name="adj1" fmla="val 50000"/>
              <a:gd name="adj2" fmla="val 44996"/>
            </a:avLst>
          </a:prstGeom>
          <a:solidFill>
            <a:schemeClr val="accent2"/>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ctr" defTabSz="449263" eaLnBrk="1" hangingPunct="1">
              <a:buClr>
                <a:srgbClr val="000000"/>
              </a:buClr>
              <a:buSzPct val="100000"/>
              <a:buFont typeface="Times New Roman" pitchFamily="16" charset="0"/>
              <a:buNone/>
              <a:defRPr/>
            </a:pPr>
            <a:r>
              <a:rPr lang="lv-LV" sz="1000" dirty="0">
                <a:latin typeface="Calibri" pitchFamily="34" charset="0"/>
              </a:rPr>
              <a:t>              </a:t>
            </a:r>
            <a:r>
              <a:rPr lang="lv-LV" sz="1200" b="1" dirty="0">
                <a:latin typeface="Calibri" pitchFamily="34" charset="0"/>
              </a:rPr>
              <a:t>Infrastruktūra</a:t>
            </a:r>
            <a:endParaRPr lang="en-US" sz="1200" b="1" dirty="0">
              <a:latin typeface="Calibri" pitchFamily="34" charset="0"/>
            </a:endParaRPr>
          </a:p>
        </p:txBody>
      </p:sp>
      <p:sp>
        <p:nvSpPr>
          <p:cNvPr id="27665" name="TextBox 16"/>
          <p:cNvSpPr txBox="1">
            <a:spLocks noChangeArrowheads="1"/>
          </p:cNvSpPr>
          <p:nvPr/>
        </p:nvSpPr>
        <p:spPr bwMode="auto">
          <a:xfrm>
            <a:off x="6011863" y="1681163"/>
            <a:ext cx="2808287" cy="4030662"/>
          </a:xfrm>
          <a:prstGeom prst="rect">
            <a:avLst/>
          </a:prstGeom>
          <a:solidFill>
            <a:srgbClr val="F79646">
              <a:alpha val="30196"/>
            </a:srgbClr>
          </a:solidFill>
          <a:ln w="9525">
            <a:noFill/>
            <a:miter lim="800000"/>
            <a:headEnd/>
            <a:tailEnd/>
          </a:ln>
        </p:spPr>
        <p:txBody>
          <a:bodyPr>
            <a:spAutoFit/>
          </a:bodyPr>
          <a:lstStyle/>
          <a:p>
            <a:pPr marL="228600" indent="-228600" algn="just"/>
            <a:r>
              <a:rPr lang="lv-LV" altLang="lv-LV" sz="1000" b="1">
                <a:latin typeface="Calibri" pitchFamily="34" charset="0"/>
              </a:rPr>
              <a:t>Shēmas nosacījumi</a:t>
            </a:r>
            <a:endParaRPr lang="lv-LV" altLang="lv-LV" sz="1000">
              <a:latin typeface="Calibri" pitchFamily="34" charset="0"/>
            </a:endParaRPr>
          </a:p>
          <a:p>
            <a:pPr marL="361950" lvl="1" indent="-228600" algn="just">
              <a:buFontTx/>
              <a:buChar char="-"/>
            </a:pPr>
            <a:r>
              <a:rPr lang="lv-LV" altLang="lv-LV" sz="1000">
                <a:latin typeface="Calibri" pitchFamily="34" charset="0"/>
              </a:rPr>
              <a:t>Pašvaldība ir projekta iesniedzējs, un komersants(-i) - MVU projektā piedalās kā partneri;</a:t>
            </a:r>
          </a:p>
          <a:p>
            <a:pPr marL="361950" lvl="1" indent="-228600" algn="just">
              <a:buFontTx/>
              <a:buChar char="-"/>
            </a:pPr>
            <a:r>
              <a:rPr lang="lv-LV" altLang="lv-LV" sz="1000">
                <a:latin typeface="Calibri" pitchFamily="34" charset="0"/>
              </a:rPr>
              <a:t>Komersants (-i) – konkrēts MVU jau ir iepriekš zināms;</a:t>
            </a:r>
          </a:p>
          <a:p>
            <a:pPr marL="361950" lvl="1" indent="-228600" algn="just">
              <a:buFontTx/>
              <a:buChar char="-"/>
            </a:pPr>
            <a:r>
              <a:rPr lang="lv-LV" altLang="lv-LV" sz="1000">
                <a:latin typeface="Calibri" pitchFamily="34" charset="0"/>
              </a:rPr>
              <a:t>A/S “Sadales tīkli” (ST) loma kā pakalpojuma sniedzējam (ārpus projekta).</a:t>
            </a:r>
          </a:p>
          <a:p>
            <a:pPr marL="361950" lvl="1" indent="-228600" algn="just">
              <a:buFontTx/>
              <a:buChar char="-"/>
            </a:pPr>
            <a:r>
              <a:rPr lang="lv-LV" altLang="lv-LV" sz="1000">
                <a:latin typeface="Calibri" pitchFamily="34" charset="0"/>
              </a:rPr>
              <a:t>Valsts atbalstu sniedz saskaņā ar regulas Nr.651/2014 14.pantu.</a:t>
            </a:r>
          </a:p>
          <a:p>
            <a:pPr marL="361950" lvl="1" indent="-228600" algn="just">
              <a:buFontTx/>
              <a:buChar char="-"/>
            </a:pPr>
            <a:endParaRPr lang="lv-LV" altLang="lv-LV" sz="600">
              <a:latin typeface="Calibri" pitchFamily="34" charset="0"/>
            </a:endParaRPr>
          </a:p>
          <a:p>
            <a:pPr marL="228600" indent="-228600" algn="just"/>
            <a:r>
              <a:rPr lang="lv-LV" altLang="lv-LV" sz="1000" b="1">
                <a:latin typeface="Calibri" pitchFamily="34" charset="0"/>
              </a:rPr>
              <a:t>Shēmas apraksts</a:t>
            </a:r>
          </a:p>
          <a:p>
            <a:pPr marL="228600" indent="-228600" algn="just"/>
            <a:r>
              <a:rPr lang="lv-LV" altLang="lv-LV" sz="1000">
                <a:latin typeface="Calibri" pitchFamily="34" charset="0"/>
              </a:rPr>
              <a:t>Komersants (MVU) kā projekta partneris saņem ERAF finansējumu (</a:t>
            </a:r>
            <a:r>
              <a:rPr lang="lv-LV" altLang="lv-LV" sz="1000" b="1">
                <a:latin typeface="Calibri" pitchFamily="34" charset="0"/>
              </a:rPr>
              <a:t>1</a:t>
            </a:r>
            <a:r>
              <a:rPr lang="lv-LV" altLang="lv-LV" sz="1000">
                <a:latin typeface="Calibri" pitchFamily="34" charset="0"/>
              </a:rPr>
              <a:t>), kuru novirza ST (</a:t>
            </a:r>
            <a:r>
              <a:rPr lang="lv-LV" altLang="lv-LV" sz="1000" b="1">
                <a:latin typeface="Calibri" pitchFamily="34" charset="0"/>
              </a:rPr>
              <a:t>2</a:t>
            </a:r>
            <a:r>
              <a:rPr lang="lv-LV" altLang="lv-LV" sz="1000">
                <a:latin typeface="Calibri" pitchFamily="34" charset="0"/>
              </a:rPr>
              <a:t>), lai tiktu ierīkota energoapgādes infrastruktūra (</a:t>
            </a:r>
            <a:r>
              <a:rPr lang="lv-LV" altLang="lv-LV" sz="1000" b="1">
                <a:latin typeface="Calibri" pitchFamily="34" charset="0"/>
              </a:rPr>
              <a:t>3</a:t>
            </a:r>
            <a:r>
              <a:rPr lang="lv-LV" altLang="lv-LV" sz="1000">
                <a:latin typeface="Calibri" pitchFamily="34" charset="0"/>
              </a:rPr>
              <a:t>). Tā kā ST pie noteikta jaudas patēriņa pakalpojuma maksu </a:t>
            </a:r>
            <a:r>
              <a:rPr lang="lv-LV" altLang="lv-LV" sz="1000" u="sng">
                <a:latin typeface="Calibri" pitchFamily="34" charset="0"/>
              </a:rPr>
              <a:t>piecu gadu laikā </a:t>
            </a:r>
            <a:r>
              <a:rPr lang="lv-LV" altLang="lv-LV" sz="1000">
                <a:latin typeface="Calibri" pitchFamily="34" charset="0"/>
              </a:rPr>
              <a:t>atmaksā (</a:t>
            </a:r>
            <a:r>
              <a:rPr lang="lv-LV" altLang="lv-LV" sz="1000" b="1">
                <a:latin typeface="Calibri" pitchFamily="34" charset="0"/>
              </a:rPr>
              <a:t>4</a:t>
            </a:r>
            <a:r>
              <a:rPr lang="lv-LV" altLang="lv-LV" sz="1000">
                <a:latin typeface="Calibri" pitchFamily="34" charset="0"/>
              </a:rPr>
              <a:t>), rezultātā komersanti (MVU) saņem gan piekļuvi ST infrastruktūrai (</a:t>
            </a:r>
            <a:r>
              <a:rPr lang="lv-LV" altLang="lv-LV" sz="1000" b="1">
                <a:latin typeface="Calibri" pitchFamily="34" charset="0"/>
              </a:rPr>
              <a:t>3</a:t>
            </a:r>
            <a:r>
              <a:rPr lang="lv-LV" altLang="lv-LV" sz="1000">
                <a:latin typeface="Calibri" pitchFamily="34" charset="0"/>
              </a:rPr>
              <a:t>), gan pakalpojuma maksas kompensāciju (</a:t>
            </a:r>
            <a:r>
              <a:rPr lang="lv-LV" altLang="lv-LV" sz="1000" b="1">
                <a:latin typeface="Calibri" pitchFamily="34" charset="0"/>
              </a:rPr>
              <a:t>4</a:t>
            </a:r>
            <a:r>
              <a:rPr lang="lv-LV" altLang="lv-LV" sz="1000">
                <a:latin typeface="Calibri" pitchFamily="34" charset="0"/>
              </a:rPr>
              <a:t>), kas faktiski ir atgriezts komersanta līdzfinansējums un ERAF finansējums.</a:t>
            </a:r>
          </a:p>
          <a:p>
            <a:pPr marL="228600" indent="-228600" algn="just"/>
            <a:endParaRPr lang="lv-LV" altLang="lv-LV" sz="1000">
              <a:latin typeface="Calibri" pitchFamily="34" charset="0"/>
            </a:endParaRPr>
          </a:p>
          <a:p>
            <a:pPr marL="228600" indent="-228600" algn="just"/>
            <a:r>
              <a:rPr lang="lv-LV" altLang="lv-LV" sz="1000">
                <a:latin typeface="Calibri" pitchFamily="34" charset="0"/>
              </a:rPr>
              <a:t>Komersants ERAF daļas kompensāciju, ja tāda rodas, atmaksā pašvaldībai (</a:t>
            </a:r>
            <a:r>
              <a:rPr lang="lv-LV" altLang="lv-LV" sz="1000" b="1">
                <a:latin typeface="Calibri" pitchFamily="34" charset="0"/>
              </a:rPr>
              <a:t>5</a:t>
            </a:r>
            <a:r>
              <a:rPr lang="lv-LV" altLang="lv-LV" sz="1000">
                <a:latin typeface="Calibri" pitchFamily="34" charset="0"/>
              </a:rPr>
              <a:t>), pašvaldība to atmaksā CFLA (</a:t>
            </a:r>
            <a:r>
              <a:rPr lang="lv-LV" altLang="lv-LV" sz="1000" b="1">
                <a:latin typeface="Calibri" pitchFamily="34" charset="0"/>
              </a:rPr>
              <a:t>6</a:t>
            </a:r>
            <a:r>
              <a:rPr lang="lv-LV" altLang="lv-LV" sz="1000">
                <a:latin typeface="Calibri" pitchFamily="34" charset="0"/>
              </a:rPr>
              <a:t>).</a:t>
            </a:r>
          </a:p>
        </p:txBody>
      </p:sp>
      <p:sp>
        <p:nvSpPr>
          <p:cNvPr id="20" name="Right Arrow 19"/>
          <p:cNvSpPr/>
          <p:nvPr/>
        </p:nvSpPr>
        <p:spPr bwMode="auto">
          <a:xfrm rot="5400000">
            <a:off x="244047" y="4496329"/>
            <a:ext cx="1440160" cy="417102"/>
          </a:xfrm>
          <a:prstGeom prst="rightArrow">
            <a:avLst>
              <a:gd name="adj1" fmla="val 50000"/>
              <a:gd name="adj2" fmla="val 44996"/>
            </a:avLst>
          </a:prstGeom>
          <a:solidFill>
            <a:srgbClr val="0070C0"/>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r">
              <a:defRPr/>
            </a:pPr>
            <a:r>
              <a:rPr lang="lv-LV" sz="1000" b="1" dirty="0">
                <a:latin typeface="Calibri" pitchFamily="34" charset="0"/>
              </a:rPr>
              <a:t>ERAF finansējums 85%</a:t>
            </a:r>
            <a:endParaRPr lang="en-US" sz="1000" b="1" dirty="0">
              <a:latin typeface="Calibri" pitchFamily="34" charset="0"/>
            </a:endParaRPr>
          </a:p>
        </p:txBody>
      </p:sp>
      <p:sp>
        <p:nvSpPr>
          <p:cNvPr id="21" name="Right Arrow 20"/>
          <p:cNvSpPr/>
          <p:nvPr/>
        </p:nvSpPr>
        <p:spPr bwMode="auto">
          <a:xfrm rot="16200000">
            <a:off x="1331639" y="4488856"/>
            <a:ext cx="1440160" cy="432048"/>
          </a:xfrm>
          <a:prstGeom prst="rightArrow">
            <a:avLst>
              <a:gd name="adj1" fmla="val 50000"/>
              <a:gd name="adj2" fmla="val 44996"/>
            </a:avLst>
          </a:prstGeom>
          <a:solidFill>
            <a:schemeClr val="accent2"/>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ctr" defTabSz="449263" eaLnBrk="1" hangingPunct="1">
              <a:buClr>
                <a:srgbClr val="000000"/>
              </a:buClr>
              <a:buSzPct val="100000"/>
              <a:buFont typeface="Times New Roman" pitchFamily="16" charset="0"/>
              <a:buNone/>
              <a:defRPr/>
            </a:pPr>
            <a:r>
              <a:rPr lang="lv-LV" sz="1000" dirty="0">
                <a:latin typeface="Calibri" pitchFamily="34" charset="0"/>
              </a:rPr>
              <a:t>              </a:t>
            </a:r>
            <a:r>
              <a:rPr lang="lv-LV" sz="1200" b="1" dirty="0">
                <a:latin typeface="Calibri" pitchFamily="34" charset="0"/>
              </a:rPr>
              <a:t>Infrastruktūra</a:t>
            </a:r>
            <a:endParaRPr lang="en-US" sz="1200" b="1" dirty="0">
              <a:latin typeface="Calibri" pitchFamily="34" charset="0"/>
            </a:endParaRPr>
          </a:p>
        </p:txBody>
      </p:sp>
      <p:sp>
        <p:nvSpPr>
          <p:cNvPr id="27668" name="TextBox 21"/>
          <p:cNvSpPr txBox="1">
            <a:spLocks noChangeArrowheads="1"/>
          </p:cNvSpPr>
          <p:nvPr/>
        </p:nvSpPr>
        <p:spPr bwMode="auto">
          <a:xfrm>
            <a:off x="684213" y="5424488"/>
            <a:ext cx="1798637" cy="576262"/>
          </a:xfrm>
          <a:prstGeom prst="rect">
            <a:avLst/>
          </a:prstGeom>
          <a:solidFill>
            <a:srgbClr val="4BACC6"/>
          </a:solidFill>
          <a:ln w="9525">
            <a:noFill/>
            <a:miter lim="800000"/>
            <a:headEnd/>
            <a:tailEnd/>
          </a:ln>
        </p:spPr>
        <p:txBody>
          <a:bodyPr anchor="ctr"/>
          <a:lstStyle/>
          <a:p>
            <a:pPr algn="ctr"/>
            <a:r>
              <a:rPr lang="lv-LV" altLang="lv-LV" sz="1600" b="1">
                <a:latin typeface="Calibri" pitchFamily="34" charset="0"/>
              </a:rPr>
              <a:t>Būvdarbi (publiskā infrastruktūra)</a:t>
            </a:r>
          </a:p>
        </p:txBody>
      </p:sp>
      <p:sp>
        <p:nvSpPr>
          <p:cNvPr id="23" name="Right Arrow 22"/>
          <p:cNvSpPr/>
          <p:nvPr/>
        </p:nvSpPr>
        <p:spPr bwMode="auto">
          <a:xfrm rot="5400000">
            <a:off x="3902866" y="4568337"/>
            <a:ext cx="1440160" cy="417102"/>
          </a:xfrm>
          <a:prstGeom prst="rightArrow">
            <a:avLst>
              <a:gd name="adj1" fmla="val 50000"/>
              <a:gd name="adj2" fmla="val 44996"/>
            </a:avLst>
          </a:prstGeom>
          <a:solidFill>
            <a:srgbClr val="FFFFCC"/>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77500" lnSpcReduction="20000"/>
          </a:bodyPr>
          <a:lstStyle/>
          <a:p>
            <a:pPr algn="ctr">
              <a:defRPr/>
            </a:pPr>
            <a:r>
              <a:rPr lang="lv-LV" sz="1000" b="1" dirty="0">
                <a:latin typeface="Calibri" pitchFamily="34" charset="0"/>
              </a:rPr>
              <a:t>Komersanta  finansējums </a:t>
            </a:r>
            <a:endParaRPr lang="en-US" sz="1000" b="1" dirty="0">
              <a:latin typeface="Calibri" pitchFamily="34" charset="0"/>
            </a:endParaRPr>
          </a:p>
        </p:txBody>
      </p:sp>
      <p:sp>
        <p:nvSpPr>
          <p:cNvPr id="24" name="Right Arrow 23"/>
          <p:cNvSpPr/>
          <p:nvPr/>
        </p:nvSpPr>
        <p:spPr bwMode="auto">
          <a:xfrm rot="5400000">
            <a:off x="676095" y="4496329"/>
            <a:ext cx="1440160" cy="417102"/>
          </a:xfrm>
          <a:prstGeom prst="rightArrow">
            <a:avLst>
              <a:gd name="adj1" fmla="val 50000"/>
              <a:gd name="adj2" fmla="val 44996"/>
            </a:avLst>
          </a:prstGeom>
          <a:solidFill>
            <a:srgbClr val="FFFFCC"/>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77500" lnSpcReduction="20000"/>
          </a:bodyPr>
          <a:lstStyle/>
          <a:p>
            <a:pPr algn="ctr">
              <a:defRPr/>
            </a:pPr>
            <a:r>
              <a:rPr lang="lv-LV" sz="1000" b="1" dirty="0">
                <a:latin typeface="Calibri" pitchFamily="34" charset="0"/>
              </a:rPr>
              <a:t>Pašvaldības finansējums </a:t>
            </a:r>
            <a:endParaRPr lang="en-US" sz="1000" b="1" dirty="0">
              <a:latin typeface="Calibri" pitchFamily="34" charset="0"/>
            </a:endParaRPr>
          </a:p>
        </p:txBody>
      </p:sp>
      <p:sp>
        <p:nvSpPr>
          <p:cNvPr id="25" name="Dodecagon 24"/>
          <p:cNvSpPr/>
          <p:nvPr/>
        </p:nvSpPr>
        <p:spPr>
          <a:xfrm>
            <a:off x="2695575" y="3587750"/>
            <a:ext cx="215900" cy="215900"/>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1</a:t>
            </a:r>
          </a:p>
        </p:txBody>
      </p:sp>
      <p:sp>
        <p:nvSpPr>
          <p:cNvPr id="26" name="Dodecagon 25"/>
          <p:cNvSpPr/>
          <p:nvPr/>
        </p:nvSpPr>
        <p:spPr>
          <a:xfrm>
            <a:off x="4025900" y="4029075"/>
            <a:ext cx="215900" cy="215900"/>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2</a:t>
            </a:r>
          </a:p>
        </p:txBody>
      </p:sp>
      <p:sp>
        <p:nvSpPr>
          <p:cNvPr id="27" name="Dodecagon 26"/>
          <p:cNvSpPr/>
          <p:nvPr/>
        </p:nvSpPr>
        <p:spPr>
          <a:xfrm>
            <a:off x="4943475" y="5280025"/>
            <a:ext cx="215900" cy="215900"/>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3</a:t>
            </a:r>
          </a:p>
        </p:txBody>
      </p:sp>
      <p:sp>
        <p:nvSpPr>
          <p:cNvPr id="28" name="Dodecagon 27"/>
          <p:cNvSpPr/>
          <p:nvPr/>
        </p:nvSpPr>
        <p:spPr>
          <a:xfrm>
            <a:off x="5356225" y="5281613"/>
            <a:ext cx="215900" cy="215900"/>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4</a:t>
            </a:r>
          </a:p>
        </p:txBody>
      </p:sp>
      <p:sp>
        <p:nvSpPr>
          <p:cNvPr id="27675" name="TextBox 28"/>
          <p:cNvSpPr txBox="1">
            <a:spLocks noChangeArrowheads="1"/>
          </p:cNvSpPr>
          <p:nvPr/>
        </p:nvSpPr>
        <p:spPr bwMode="auto">
          <a:xfrm>
            <a:off x="2482850" y="930275"/>
            <a:ext cx="4408488" cy="369888"/>
          </a:xfrm>
          <a:prstGeom prst="rect">
            <a:avLst/>
          </a:prstGeom>
          <a:solidFill>
            <a:srgbClr val="F79646">
              <a:alpha val="30196"/>
            </a:srgbClr>
          </a:solidFill>
          <a:ln w="9525">
            <a:noFill/>
            <a:miter lim="800000"/>
            <a:headEnd/>
            <a:tailEnd/>
          </a:ln>
        </p:spPr>
        <p:txBody>
          <a:bodyPr>
            <a:spAutoFit/>
          </a:bodyPr>
          <a:lstStyle/>
          <a:p>
            <a:pPr marL="228600" indent="-228600" algn="ctr"/>
            <a:r>
              <a:rPr lang="lv-LV" altLang="lv-LV" sz="1800" b="1">
                <a:latin typeface="Calibri" pitchFamily="34" charset="0"/>
              </a:rPr>
              <a:t>Komersants (MVU) ir zināms iepriekš</a:t>
            </a:r>
            <a:endParaRPr lang="lv-LV" altLang="lv-LV" sz="1800">
              <a:latin typeface="Calibri" pitchFamily="34" charset="0"/>
            </a:endParaRPr>
          </a:p>
        </p:txBody>
      </p:sp>
      <p:sp>
        <p:nvSpPr>
          <p:cNvPr id="38" name="Dodecagon 37"/>
          <p:cNvSpPr/>
          <p:nvPr/>
        </p:nvSpPr>
        <p:spPr>
          <a:xfrm>
            <a:off x="5356225" y="3221038"/>
            <a:ext cx="215900" cy="217487"/>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5</a:t>
            </a:r>
          </a:p>
        </p:txBody>
      </p:sp>
      <p:sp>
        <p:nvSpPr>
          <p:cNvPr id="27677" name="TextBox 38"/>
          <p:cNvSpPr txBox="1">
            <a:spLocks noChangeArrowheads="1"/>
          </p:cNvSpPr>
          <p:nvPr/>
        </p:nvSpPr>
        <p:spPr bwMode="auto">
          <a:xfrm>
            <a:off x="3001963" y="2468563"/>
            <a:ext cx="2130425" cy="246062"/>
          </a:xfrm>
          <a:prstGeom prst="rect">
            <a:avLst/>
          </a:prstGeom>
          <a:noFill/>
          <a:ln w="9525">
            <a:noFill/>
            <a:miter lim="800000"/>
            <a:headEnd/>
            <a:tailEnd/>
          </a:ln>
        </p:spPr>
        <p:txBody>
          <a:bodyPr>
            <a:spAutoFit/>
          </a:bodyPr>
          <a:lstStyle/>
          <a:p>
            <a:r>
              <a:rPr lang="lv-LV" altLang="lv-LV" sz="1000" b="1">
                <a:latin typeface="Calibri" pitchFamily="34" charset="0"/>
              </a:rPr>
              <a:t>Pakalpojuma maksas kompensācija</a:t>
            </a:r>
          </a:p>
        </p:txBody>
      </p:sp>
      <p:sp>
        <p:nvSpPr>
          <p:cNvPr id="43" name="Dodecagon 42"/>
          <p:cNvSpPr/>
          <p:nvPr/>
        </p:nvSpPr>
        <p:spPr>
          <a:xfrm>
            <a:off x="1692275" y="3248025"/>
            <a:ext cx="215900" cy="217488"/>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6</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6"/>
          <p:cNvSpPr>
            <a:spLocks noGrp="1"/>
          </p:cNvSpPr>
          <p:nvPr>
            <p:ph type="sldNum" sz="quarter" idx="13"/>
          </p:nvPr>
        </p:nvSpPr>
        <p:spPr bwMode="auto">
          <a:xfrm>
            <a:off x="8534400" y="6324600"/>
            <a:ext cx="452438" cy="304800"/>
          </a:xfrm>
          <a:noFill/>
          <a:ln>
            <a:miter lim="800000"/>
            <a:headEnd/>
            <a:tailEnd/>
          </a:ln>
        </p:spPr>
        <p:txBody>
          <a:bodyPr/>
          <a:lstStyle/>
          <a:p>
            <a:fld id="{30FD8B87-484B-4E75-BB0F-553B286FD022}" type="slidenum">
              <a:rPr lang="en-US" altLang="en-US"/>
              <a:pPr/>
              <a:t>2</a:t>
            </a:fld>
            <a:endParaRPr lang="en-US" altLang="en-US"/>
          </a:p>
        </p:txBody>
      </p:sp>
      <p:sp>
        <p:nvSpPr>
          <p:cNvPr id="3" name="Content Placeholder 3"/>
          <p:cNvSpPr txBox="1">
            <a:spLocks/>
          </p:cNvSpPr>
          <p:nvPr/>
        </p:nvSpPr>
        <p:spPr bwMode="auto">
          <a:xfrm>
            <a:off x="0" y="-22225"/>
            <a:ext cx="8340725" cy="6346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57188">
              <a:defRPr>
                <a:solidFill>
                  <a:schemeClr val="bg1"/>
                </a:solidFill>
                <a:latin typeface="Times New Roman" panose="02020603050405020304" pitchFamily="18" charset="0"/>
                <a:ea typeface="MS PGothic" panose="020B0600070205080204" pitchFamily="34" charset="-128"/>
              </a:defRPr>
            </a:lvl1pPr>
            <a:lvl2pPr marL="342900" indent="-342900">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marL="1876425" lvl="1" algn="just">
              <a:buClr>
                <a:srgbClr val="000000"/>
              </a:buClr>
              <a:defRPr/>
            </a:pPr>
            <a:r>
              <a:rPr lang="lv-LV" altLang="lv-LV" b="1" dirty="0" smtClean="0">
                <a:solidFill>
                  <a:schemeClr val="tx1"/>
                </a:solidFill>
                <a:latin typeface="Arial" panose="020B0604020202020204" pitchFamily="34" charset="0"/>
                <a:cs typeface="Arial" panose="020B0604020202020204" pitchFamily="34" charset="0"/>
                <a:sym typeface="Arial" panose="020B0604020202020204" pitchFamily="34" charset="0"/>
              </a:rPr>
              <a:t>	</a:t>
            </a:r>
          </a:p>
          <a:p>
            <a:pPr marL="1876425" lvl="1" algn="just">
              <a:buClr>
                <a:srgbClr val="000000"/>
              </a:buClr>
              <a:defRPr/>
            </a:pPr>
            <a:endParaRPr lang="lv-LV" altLang="lv-LV"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r>
              <a:rPr lang="lv-LV" altLang="lv-LV" b="1" dirty="0" smtClean="0">
                <a:solidFill>
                  <a:schemeClr val="tx1"/>
                </a:solidFill>
                <a:latin typeface="Arial" panose="020B0604020202020204" pitchFamily="34" charset="0"/>
                <a:cs typeface="Arial" panose="020B0604020202020204" pitchFamily="34" charset="0"/>
                <a:sym typeface="Arial" panose="020B0604020202020204" pitchFamily="34" charset="0"/>
              </a:rPr>
              <a:t>	</a:t>
            </a:r>
          </a:p>
          <a:p>
            <a:pPr marL="1876425" lvl="1" algn="just">
              <a:buClr>
                <a:srgbClr val="000000"/>
              </a:buClr>
              <a:defRPr/>
            </a:pPr>
            <a:r>
              <a:rPr lang="lv-LV" altLang="lv-LV" b="1" dirty="0">
                <a:solidFill>
                  <a:schemeClr val="tx1"/>
                </a:solidFill>
                <a:latin typeface="Arial" panose="020B0604020202020204" pitchFamily="34" charset="0"/>
                <a:cs typeface="Arial" panose="020B0604020202020204" pitchFamily="34" charset="0"/>
                <a:sym typeface="Arial" panose="020B0604020202020204" pitchFamily="34" charset="0"/>
              </a:rPr>
              <a:t>	</a:t>
            </a:r>
            <a:endParaRPr lang="lv-LV" altLang="lv-LV"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endPar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endPar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endPar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endPar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endPar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985838" lvl="1" algn="just">
              <a:lnSpc>
                <a:spcPct val="150000"/>
              </a:lnSpc>
              <a:buClr>
                <a:srgbClr val="000000"/>
              </a:buClr>
              <a:buFont typeface="Arial" panose="020B0604020202020204" pitchFamily="34" charset="0"/>
              <a:buChar char="•"/>
              <a:defRPr/>
            </a:pPr>
            <a:r>
              <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rPr>
              <a:t>Projekta ieviešanas process</a:t>
            </a:r>
          </a:p>
          <a:p>
            <a:pPr marL="985838" lvl="1" algn="just">
              <a:lnSpc>
                <a:spcPct val="150000"/>
              </a:lnSpc>
              <a:buClr>
                <a:srgbClr val="000000"/>
              </a:buClr>
              <a:buFont typeface="Arial" panose="020B0604020202020204" pitchFamily="34" charset="0"/>
              <a:buChar char="•"/>
              <a:defRPr/>
            </a:pPr>
            <a:r>
              <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rPr>
              <a:t>Sasniedzamie rezultāti</a:t>
            </a:r>
            <a:endParaRPr lang="lv-LV" altLang="lv-LV" sz="1600"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985838" lvl="1" algn="just">
              <a:lnSpc>
                <a:spcPct val="150000"/>
              </a:lnSpc>
              <a:buClr>
                <a:srgbClr val="000000"/>
              </a:buClr>
              <a:buFont typeface="Arial" panose="020B0604020202020204" pitchFamily="34" charset="0"/>
              <a:buChar char="•"/>
              <a:defRPr/>
            </a:pPr>
            <a:r>
              <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rPr>
              <a:t>Atbalstāmās darbības</a:t>
            </a:r>
          </a:p>
          <a:p>
            <a:pPr marL="985838" lvl="1" algn="just">
              <a:lnSpc>
                <a:spcPct val="150000"/>
              </a:lnSpc>
              <a:buClr>
                <a:srgbClr val="000000"/>
              </a:buClr>
              <a:buFont typeface="Arial" panose="020B0604020202020204" pitchFamily="34" charset="0"/>
              <a:buChar char="•"/>
              <a:defRPr/>
            </a:pPr>
            <a:r>
              <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rPr>
              <a:t>Attiecināmās un neattiecināmās izmaksas</a:t>
            </a:r>
          </a:p>
          <a:p>
            <a:pPr marL="985838" lvl="1" algn="just">
              <a:lnSpc>
                <a:spcPct val="150000"/>
              </a:lnSpc>
              <a:buClr>
                <a:srgbClr val="000000"/>
              </a:buClr>
              <a:buFont typeface="Arial" panose="020B0604020202020204" pitchFamily="34" charset="0"/>
              <a:buChar char="•"/>
              <a:defRPr/>
            </a:pPr>
            <a:r>
              <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rPr>
              <a:t>Atbalsta intensitāte</a:t>
            </a:r>
          </a:p>
          <a:p>
            <a:pPr marL="985838" lvl="1" algn="just">
              <a:lnSpc>
                <a:spcPct val="150000"/>
              </a:lnSpc>
              <a:buClr>
                <a:srgbClr val="000000"/>
              </a:buClr>
              <a:buFont typeface="Arial" panose="020B0604020202020204" pitchFamily="34" charset="0"/>
              <a:buChar char="•"/>
              <a:defRPr/>
            </a:pPr>
            <a:r>
              <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rPr>
              <a:t>Projekta iesniedzējs</a:t>
            </a:r>
          </a:p>
          <a:p>
            <a:pPr marL="985838" lvl="1" algn="just">
              <a:lnSpc>
                <a:spcPct val="150000"/>
              </a:lnSpc>
              <a:buClr>
                <a:srgbClr val="000000"/>
              </a:buClr>
              <a:buFont typeface="Arial" panose="020B0604020202020204" pitchFamily="34" charset="0"/>
              <a:buChar char="•"/>
              <a:defRPr/>
            </a:pPr>
            <a:r>
              <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rPr>
              <a:t>Sadarbība projektā</a:t>
            </a:r>
          </a:p>
          <a:p>
            <a:pPr marL="985838" lvl="1" algn="just">
              <a:lnSpc>
                <a:spcPct val="150000"/>
              </a:lnSpc>
              <a:buClr>
                <a:srgbClr val="000000"/>
              </a:buClr>
              <a:buFont typeface="Arial" panose="020B0604020202020204" pitchFamily="34" charset="0"/>
              <a:buChar char="•"/>
              <a:defRPr/>
            </a:pPr>
            <a:r>
              <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rPr>
              <a:t>Kādā īpašumā var ieguldīt?</a:t>
            </a:r>
          </a:p>
          <a:p>
            <a:pPr marL="985838" lvl="1" algn="just">
              <a:lnSpc>
                <a:spcPct val="150000"/>
              </a:lnSpc>
              <a:buClr>
                <a:srgbClr val="000000"/>
              </a:buClr>
              <a:buFont typeface="Arial" panose="020B0604020202020204" pitchFamily="34" charset="0"/>
              <a:buChar char="•"/>
              <a:defRPr/>
            </a:pPr>
            <a:r>
              <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rPr>
              <a:t>Projektu piemēri</a:t>
            </a:r>
          </a:p>
          <a:p>
            <a:pPr marL="1876425" lvl="1" algn="just">
              <a:lnSpc>
                <a:spcPct val="150000"/>
              </a:lnSpc>
              <a:buClr>
                <a:srgbClr val="000000"/>
              </a:buClr>
              <a:buFont typeface="Arial" panose="020B0604020202020204" pitchFamily="34" charset="0"/>
              <a:buChar char="•"/>
              <a:defRPr/>
            </a:pPr>
            <a:endPar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lnSpc>
                <a:spcPct val="150000"/>
              </a:lnSpc>
              <a:buClr>
                <a:srgbClr val="000000"/>
              </a:buClr>
              <a:buFont typeface="Arial" panose="020B0604020202020204" pitchFamily="34" charset="0"/>
              <a:buChar char="•"/>
              <a:defRPr/>
            </a:pPr>
            <a:endPar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buFont typeface="Arial" panose="020B0604020202020204" pitchFamily="34" charset="0"/>
              <a:buChar char="•"/>
              <a:defRPr/>
            </a:pPr>
            <a:endPar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endParaRPr>
          </a:p>
        </p:txBody>
      </p:sp>
      <p:sp>
        <p:nvSpPr>
          <p:cNvPr id="6" name="Title 1"/>
          <p:cNvSpPr>
            <a:spLocks noGrp="1"/>
          </p:cNvSpPr>
          <p:nvPr>
            <p:ph type="title"/>
          </p:nvPr>
        </p:nvSpPr>
        <p:spPr>
          <a:xfrm>
            <a:off x="2590800" y="244475"/>
            <a:ext cx="6096000" cy="703263"/>
          </a:xfrm>
        </p:spPr>
        <p:txBody>
          <a:bodyPr>
            <a:normAutofit fontScale="90000"/>
          </a:bodyPr>
          <a:lstStyle/>
          <a:p>
            <a:pPr>
              <a:defRPr/>
            </a:pPr>
            <a:r>
              <a:rPr lang="lv-LV" altLang="lv-LV" dirty="0" smtClean="0">
                <a:latin typeface="Arial" pitchFamily="34" charset="0"/>
                <a:cs typeface="Arial" pitchFamily="34" charset="0"/>
              </a:rPr>
              <a:t/>
            </a:r>
            <a:br>
              <a:rPr lang="lv-LV" altLang="lv-LV" dirty="0" smtClean="0">
                <a:latin typeface="Arial" pitchFamily="34" charset="0"/>
                <a:cs typeface="Arial" pitchFamily="34" charset="0"/>
              </a:rPr>
            </a:br>
            <a:r>
              <a:rPr lang="lv-LV" altLang="lv-LV" sz="5300" dirty="0" smtClean="0">
                <a:latin typeface="Arial" pitchFamily="34" charset="0"/>
                <a:cs typeface="Arial" pitchFamily="34" charset="0"/>
              </a:rPr>
              <a:t>Saturs</a:t>
            </a:r>
            <a:endParaRPr lang="lv-LV" altLang="lv-LV" dirty="0">
              <a:latin typeface="Arial" pitchFamily="34" charset="0"/>
              <a:cs typeface="Arial" pitchFamily="34" charset="0"/>
            </a:endParaRPr>
          </a:p>
        </p:txBody>
      </p:sp>
    </p:spTree>
    <p:extLst>
      <p:ext uri="{BB962C8B-B14F-4D97-AF65-F5344CB8AC3E}">
        <p14:creationId xmlns:p14="http://schemas.microsoft.com/office/powerpoint/2010/main" xmlns="" val="13219723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U-Turn Arrow 67"/>
          <p:cNvSpPr/>
          <p:nvPr/>
        </p:nvSpPr>
        <p:spPr>
          <a:xfrm rot="10800000">
            <a:off x="935038" y="5811838"/>
            <a:ext cx="2630487" cy="666750"/>
          </a:xfrm>
          <a:prstGeom prst="uturnArrow">
            <a:avLst>
              <a:gd name="adj1" fmla="val 13110"/>
              <a:gd name="adj2" fmla="val 10620"/>
              <a:gd name="adj3" fmla="val 12643"/>
              <a:gd name="adj4" fmla="val 29240"/>
              <a:gd name="adj5" fmla="val 100000"/>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wrap="none"/>
          <a:lstStyle/>
          <a:p>
            <a:pPr>
              <a:defRPr/>
            </a:pPr>
            <a:endParaRPr lang="en-US" sz="1000" b="1" dirty="0">
              <a:solidFill>
                <a:schemeClr val="tx1"/>
              </a:solidFill>
              <a:latin typeface="Calibri" pitchFamily="34" charset="0"/>
            </a:endParaRPr>
          </a:p>
        </p:txBody>
      </p:sp>
      <p:sp>
        <p:nvSpPr>
          <p:cNvPr id="46" name="U-Turn Arrow 45"/>
          <p:cNvSpPr/>
          <p:nvPr/>
        </p:nvSpPr>
        <p:spPr>
          <a:xfrm rot="10800000">
            <a:off x="684213" y="5668963"/>
            <a:ext cx="3095625" cy="1008062"/>
          </a:xfrm>
          <a:prstGeom prst="uturnArrow">
            <a:avLst>
              <a:gd name="adj1" fmla="val 34127"/>
              <a:gd name="adj2" fmla="val 25000"/>
              <a:gd name="adj3" fmla="val 24810"/>
              <a:gd name="adj4" fmla="val 18078"/>
              <a:gd name="adj5" fmla="val 100000"/>
            </a:avLst>
          </a:prstGeom>
          <a:solidFill>
            <a:srgbClr val="FFFFCC">
              <a:alpha val="60000"/>
            </a:srgbClr>
          </a:solidFill>
        </p:spPr>
        <p:style>
          <a:lnRef idx="2">
            <a:schemeClr val="accent1">
              <a:shade val="50000"/>
            </a:schemeClr>
          </a:lnRef>
          <a:fillRef idx="1">
            <a:schemeClr val="accent1"/>
          </a:fillRef>
          <a:effectRef idx="0">
            <a:schemeClr val="accent1"/>
          </a:effectRef>
          <a:fontRef idx="minor">
            <a:schemeClr val="lt1"/>
          </a:fontRef>
        </p:style>
        <p:txBody>
          <a:bodyPr wrap="none"/>
          <a:lstStyle/>
          <a:p>
            <a:pPr>
              <a:defRPr/>
            </a:pPr>
            <a:endParaRPr lang="en-US" sz="1000" b="1" dirty="0">
              <a:solidFill>
                <a:schemeClr val="tx1"/>
              </a:solidFill>
              <a:latin typeface="Calibri" pitchFamily="34" charset="0"/>
            </a:endParaRPr>
          </a:p>
        </p:txBody>
      </p:sp>
      <p:sp>
        <p:nvSpPr>
          <p:cNvPr id="67" name="Right Arrow 66"/>
          <p:cNvSpPr/>
          <p:nvPr/>
        </p:nvSpPr>
        <p:spPr bwMode="auto">
          <a:xfrm rot="18847492">
            <a:off x="450410" y="3477438"/>
            <a:ext cx="2674015" cy="149130"/>
          </a:xfrm>
          <a:prstGeom prst="rightArrow">
            <a:avLst>
              <a:gd name="adj1" fmla="val 56206"/>
              <a:gd name="adj2" fmla="val 56511"/>
            </a:avLst>
          </a:prstGeom>
          <a:solidFill>
            <a:srgbClr val="0070C0"/>
          </a:solidFill>
          <a:ln w="9525" cap="flat" cmpd="sng" algn="ctr">
            <a:noFill/>
            <a:prstDash val="solid"/>
            <a:round/>
            <a:headEnd type="none" w="med" len="med"/>
            <a:tailEnd type="none" w="med" len="med"/>
          </a:ln>
          <a:effectLst/>
          <a:scene3d>
            <a:camera prst="orthographicFront">
              <a:rot lat="0" lon="0" rev="0"/>
            </a:camera>
            <a:lightRig rig="threePt" dir="t"/>
          </a:scene3d>
        </p:spPr>
        <p:txBody>
          <a:bodyPr>
            <a:normAutofit fontScale="25000" lnSpcReduction="20000"/>
          </a:bodyPr>
          <a:lstStyle/>
          <a:p>
            <a:pPr algn="ctr">
              <a:defRPr/>
            </a:pPr>
            <a:endParaRPr lang="en-US" sz="1000" b="1" dirty="0">
              <a:latin typeface="Calibri" pitchFamily="34" charset="0"/>
            </a:endParaRPr>
          </a:p>
        </p:txBody>
      </p:sp>
      <p:sp>
        <p:nvSpPr>
          <p:cNvPr id="63" name="Right Arrow 62"/>
          <p:cNvSpPr/>
          <p:nvPr/>
        </p:nvSpPr>
        <p:spPr bwMode="auto">
          <a:xfrm rot="18835811">
            <a:off x="282716" y="3139935"/>
            <a:ext cx="2922632" cy="638604"/>
          </a:xfrm>
          <a:prstGeom prst="rightArrow">
            <a:avLst>
              <a:gd name="adj1" fmla="val 50000"/>
              <a:gd name="adj2" fmla="val 44996"/>
            </a:avLst>
          </a:prstGeom>
          <a:solidFill>
            <a:schemeClr val="accent6">
              <a:lumMod val="20000"/>
              <a:lumOff val="80000"/>
              <a:alpha val="60000"/>
            </a:schemeClr>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chor="b">
            <a:normAutofit fontScale="47500" lnSpcReduction="20000"/>
          </a:bodyPr>
          <a:lstStyle/>
          <a:p>
            <a:pPr algn="r" defTabSz="449263" eaLnBrk="1" hangingPunct="1">
              <a:buClr>
                <a:srgbClr val="000000"/>
              </a:buClr>
              <a:buSzPct val="100000"/>
              <a:buFont typeface="Times New Roman" pitchFamily="16" charset="0"/>
              <a:buNone/>
              <a:defRPr/>
            </a:pPr>
            <a:r>
              <a:rPr lang="lv-LV" sz="1000" dirty="0">
                <a:latin typeface="Calibri" pitchFamily="34" charset="0"/>
              </a:rPr>
              <a:t>              </a:t>
            </a:r>
            <a:r>
              <a:rPr lang="lv-LV" sz="1900" b="1" dirty="0">
                <a:latin typeface="Calibri" pitchFamily="34" charset="0"/>
              </a:rPr>
              <a:t>Nomas maksa (atbilstoši izsoles rezultātiem, </a:t>
            </a:r>
          </a:p>
          <a:p>
            <a:pPr algn="r" defTabSz="449263" eaLnBrk="1" hangingPunct="1">
              <a:buClr>
                <a:srgbClr val="000000"/>
              </a:buClr>
              <a:buSzPct val="100000"/>
              <a:buFont typeface="Times New Roman" pitchFamily="16" charset="0"/>
              <a:buNone/>
              <a:defRPr/>
            </a:pPr>
            <a:r>
              <a:rPr lang="lv-LV" sz="1900" b="1" dirty="0">
                <a:latin typeface="Calibri" pitchFamily="34" charset="0"/>
              </a:rPr>
              <a:t>t.sk. kompensācijas maksas komponente)</a:t>
            </a:r>
            <a:endParaRPr lang="en-US" sz="1900" b="1" dirty="0">
              <a:latin typeface="Calibri" pitchFamily="34" charset="0"/>
            </a:endParaRPr>
          </a:p>
        </p:txBody>
      </p:sp>
      <p:sp>
        <p:nvSpPr>
          <p:cNvPr id="2" name="Title 1"/>
          <p:cNvSpPr>
            <a:spLocks noGrp="1"/>
          </p:cNvSpPr>
          <p:nvPr>
            <p:ph type="title"/>
          </p:nvPr>
        </p:nvSpPr>
        <p:spPr>
          <a:xfrm>
            <a:off x="2306638" y="381000"/>
            <a:ext cx="6380162" cy="703263"/>
          </a:xfrm>
        </p:spPr>
        <p:txBody>
          <a:bodyPr>
            <a:normAutofit fontScale="90000"/>
          </a:bodyPr>
          <a:lstStyle/>
          <a:p>
            <a:pPr>
              <a:defRPr/>
            </a:pPr>
            <a:r>
              <a:rPr lang="lv-LV" dirty="0" smtClean="0">
                <a:latin typeface="Calibri" pitchFamily="34" charset="0"/>
                <a:cs typeface="Tahoma" pitchFamily="34" charset="0"/>
              </a:rPr>
              <a:t>Elektroenerģijas un gāzes </a:t>
            </a:r>
            <a:r>
              <a:rPr lang="lv-LV" dirty="0">
                <a:latin typeface="Calibri" pitchFamily="34" charset="0"/>
                <a:cs typeface="Tahoma" pitchFamily="34" charset="0"/>
              </a:rPr>
              <a:t>infrastruktūras </a:t>
            </a:r>
            <a:r>
              <a:rPr lang="lv-LV" dirty="0" smtClean="0">
                <a:latin typeface="Calibri" pitchFamily="34" charset="0"/>
                <a:cs typeface="Tahoma" pitchFamily="34" charset="0"/>
              </a:rPr>
              <a:t>ierīkošana – </a:t>
            </a:r>
            <a:endParaRPr lang="lv-LV" dirty="0" smtClean="0">
              <a:latin typeface="Arial" pitchFamily="34" charset="0"/>
              <a:cs typeface="Arial" pitchFamily="34" charset="0"/>
            </a:endParaRPr>
          </a:p>
        </p:txBody>
      </p:sp>
      <p:sp>
        <p:nvSpPr>
          <p:cNvPr id="28679" name="Slide Number Placeholder 5"/>
          <p:cNvSpPr>
            <a:spLocks noGrp="1"/>
          </p:cNvSpPr>
          <p:nvPr>
            <p:ph type="sldNum" sz="quarter" idx="13"/>
          </p:nvPr>
        </p:nvSpPr>
        <p:spPr bwMode="auto">
          <a:xfrm>
            <a:off x="8534400" y="6324600"/>
            <a:ext cx="439738" cy="304800"/>
          </a:xfrm>
          <a:noFill/>
          <a:ln>
            <a:miter lim="800000"/>
            <a:headEnd/>
            <a:tailEnd/>
          </a:ln>
        </p:spPr>
        <p:txBody>
          <a:bodyPr/>
          <a:lstStyle/>
          <a:p>
            <a:fld id="{08596F5F-6001-4231-B954-58A0C52918DE}" type="slidenum">
              <a:rPr lang="en-US" altLang="en-US"/>
              <a:pPr/>
              <a:t>20</a:t>
            </a:fld>
            <a:endParaRPr lang="en-US" altLang="en-US"/>
          </a:p>
        </p:txBody>
      </p:sp>
      <p:sp>
        <p:nvSpPr>
          <p:cNvPr id="28680" name="AutoShape 12" descr="data:image/jpeg;base64,/9j/4AAQSkZJRgABAQAAAQABAAD/2wCEAAkGBxMTEhUUExQWFhUXGBgbGBgYGRsbGhobGxoaGRocHx8dHiggGxomGxoaITEhJSkrLi4uGB8zODMsNygtLisBCgoKDg0OGxAQGzQkICQvLCwsNy8sLzUsLDQwLCw0LCwvNCwtLSwsLyw0LS80LSwtLDQsLzQsLywsLC8sLCw0LP/AABEIAMgA8AMBIgACEQEDEQH/xAAcAAACAgMBAQAAAAAAAAAAAAADBAIFAAEGBwj/xABBEAABAgQEBAMHAgUCBQQDAAABAhEAAyExBBJBUQUiYXGBkaEGEzKxwdHwQuEHFCNS8WKCFiRykrJDU6LSFTRE/8QAGgEAAgMBAQAAAAAAAAAAAAAAAgMAAQQFBv/EAC4RAAEDAwIEAwkBAQAAAAAAAAEAAhEDEiExQQRRYfATIoEFMnGRobHB0eHxFP/aAAwDAQACEQMRAD8A9HXV0hgoeo0HWBnCkAKAL5ravGxLckBh/wBWtbQ3iEOEnMRR3B3r9I8sBIJXXLrYCUWkhYURmzAVG+25e/Ron7sBbMzA1pZTWO9BSNzkElORkAqdL1KtxoxFoZMoMVA1Vr/bT88osBCXwB3/ABJCQJkzOCco0sdYBMSwUSGIqCf1Uc00qHvqIbQEgqypAJNK99q3esRxSedCWDAjmNT2I2aBIBzumB2Y2UcPUEgMpQsaAbOz0v5wFCQcoCeYuxPz3AqawaWmpCnoQzAs9TVtKVjakA5iiinOZQYONGoaA08YuMKTlBmyjnUQCDzPR6DXtr5wCdIfnWsknUUABFu3yg8+f8LGrOTuALX0qIgZBWEiqWIfdy4s1WgSASjBIElJS8WpyWYGx0e41cgh7bQSXheRTjKSQUqNS3ld2g+DwigrKQQaZTcDQFmYH7xPEMFMDzZjmL33y6bxUQMorgTAUpEv+mlSg9HJ0YRrAyDlCVnMQKkU1qWrfbpBsOggllbul3rf1+kSwyS4zUzGqRs9y8FySi7VMJlAgkUZV+34I5fi81Rmsl2GZmLDMw+EN6x0wZYZ6As+hPUd45zj0oZik2YggaUenU1iP0V0PeKQ4ZLyqygUzW3fU9HeOyVLBB3pSlxWOTwaCFuAwoCHZ3+ZDR2CU8pe+laGzGKYi4gxC5nFzGVmLO7KD6GwDeZMSl4dKgSkE1Ds1GFh43guNl1WrQVV4G3nEmDpYMEnMSSLjoOm8ANYTZwpYWXlSModVmsXer0ftE04YB1ir0zbF6sNIIhObQZQCQ9H6f42hhaSUINBmd9Ba4ggEsvyl2ZwqpuSzPSwEQlIGZVnGUB9bu/rGT5oYBLqNGJ7PeE5+KSE1NhUePrFIgEcKIKgliATm3c7HW9oGpSiTVwQAG169oXlTVvls2l7jQlg/WNKRlBCEkgCpfd7hq+FoqUVqdoCpILhj1Y2LeELqxCSgqrzZuXVwOmn3hYSEicFFRJByhAPKKu9NSW8jDGLdRALJIJZIqanLU/l4sqBQnzcgCSQFbirEszP84DLUCTmS7AO+6rgeXmqDIwM2ZMJmF2YUBFAXFHcA9zFjOkpQg5aZtmoA9B5xcbqXAYVrK+DM17kiwVpu9obnpAd6mlBrt6xGfOCQEBq/COt6xDBqWsF7g1Hht3LxpETaMn/AFc0yRdsozVqCc7AFNG20t01iCSXAzAqNX3caDbv1gv8qAoBTqL0DjL1ps8CEhJGZZDlTZhcMbPoLQJBRAthTxIKA/LmKSK7/vtGkkFSCwbKSW1owAJ+UFXKClJVlvmd9+rU0vAgQeRJ2Dmti9DZukXoem3fVUDjrugoVl5i4BDPob07v0iJzFSQ6gFKVTXIwNN7QcTQpZIqGDA2JP1+8CK/6oBJJAIU/wAIa9r7QGOaYJ5bJaXJCkkA1APkP0voG0goIbksEgEs1z+8Mpz5go8qbtpUFwKxLDYfmayf0htDSsQMnAUdU3KVnSgknK6lO5Gji3eBzpQBCsuZR+FyzPU3+Y2iwxKG5gQGbvTfQVtCq5vvElqihUaAA3YExHDUKMeSJUDNAFL3IS2z7/jwSbKUpkgMTcdh2fWIJRynLUF1Gj+ujbawQKAAer3yigB63aKA5qyeS1JmBiEvcZiqjtR6CgeKDjMumc6gioqTdy+zlu8dPh8MyAHo3NoHZ6+ccjxPFFSyZjZA5ASFVDgJFRQvp1gXggCU3hzLzC1wqUSQ5L8tNGY6bDeOxEvlTSl+1KRynCkc5JJroQX69r+sdbPHIVEVSDfqK6wVIaoeKPmAXNzZnOctWpUMQ4uR336Q5KdjmBZqbqDsr/dZq6wthcAlAAQrMQeYqJ6X1foYssKl1OGZtbl9j5wDWnRMqOEKPuiEMgMApISxqA53+cC4li8qQE+bPewOsGxkxKEBQIzLsdgI5zGTVFalAUKXIepA17Fz6RHmMKqTLslamzc2UM6RVyo2Dmw/LQNKaqUHKnZqt11uX/GiEkBSXS1C6dxq16sDtrBsDh8xKUgABwDuTcjxgMLQcJiRhVKIKX7sLAAMC3iYfk4AMp2zFL/h+o3i0wuFCUVGjftAMfi2YUNKkUAH7mGFkCSs3ilxhqTThEJYZWzVJFSSGYk62jZlipAzBJppU7fKITppH9RXKkNmdmYvvq41EJz1kpAB5bMCal23d++8CSmNEq0XiMqQWyjbUUYAto/m8UGIxBzDUBmQn9NCVOfWm5hzH5lEIBVRJ2c0FTalHhAzAmWSKGjA9uYhh8P7xCZKJjYC75GHDkir0JJsOnWNIWnKMgcAh/D5xooUpTqDJB+Hwd+w2g/ugUnTVhRjG8NOwhcknmUFamUFafq6A28YmZdFOHcvWz/SF8AkhJzgg1u1dy0FnysxaoAIoKHXXZ4AE2yrIgxK0oDlSAyXp31veIYslIUUigBoXruW2jMVmUAoDKAQS5H1ux0gKpa1TAa2rWzt5C/kYF5Og9ETRuUSWoplgM5VS5uAdYCnDsggkFZq4urtakOzrAHQ3uTVniBQaD4bdSa0PSIW/ZQPW1IojNejpHTbasbzHO7tqz9NfzWMkCovQM+8anKIBIFVMw6m9fCCnEhDvCBxMhISssLuKV2akJkZlUDipA0cXfbWHMWSakco30J0bU09YhPl8qQSeZJSE2B1hLhJPfcp9Mw0c0qqWFE1IQ4ypTRz9f2g3v6KYMSzF6ZekTlAJyg1V8tn3aCKSAlJJfLVksSq7DraKaJVudzUlHKgpAdqK2D08Y5TGpJUATQBtT4htjHTyZudKiAQA9D1sAdC945vGoeYrOHDuanKOg1IetoCqZhO4bBIKZ4bLAUSSEtVz822joOI1SO1r9X8I5fATFe8LuHUKNQAVbrHWz1kuRVxY7m0FSgsIQcTIe0qlwsvOUqCv7swYlipmLFqX84ckhiEGgCXIZrbdzAwsBJl1DF6ab+nyiKlkEzAL2Ny3X81igQIKjpd+EhilVKdCS7GlKkGzBooVpSxLkk0zPdyfBvOLKfMUp/kXqau+99IVkySoDIlyFO+l2+TiEzJWxogI2Dw5Uo8oQAKBg46jbYeMdThuGhKGYHp0/NYhwXAhPMak27dvLyhjiOIUhFMpbQm7fWNNNgDbnLDWql77GpXimPCEkC9x9BFBiZzj9L0IL1AOrdKxrFYlQzkMCWDM9DsO3WAgAkKcgaFha1v0v4whz7jK1U6QYEwjEAggEEAtTVR1r9oJiZBDJcAAl9HFKKPU/LWJYPDpSlRBDqfMdG7+feCpTnSQ5DVd25RYvcn7RSsmCksTKQsEuCsm1wB6UpaBYqWFME0DMsPUAtSvdz3hqaQAAktp3LAA94JJw5JJIJy/DRnVUOa26xNTCKYC6L+cUrMEi216/X7iJ4xZASGJDHlBqbfKCy5CUmzkEOfR41PluscxFrdKh+/rHQtdb5jk4XIls4GFESAM1QKVOra6+EblryuSGDsPNvrEpyhmADVs1/8RiFMkZXVQMXv47xcAHG0qpJGUCfPSE51kJCgEsosz96B41JkkIWdy4N3p0vGY2QFS1JUM1HAIBv9RVu0NyQQkZquBEDZdnl95/KIuhuOaTKFBAUps1LnTQ92MOJRzFT1be+opAZikggM7Gmvz+USkLPwuAWcbt9olOA6O5/qF0kShYFTlTqUQg5WIpYM28a9+nMpLuNTs9w/X6RLIJSBlclR7EkwrigHSlDqyghR0H3MA4lrQO87d8uqY0BxKJiEAzEhNSzq60DUgc5aVqAzOpCsoPX9QYWJtDc1KjlW7kGml4WUjKOVVSWKyoMFXs1P8QLhBPI5/XfqradFqVLCs2ZLpUCGdnL1LaaQSbnKiAwH6qXFg9mo+8TnLZLJFral7/OBrTMICTRJCcx/1WI+USMQFJnK3g1JQTLF0i1nG46QhxXDklRNUhwAKNatDu8WktIcB1Ek328fp1hDFYfMFJC8qiRzaAg7a2eBePLCKm6HyqCXMCFOSxSNRSx846qUSrMlKgyUgAkXJD16Rz68ATOUQHS9Dtmdx1qPWOkwKciACXUSbbilOkBQGSDoncU4EAjVJYo5VADL2axFvH9oxEgKSQlwCLG4altD1ifv3W+QtYd+vjA8K5JWql/tRu8TVyXkNXPzsOQlSU0y0vlJJsOlYsOAYQqqasXIuzaPqx9Yd/lk5tVFszixalH0hufMCQ5LMAKFrMwfV9YGnTAy5OqVyRa3dQxs3KAE0IoaEAjYHxvFPi8QVAOWBA1JOg8Inj8d7w8ujFR0sR89Iw4cI92oVNGNXargbVgXuuONFdJlgF2qTTJBGZiE5gWLaG1aiJ44Jogk3ANLNcHbeGjLCahDVB0fyq/7xKcMpzBLZa6OXdn2uaCKAxlMvkpbBSlu5PLQAClnYk+JpDUlBIUkEDYhO1jXSJrk5ZYDgsNB4l/DTrAULd2bOkMSDd/kInuwhJumELDywSC1Epc73tuH0hkJU6iXty1YAPU+sbkKKGo3LbqdvzaA5wh2SCW12NvH7xMBQkkrolMVEEOGtvSv51iJWQxy/EW7MKGJSpZFdVGpHp0geHlk8pYgEu5c07RvztqVzcLFywQoBNCqp36h40rD+7zEVB+EHR6MOh2hmVKqavVw9Wo3zEJcU4tLkSyuctMsJcOov4AXKukXYI67d+v0UvPom8oGgLHlDM3aMEtwzC/r948/T/FrCg1l4g1qcqG7gZ3A8HjuP59PLZJWpg5DntrBVGWe8IlCJOiLMlJSpyHzE3HiREESjmNAkos1HBFjuNKQWYgio0qavb89IxEghRUCatt5P6tAhpuwN5RXY1S02akAKVfR9Do/XRoBhgDL94QXJ5j22f4Q706Q5i5T/pzFiRVgDp/mJIqk+8AB6mrQoMNxnl339UdwDcKOIUkgJJrdunh+UiGJnhCiS+VgfufCNmelAUoVVpqekaTPOV8hJIVlHzZ9esQkc89hUB0wtpSxVUkmpG2za9I2pSWyv2DbAU2jUhJCyVFrM1KaOXiUwKJGU5asaO1NPzWL2+neVN9UKS4BLKBIJBLWsO37iNKmZVuBU/puzM1dSXir9ovaSThUn+ZKg5OVAIzFtq260EUXDv4hYfEzkSZcqalcxTBcwJZOuizoIttF5bc0GB339VdwnO66xaVAr5qlTs1W116+sazqZSsw1coOnq8SUgqSXNAWBtr+eUElzJaUgZgGcl6OQ9OkIiTrHqmT6lJy8L7wJJUp7jZqG1am7wbGT1KCUy6AFgWq40O28LyuIVDguC6RSxZu/wC0ZIWtS1XOYv0/zWBDhEDfVNLXTLttFHHYBMxDLSoqzCiSRYvo3L01eNcRSrMSR8RAs9g9YNOKpQJHMqnIC1e476wmqTNVMSVMcxJLPSwb9+kU/SIRU9ZnCNQApSCXrTq711s0Kypa1MgAqDpzE0B1YHt84t8HhhlKbEEvW+3akLcRlKSE+7y5gBmJvkq7df3iFmJPfRUKom0d9UDFYz3fIkgKck9ho+naNyMKkKJVVRL9Q9WHTWOX4l7VYfDLyzCtakiqEhy5qXJLC4oYqZv8Tw5bCPsTNYg9hLNPGHU+FrVBcG/DsqqlWmzyz8V2s2eArnKQ7lnzBxRnoDB0Cjhx0DCpEcVh/bnDz1IExBlEGjhKkuf9VCGOrBo6STiyb/EczChDv+ecKq0nUjDhCawh4lpRuJYu5S5JJAFaHeK6co0GZ61oa+RtBfdZpiQQpSQDU3JDCgFwa1ozdYYwXClZgqxUBS2UBmo8JguKcC1gXYS60LOCTQHwfq0RwKyqWla5ZlKUHUh3KehI17QyktUnTeKbiHFylYYHKCCTalj4dekdZ7mUgC7dcdjHVDDQp+0XEThsLPnJQ5lpJD2V3arV9I8KxBxnEZhmzCVs4zGiEC5SnQWsK2ePYOIcTE5JQRmSvlIuKs4If1irmy0hC0kBAZQQkUCAEv56RVPjmNENHwTf+R+pXiirHtH0LwriawwVkKCElJsRu+hHUNHz1p4R7fwfDlSAS5NAlwCB4Ro9ovc0Nt6/hBwzGuJuXToxZUq6S55QDQEXfd4z+aS55iXvUhKXoO0IIwZ5ipyHJNHDg9d39I0vDIcOQPiLsfiBIdur2jlB7x/Vp8Nk/pWGG4kgBgoKOpZg2kcvxn+IeGw09UtUubMUGJUkJYOOqgTFtiiBlKEiobmSwchieu+keM+23/7k3/b/AOIjVwY8WpY/QBKrsDG3N3XuOH4tLUmWUlgpKT3zWBH3iwl817Bsu/X86xyHsxJeXJKkgpyJFToEj5bx1PDZySopzOpirLe5vbWFskvsKlRoDZamJhSnlG9u9GHyjkf4i8cm4HDoMrLmVMypURZ0qJLWJpTvHWYqUAoGuYsK2Z6wnxLASp6MhSlYBdLgEZq20s/nDJDX5Gm34StsLwGfg8ROQvFTSpQuVrJdXbp6RP2TW2MkGzL+hj1r+IHDRL4dPOvL/wCQjyD2eH/Myv8Aq+hjq3E03E9fskgC4Be7jioyZEmoZy9n+XeBJkE5c9GKhlf4tSPCnnCkjKgJISjNlA5nAN2O1yYQXi1hJUyiyaZQ5Ve1WcsY849xLvNldanTAHlwrqZjJaCGLFQuw8T6wxgcYC39R7swqAdRu7ekcRx3GKRhJq5WZKhlJKgkliauC7N4xwJ9rcWf/wCg+SP/AKxq4bhqlUXtIwev4Sa76dM2mfovbsQMqs10jmL9Or02g2AnsnMRmIoQDXwG8eIH20xrN/NKZmZkWv8A27xifbPGguMUp2b9Fj/tjQPZ1QGQR36JJ4lpbBC95lIKD8KUgCpuTrrXW0EmYcTEv1+xqDpS0UPsljzOw0v3i+cy05lM5IVpW9n8Y6VEtho7BvCEBuS06ZVOdGRqvG+IexsybiZ0xasqVKKgEhyR10T6w1K9gpSgzrCmuC7eB0tHce1XEMNhUpVPUUlZIHKVOWc0SLD6xyOI/iDhkJdCVzFPRLFCaWzE3HYQ0P4k2ho+WiKKJBJ/q81xeHMtakKulRB8C0el+wCjMky3JNVo/wBoa3kB4R52mXNxM1RCSpa1FSmFAVF/AR6p7H4P3CUIJJSK7AqevasaPaBHhhrtUHC3BxLdF0kjBEOo1LV/uJAID9KmkWEsuK0DBkm79YQOJUbpYVrs30EYJhJBIPcgjTb6xxw4DRanNc7VdBLSyQ9wA/5vCs2ShSeZmSa9N/GJTMQwJqGBL/nXSFzLW5MwugB2JYFhrG57mmAAsjGnWYWsPgUEEJDXAoRs7vWsL47hAyTTmAdCqAVAazm1vWDKxJACQQVM+9j6mE+IcSUULCK8q3dhTLUdwYUH0hEhOAqmYK+dn5fD6R9K+z+HSiW3iTHzU3L4R9AcAnlaQpWYg6bNUP0pHU42oGRIk57+yy0mFwMLo50hBZw+upAO5FoqPaqQo4SeZQ/q+7VkyjmfVm1vFjMm0AqAz9W0peIysYD6dWd6U1pURzzUbcJARhrowvAJyuIqos409Fe/PoYrMYZhWfe58/6veZs3jmr5x9ErwaV5VMSSH77eEeJ/xFRl4hPFvh/8RHT4eu2oTASXNI1SUhWPAGQ4wJamUzgGOzUaPQf4UcQxKFT04gzikiWUe9zkgjPmbPVmy+UdF7NSwuTK6S0EjplHrFjOweUZgQK9NftCKvFtANoRtpknKemY1J5gp3AypNK3g+Bm50ggNodLbCFJKc9AHBqCajx67tFlJSwABfLQ/uIy0Q5zrjp3zTKloEDVch/FSd/yM1IH9r9swaPGPZ5ZGJlEM4Vraxj2L+JiXwU86sl+gzBhHjfAwf5iU1835aNlBxdSe74/ZLIAc0fBesSCrLnWph0PKHBpuSKRacMwfvFco5QLm5JoT3oDCnBsIpQCXch+tPEVFPlHXYGQmWCACw1JFY41Kle7Oi6VetY2BqhycJLkoClEJygupRAF7kn5mKedjMIVH/mZLjX3iPK8Q/iBh1zsHMkpYKUzAm7F76UjyD/g7Es7SyOixHTpeERANsfPRc5wefMcyvV8ZiMOVJCJ8jKxzf1UAgdK3jDMwrBP8xJADufep+hjyo+xWL/sT/3CMPsVi3bIh9swgzQpkk3qXmIhe24XBhISoKBB+FmIOxGjkQfCTTnKFGtaNfx07RzXAJapWHlS1kuhKARRnBNq3f5Q3w8/1AqpUoqA0Ae5tHNqPsqwOa1MpXUyVH299lv55EtIme7yKUoHLmcFIBDZk7Crx5jjPYeYgke8BOjpIf1LR6/w32rwc8lKJ6MySxSrlLgkUCmcUMJcbxCEzCSUJDVUbbg92jZUr1KIAHyhJo021HEFeGonTpCyApctQNQCR5ixj072I4ycTLL5RMQQFgJ0IoobOx8RHnntTjETcQpUuqWAfci5i/8A4ZyCVzVVCeQPo9S3y840cUwVOHvcIOENJ1lWAcL08lg5Jq19Nj6GIy1KAol1Po/KDYub9qRKYpKUkBwpQI5Wpdu5aNS8OoUbIkAUSTruTUqMcWPmt8999/l/+ZzIKgS3zf8ALxGdzFKSlxyqIzd3KgNQWMSmAkcwSlPm4G3ifTrC6sUxASTmq+rv0H3hpdGpSGtnQKr9ppBVhcTlS6lIUlDf6i/hTzjx1PstijbDn/4fePdJs5SlZEpuLGySD9OsYrACyidDygDYN+bxp4bijSBAGEFaldBOq8LHs7iv/YXTt941/wAL4o2w6n3pQ6ax75/+OASaANTrTr9YIvAjKCKClTWh8Y1jjXcu/ms5phQwKSvKTdNA9j31/wAQ9LSU3IKyDawbYXesAlS0pdKCSQNCx7wacrKnq4Dl1VNNOrV0jI0jUd/iUZnQqE0KSh0VIDAE5Q51cO0cT7Yew8ifOVPMxcsqAcBspIHUO7XDx3YWE3skV0Dn7mKHENOzozlKbVD/APUH6iA8U0vd1PffwTGU/E10SnClGWnICyciQ1ywDVOzaxczZRUkIcjImv6gRoKXoCYhLmErUwfMKEguwFwDSo+UGmTVOCkCqbjQUDdYTIM3Ge/8TTiIEIuAlMQHUWr0L27fvHNfxU4VNxODQmSgrImAqTQOkA7lqFj4R0xSrKlKVEVblAqAKh/C8Tw+IKk8wYijOKm7eAjVQeKbgP8ANlmeC7K+dv8AhnEj/wBAj/t+8DmcHniipShu7fePdcfh5YIIIUoli1MpHgT06RQK4bUOaliNWfXasMf7Sc0xA79U6lwgeJJXCexnCMRLxkmaJZSlKqqpbKaXese1Y7GslLEOrRnPfwhLg8iXYVoHVYDb1hrGSQSQlIuK6nsTRvvC6/EGrTndAykGVIOiAoAggOygGCXJ5bk7dusOIwyEgAir2oe/0jcw0QEBIHNToPp1hgkVYtr6V7tCGC0nvqre6QEEYNOZRpoLaxCfISklTDr23DQXGYh+UVcO+lO0Uk+akhv1O4Ao16N+Xi6tW3A7KulSLtVrFTXU7BmNHZtreEb4Rh1KWCasSAdKN4DpCi0upmYPVI0f5m9I6bh+FCCskg2ozMwPWM9JhqVJPqtNZwp04C8T9qPYXFSZq1JR7yWpSiClnAJJAIOulI5g8NmD/wBJYb/Qfm0fRuPEupUQMx1N2FgPWOLxcpC56kgEpSBzMyQqvLq5ZjHVf7QLMASsdLhfEXnHD/ZqfMqU5E6qNetALx6f7J8IEtASlKsoB6Ek6kbw3gsEkNmbUsLPT6Q4vHpkIJWQyQ/h4GlzGOrxjquuie3h7cNyUYy2clyVBk1DjLTziSW94MwNncm+1rVhJM9ag63Dh2SxNfkGbzjcxSbWao1I7lrmMc5Wiw7/AERSc4URmJc3sBu1q9IJJKCp0skMfiqBbMA9mJuYXlySsqUoEpcANVmF99vOHZ90gEUSxY1Gpca3ggN1To0CawilNzCpU50sfKw9I0JbqonK5L1eg7UH7QfCJHKmnKAbknzgGGl5SSg0B5gXsxcjqSBGgjACyTkoglKck2alakxkuSqYP6gyhnYEtqLkB2ppGYWWLs16ad/HtBETXAyMz1JOlAWO/wB4toBGUJJ2WZxmKgHApfXw3eJomEipZqm13rraIJIQlSqkvqdNLd4Wn4jIlmBd3cin5tFl1up6qg27RZjSlTOSoOXa1mSKVIv4wngMAkK5uVxyh9auT1/NYc5kgguS1B1atoXxaGSM3UDKpmBZ2J1cnyhLhLritDCQLQdU0lswOYlRJZ6Cm3SD+9cAZczGvhc9op8XxCQyWNiAUhzUsRE0Y9CAUpIKw1E1a4Zn17xBUjv9qjSJEwVaLxKgAbkaDUfSCYNICQ9yBVq9vIxW4VCyyXIJA+Kurhw9rwzPNWKQz1IBav1hjah96Pn9e/6luYPdQZ+AAUcqAxVmLWKj8ROl2ipxnMSychYMFMCz7gNHTzUkpJodWHS3i0VuJAzWdQIZqu3m3pAVqeZ5plCrzSGAUQCNiGeqXch7vSh2rFtOmqUgqSpixALcrijtt0gCcOSVKJBQpqEBJYXAL1sCO8FGFLKLlNXFhXtvSKYHNEKVHNcZUMTiHAA5mDkhgD07OIFisUSzlwHLJqAdnhjC8OCQ6lFTAABQBLVuzCsaRwwkGpS4AF9NxbU17RZp1D6/hU11MKh96Sacxbe/lVw3rBeHcNKgkIBADsTXZ3N6+dIvMDwhKHzHMCXIZg+p/aH8NICEgBISNh36RdLhST5tEdTiwPcSfDOGpllRDnMXqbdBtWLAgBzvGwa+kUnFeJBILHVgQLf4MaXObRYsjQ+s5C41jRktZQq/XZrRR+7zqKCSC6ioi9T8PTSBKkrWrOo8lRV66kavu/WH8PhkJGYHmcVAFfGOc5xcZK6jGCm2ArJDZSRcF2P91fWKXEyVKUFzB+sgBxcdu4PgYu8CkLdZoRQJPw9TTz8Y3Pl5gGAqSxoDStekGWkhKa+10KimYQe9bIeUEjapDm+hraLDDS2W6UpUabMBs+rPeGpkgqDA8oZ1N8tRAjJzcuW12N69tWEDbBRmpcIWTcQSEBIITViauql+nWDlCVAAMEAlyaKdgR9awhKxRVQpS1QKtm1YPpFhhlJAdKaULEa9zeDbnVA8WjCalykS3BdmAzbAdd6vAMsovyghTukXOwZ6QqqayQ7mpqRfse5esEwyiSBYtQioYXv0p4xZdkABLsIBJKMkhnB+IguKksBlHYCkMScSzCgvTb8aBla8pYAqIFKgBqPb8aD+6CEj9LguTp19YY2ZkJTo0KWnTmDJSQ9SSKAeFIgoBKnWA5YM4pswa/3hbFcSlgpCVOoAF1GgaztQEtTWOd4hxNS1TGVlDgAfE+tFXFrtrCi5aKdInorXifHAAWcqNyDQdKDS0VszGTm+EAAOVEs5LaVc6V3hdILkvlTRjrYafXrFjhOFrmgAEkEXUHa/gWdoUZceZWkBrGoGG4gCUO6mcFKUlKRSg7u3naLfhmDPvRy7O2garaC5c9Id4fwVKEAmgFW08oeRiKFEpJLcr2A39XhzKWQX/wBKzVK4Mhn8UhLRVKQklIY08L9ITnK51VVUAAORW+97bQ/hpJQMxu1gSampp6RWzcSErICQFZaKNT2bQQ2pgAnCz08kxlWIWcrEUbwazd+sQmKQnIhSkpJBN2dmzMDpUeYhOW5KkqY8rEs7fK8anYRK2KxmU9mcJGoJPh5RfiSNPqq8MA5PyTiCCS4CgK2Bra++sSAIoCEsQd3A0P36QmOVJBURaoo/c72hUY8pV8KlFNibVJLnelYAVAIReEXaK+CQwdVz59O0TMwAVIG1flFCviKkA51cxAZLsQBcwgnHLJCi4q5q79H08qPB/wDUG6BQcI5266iZi0Jqot3+0VyuMvX4QCRdyW/PWKFZmLLqdyHy05QW16WeJcIwwMpgCnMxZSHIN69e0LdxFR2NAmt4ZjRJymsZxMksQtxYWoaaWqLwpMPKn3aUkEAkqZ3ZiE1aG0SiSQpwCGNSPHc10g8vKkh2JJYDQtQithW8IgnJTpa0QAlsPh00zpYpBACS7UBb86RmHQCsPUFtbDbru0FKggqUWCgkJNXSkkki1H+0K4ZBKDzkAEdyai1KH6RCBhWCTKs8RiQh0/CEJFqk/udusKyJ5GXkIOXU23O7wRMl2DEkCrWzEVrbtAf5LPmLJqFZyKFTgJ3uw8WgjJKW0NAyp4NJ5SS5oVFWnU6BW3aGS6tixLuSxDuLwKYgEgJA5SMoFc2nRm3jcucxuHOZIFxeh20ixAwqMuylJSBRsywkf2/DqXL9u8MoIUAAFNc7UJ/xCxmkZUpcAakXDdIZw0xLODmuXax6fSKbBTHSsSk0LqOUukM5Pn5DxhpCAlICqqqSLs519IrlYxCEha8wLsHc2pfRoArGqyqIUAlzrcdFM32iwQEJY5yfx3GUywo5vhFHs4o2xrHKYrHrW5WSp6jKXO3bp4GGMHw9c1SHTyMSASWJNXqNtR9I6PA+z8qXWavOp3DswJ23iw1z9Vc06PxXLYXBqKSwAJD1FX/1F6l60i6wnAZhDFQy3U36j+UdovjNQlWUAJr/AG66V/NIGjiI1ejsaVPhV3i7GjUoHV6jvdCJhODS0c1yHbpD6GApYW0HSKdXF2VcGn6jlD6veMTizMShQI/UxG25HyhwqsHuBZ3UqjsvKs1pqAbG4Bp3bWsFStJFGIGu/XrFTi5qkjKkUbmNSoDtpTSApnKq7ZQlmGoIaumkV41uIVCgXCZTWMxqlKoQAK39YXkJWpySCySzMXc1YtAVzwlOdagkWajUIa8OSl5gU5nDPyhgD2B6wq4vJJOU621uAm8LJALs3KHo2r+cT96CCGYMTWg6G3eEJaUzARYFJBYmlaOfOGF4kZQEpNCw1pf6Q4PAb3lIcwz1Us5KXNTsCGF/O0AWh1JWdnrs/SNTpgSTnqKgMGY0J1gBxQUo5EhRcPXQbUuDC3uG6Yxp1CkZGdQUagaKsNraUiHuDmcpCtAXYN16bdoMnEB1pOZOVw6iMrMNXtX0MRk4ZMskglSblRLk5iWI6gk9oG1EHEfhbTJYqzJDHrmL2B6iNYSSEhRUAGFhQPv0vEJkxmShQDGlCp2BAPl8oPICchWVOGL2A1A7amIMnHXvqo4kDO6rcZxZAJCU2y8xGjsp4KgOqvMeZwAX/PGKjFJ/uDkElWxpqxF4suBSQEtRJJqUvc9yOvnCmkuOVoc0MbIRMesZ0JQkKJbUAAUc5WL9o3gMKBnmZRbK4Yk+eghn+TdSlNmUk0Fu1o1LXyApSFEkUAZ766/tBxmSlXeWB0WYBIQHWxZ6XtfuC8Ke8q5V8JsRc+thTxhoIYrSqymre1qeMZyFSXy8pLOaila62+UTYBQHJPNEkzUIylJe42bq28L4xaWdNHpqG6jo5MTTiUJNBVTuWoA966QKdOoXVQmrh3y6gRC7CjW+aUotZ5gkGhBJf4iPr0jPdqTLLsVEG2hUbAHakDnFSiwASl0s99XUO7NGsSshQAmZXFQ9WfXS0CtCDh5gmOlBCyksRVg1ajUOX8YnheHJJTsCKNQ1d6iNpUlLczmhqSdPX9omvEBKSMwU7OC9adLC8SAFZJ2Vr/PoQ5DG7EmnLetX8IpF8WmHNNLj4QkhLs71G1vnFdIwylzCcyglQAIbSpCQLDV2iyPDwtQAzZSBUklgHBara2griUAptacpXDglyVlCS7JS5JUauToGq3SH5EhWVLGjsADuLn7RE4JCsxUFMjMECw7EDtDEvD5ubMosVEJFBUDc2fWBhEXKUnDZsoNWzAgkEEvf83EOyygMlKbVd7XHnG5UvkDpUFkF3u9LbU1iAWACAnVItRz8I84OIKzl1yjJWpZJYFOgG4u3SloXl4Q5k50qJs5pQGoO2m8O5CMub9LDKQPDWtTCkzEKCg5qSxoHBcZQBprU7RR66omk7IuNB5ip1KJok6ACtLwSfOpmQaO9aGtgPKF1TFSypZBdRSlJJo4fTQdQIPKCimt3JATYvXwHWLOVREQmMDLYANXVjUHSh726wSeoSkPmJL0FHclvrBpQCb1LPy9NW0/eOZ4zjKFSjYFLaDtazekG7yDr9kpjTUf0VbiZ6hvmzCo0FXc610FI6vgmGCUAmh1L6C9Te8czwhGc8uZi99avpo8dz7gBAQahmINQ20Vw7JJdyTeLfADeaqZmICZgAsfEfL5RNE1S0uQaO7DxBaNYeaiWAkzAohglNbC9dYjiCwU6hWp0JDPdy3aBmBqgjaFGViA5DKUyrq0N9KGDSUZkkljZTNRzcvqPtEcEglNTVqb2uYakIzXOhqTrRy1h+8E0EoXuA0XP4uUqpUVZC1aNc1G/aA4bHpkt71QTmUkMdVqPKH36DeLvHSHDJ/Tfc7XNYQ/khV6qoWYMlquX6tCrYK0teHNyrqQRQuEg0AFCBtfXeFZ4U4KVZqltGFLaG9YnhpoLBQ6DS1fKGZTZagIqHG3aHYcI7/SyZYUEySAwqQKkbvA0pSAFF6aNftSveDzV5Eu/MpwAB6nf94rMTNmEhlEBnBVvR2bSBcQEdNpciz0pQOV6EZhmdIPyYfOAqmAkOWTzGnxFT0OwpoIR4hzug5aliEu1C4L9Y2UHMQgME0JNVUYt1GsLLsrQ2mIyUKVKWEJJqolyTdtGNa/eF8VmVzSxzWqBYXbQU3jIyCIgwjBkSsUpQLqokUIcC7UpZ6C0SklKRrmWdBYDatB60jUZAlEmcHKYjSlP1O712L70pD4XkJmGjpBoaB9Kl94yMi9ASlnLgEDDTSpyVBKQaVa9Sa+GkNCek8ugOUkAhVnPcxkZFNKj2iVnvRyoGYqBrWoHUsezQZMsIGUGoJctUjxLaRkZBTifRLdrHqghaysagAsC3ZhpRo0QRlQ4BIc1dizNbpG4yIRAnqpvHRYDmykAAAEi4L3Nx1NOkO4V8rquwJIO/wA4yMgmc+9EFTSO9VKaohIUspcnyGw8I43iE7MLXUdXLvU1DUa9LxkZAVT5k7hR5ZXRezmGFCE1FAwsNz0i24rPKEkpCSo3BcPobdIyMhzfLRlZqnmrwVVSpgAzFzQGgFQTpsYNiDmplYJYE3vcClaB3NvGMjISOSaeaYk52LJSOuuXpo8EkLLpFfhs1A5vQxkZD2iCMrMTM4Q505LmhWqzsCN6DwhDHLGVKhvW5cXZtAXEZGQp5lsrTSaA6EEIBqlRGUPQlgTQD82i5lYhPMAPha/xeR+UZGQFJxAkb/1XWbMg7fz9rYQFOx0OjCmx6vFJPlkrKgWejmoHTpWsZGQdTICChqR6IM9hmUBm0J2slmax3gKsQtKFMUsCOY1tQj/VrQRkZCTkytfRf//Z"/>
          <p:cNvSpPr>
            <a:spLocks noChangeAspect="1" noChangeArrowheads="1"/>
          </p:cNvSpPr>
          <p:nvPr/>
        </p:nvSpPr>
        <p:spPr bwMode="auto">
          <a:xfrm>
            <a:off x="155575" y="482600"/>
            <a:ext cx="304800" cy="304800"/>
          </a:xfrm>
          <a:prstGeom prst="rect">
            <a:avLst/>
          </a:prstGeom>
          <a:noFill/>
          <a:ln w="9525">
            <a:noFill/>
            <a:miter lim="800000"/>
            <a:headEnd/>
            <a:tailEnd/>
          </a:ln>
        </p:spPr>
        <p:txBody>
          <a:bodyPr/>
          <a:lstStyle/>
          <a:p>
            <a:endParaRPr lang="lv-LV" altLang="lv-LV"/>
          </a:p>
        </p:txBody>
      </p:sp>
      <p:sp>
        <p:nvSpPr>
          <p:cNvPr id="33" name="Left Arrow 32"/>
          <p:cNvSpPr/>
          <p:nvPr/>
        </p:nvSpPr>
        <p:spPr>
          <a:xfrm rot="18806888">
            <a:off x="992432" y="3391705"/>
            <a:ext cx="2192604" cy="663060"/>
          </a:xfrm>
          <a:prstGeom prst="leftArrow">
            <a:avLst/>
          </a:prstGeom>
          <a:solidFill>
            <a:schemeClr val="accent2"/>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a:bodyPr>
          <a:lstStyle/>
          <a:p>
            <a:pPr>
              <a:lnSpc>
                <a:spcPct val="80000"/>
              </a:lnSpc>
              <a:defRPr/>
            </a:pPr>
            <a:r>
              <a:rPr lang="lv-LV" sz="900" b="1" dirty="0">
                <a:latin typeface="Calibri" pitchFamily="34" charset="0"/>
              </a:rPr>
              <a:t>Teritorija, t.sk. infrastruktūra </a:t>
            </a:r>
          </a:p>
          <a:p>
            <a:pPr>
              <a:lnSpc>
                <a:spcPct val="80000"/>
              </a:lnSpc>
              <a:defRPr/>
            </a:pPr>
            <a:r>
              <a:rPr lang="lv-LV" sz="900" b="1" dirty="0">
                <a:latin typeface="Calibri" pitchFamily="34" charset="0"/>
              </a:rPr>
              <a:t>(nodod izsoles </a:t>
            </a:r>
            <a:r>
              <a:rPr lang="lv-LV" sz="900" b="1" dirty="0">
                <a:latin typeface="Calibri" pitchFamily="34" charset="0"/>
                <a:cs typeface="Lucida Sans Unicode" pitchFamily="34" charset="0"/>
              </a:rPr>
              <a:t>procesā)</a:t>
            </a:r>
            <a:endParaRPr lang="en-US" sz="900" b="1" dirty="0">
              <a:latin typeface="Calibri" pitchFamily="34" charset="0"/>
            </a:endParaRPr>
          </a:p>
          <a:p>
            <a:pPr>
              <a:lnSpc>
                <a:spcPct val="80000"/>
              </a:lnSpc>
              <a:defRPr/>
            </a:pPr>
            <a:endParaRPr lang="lv-LV" sz="900" b="1" dirty="0">
              <a:latin typeface="Calibri" pitchFamily="34" charset="0"/>
              <a:cs typeface="Lucida Sans Unicode" pitchFamily="34" charset="0"/>
            </a:endParaRPr>
          </a:p>
        </p:txBody>
      </p:sp>
      <p:sp>
        <p:nvSpPr>
          <p:cNvPr id="28682" name="AutoShape 12" descr="data:image/jpeg;base64,/9j/4AAQSkZJRgABAQAAAQABAAD/2wCEAAkGBxMTEhUUExQWFhUXGBgbGBgYGRsbGhobGxoaGRocHx8dHiggGxomGxoaITEhJSkrLi4uGB8zODMsNygtLisBCgoKDg0OGxAQGzQkICQvLCwsNy8sLzUsLDQwLCw0LCwvNCwtLSwsLyw0LS80LSwtLDQsLzQsLywsLC8sLCw0LP/AABEIAMgA8AMBIgACEQEDEQH/xAAcAAACAgMBAQAAAAAAAAAAAAADBAIFAAEGBwj/xABBEAABAgQEBAMHAgUCBQQDAAABAhEAAyExBBJBUQUiYXGBkaEGEzKxwdHwQuEHFCNS8WKCFiRykrJDU6LSFTRE/8QAGgEAAgMBAQAAAAAAAAAAAAAAAgMAAQQFBv/EAC4RAAEDAwIEAwkBAQAAAAAAAAEAAhEDEiExQQRRYfATIoEFMnGRobHB0eHxFP/aAAwDAQACEQMRAD8A9HXV0hgoeo0HWBnCkAKAL5ravGxLckBh/wBWtbQ3iEOEnMRR3B3r9I8sBIJXXLrYCUWkhYURmzAVG+25e/Ron7sBbMzA1pZTWO9BSNzkElORkAqdL1KtxoxFoZMoMVA1Vr/bT88osBCXwB3/ABJCQJkzOCco0sdYBMSwUSGIqCf1Uc00qHvqIbQEgqypAJNK99q3esRxSedCWDAjmNT2I2aBIBzumB2Y2UcPUEgMpQsaAbOz0v5wFCQcoCeYuxPz3AqawaWmpCnoQzAs9TVtKVjakA5iiinOZQYONGoaA08YuMKTlBmyjnUQCDzPR6DXtr5wCdIfnWsknUUABFu3yg8+f8LGrOTuALX0qIgZBWEiqWIfdy4s1WgSASjBIElJS8WpyWYGx0e41cgh7bQSXheRTjKSQUqNS3ld2g+DwigrKQQaZTcDQFmYH7xPEMFMDzZjmL33y6bxUQMorgTAUpEv+mlSg9HJ0YRrAyDlCVnMQKkU1qWrfbpBsOggllbul3rf1+kSwyS4zUzGqRs9y8FySi7VMJlAgkUZV+34I5fi81Rmsl2GZmLDMw+EN6x0wZYZ6As+hPUd45zj0oZik2YggaUenU1iP0V0PeKQ4ZLyqygUzW3fU9HeOyVLBB3pSlxWOTwaCFuAwoCHZ3+ZDR2CU8pe+laGzGKYi4gxC5nFzGVmLO7KD6GwDeZMSl4dKgSkE1Ds1GFh43guNl1WrQVV4G3nEmDpYMEnMSSLjoOm8ANYTZwpYWXlSModVmsXer0ftE04YB1ir0zbF6sNIIhObQZQCQ9H6f42hhaSUINBmd9Ba4ggEsvyl2ZwqpuSzPSwEQlIGZVnGUB9bu/rGT5oYBLqNGJ7PeE5+KSE1NhUePrFIgEcKIKgliATm3c7HW9oGpSiTVwQAG169oXlTVvls2l7jQlg/WNKRlBCEkgCpfd7hq+FoqUVqdoCpILhj1Y2LeELqxCSgqrzZuXVwOmn3hYSEicFFRJByhAPKKu9NSW8jDGLdRALJIJZIqanLU/l4sqBQnzcgCSQFbirEszP84DLUCTmS7AO+6rgeXmqDIwM2ZMJmF2YUBFAXFHcA9zFjOkpQg5aZtmoA9B5xcbqXAYVrK+DM17kiwVpu9obnpAd6mlBrt6xGfOCQEBq/COt6xDBqWsF7g1Hht3LxpETaMn/AFc0yRdsozVqCc7AFNG20t01iCSXAzAqNX3caDbv1gv8qAoBTqL0DjL1ps8CEhJGZZDlTZhcMbPoLQJBRAthTxIKA/LmKSK7/vtGkkFSCwbKSW1owAJ+UFXKClJVlvmd9+rU0vAgQeRJ2Dmti9DZukXoem3fVUDjrugoVl5i4BDPob07v0iJzFSQ6gFKVTXIwNN7QcTQpZIqGDA2JP1+8CK/6oBJJAIU/wAIa9r7QGOaYJ5bJaXJCkkA1APkP0voG0goIbksEgEs1z+8Mpz5go8qbtpUFwKxLDYfmayf0htDSsQMnAUdU3KVnSgknK6lO5Gji3eBzpQBCsuZR+FyzPU3+Y2iwxKG5gQGbvTfQVtCq5vvElqihUaAA3YExHDUKMeSJUDNAFL3IS2z7/jwSbKUpkgMTcdh2fWIJRynLUF1Gj+ujbawQKAAer3yigB63aKA5qyeS1JmBiEvcZiqjtR6CgeKDjMumc6gioqTdy+zlu8dPh8MyAHo3NoHZ6+ccjxPFFSyZjZA5ASFVDgJFRQvp1gXggCU3hzLzC1wqUSQ5L8tNGY6bDeOxEvlTSl+1KRynCkc5JJroQX69r+sdbPHIVEVSDfqK6wVIaoeKPmAXNzZnOctWpUMQ4uR336Q5KdjmBZqbqDsr/dZq6wthcAlAAQrMQeYqJ6X1foYssKl1OGZtbl9j5wDWnRMqOEKPuiEMgMApISxqA53+cC4li8qQE+bPewOsGxkxKEBQIzLsdgI5zGTVFalAUKXIepA17Fz6RHmMKqTLslamzc2UM6RVyo2Dmw/LQNKaqUHKnZqt11uX/GiEkBSXS1C6dxq16sDtrBsDh8xKUgABwDuTcjxgMLQcJiRhVKIKX7sLAAMC3iYfk4AMp2zFL/h+o3i0wuFCUVGjftAMfi2YUNKkUAH7mGFkCSs3ilxhqTThEJYZWzVJFSSGYk62jZlipAzBJppU7fKITppH9RXKkNmdmYvvq41EJz1kpAB5bMCal23d++8CSmNEq0XiMqQWyjbUUYAto/m8UGIxBzDUBmQn9NCVOfWm5hzH5lEIBVRJ2c0FTalHhAzAmWSKGjA9uYhh8P7xCZKJjYC75GHDkir0JJsOnWNIWnKMgcAh/D5xooUpTqDJB+Hwd+w2g/ugUnTVhRjG8NOwhcknmUFamUFafq6A28YmZdFOHcvWz/SF8AkhJzgg1u1dy0FnysxaoAIoKHXXZ4AE2yrIgxK0oDlSAyXp31veIYslIUUigBoXruW2jMVmUAoDKAQS5H1ux0gKpa1TAa2rWzt5C/kYF5Og9ETRuUSWoplgM5VS5uAdYCnDsggkFZq4urtakOzrAHQ3uTVniBQaD4bdSa0PSIW/ZQPW1IojNejpHTbasbzHO7tqz9NfzWMkCovQM+8anKIBIFVMw6m9fCCnEhDvCBxMhISssLuKV2akJkZlUDipA0cXfbWHMWSakco30J0bU09YhPl8qQSeZJSE2B1hLhJPfcp9Mw0c0qqWFE1IQ4ypTRz9f2g3v6KYMSzF6ZekTlAJyg1V8tn3aCKSAlJJfLVksSq7DraKaJVudzUlHKgpAdqK2D08Y5TGpJUATQBtT4htjHTyZudKiAQA9D1sAdC945vGoeYrOHDuanKOg1IetoCqZhO4bBIKZ4bLAUSSEtVz822joOI1SO1r9X8I5fATFe8LuHUKNQAVbrHWz1kuRVxY7m0FSgsIQcTIe0qlwsvOUqCv7swYlipmLFqX84ckhiEGgCXIZrbdzAwsBJl1DF6ab+nyiKlkEzAL2Ny3X81igQIKjpd+EhilVKdCS7GlKkGzBooVpSxLkk0zPdyfBvOLKfMUp/kXqau+99IVkySoDIlyFO+l2+TiEzJWxogI2Dw5Uo8oQAKBg46jbYeMdThuGhKGYHp0/NYhwXAhPMak27dvLyhjiOIUhFMpbQm7fWNNNgDbnLDWql77GpXimPCEkC9x9BFBiZzj9L0IL1AOrdKxrFYlQzkMCWDM9DsO3WAgAkKcgaFha1v0v4whz7jK1U6QYEwjEAggEEAtTVR1r9oJiZBDJcAAl9HFKKPU/LWJYPDpSlRBDqfMdG7+feCpTnSQ5DVd25RYvcn7RSsmCksTKQsEuCsm1wB6UpaBYqWFME0DMsPUAtSvdz3hqaQAAktp3LAA94JJw5JJIJy/DRnVUOa26xNTCKYC6L+cUrMEi216/X7iJ4xZASGJDHlBqbfKCy5CUmzkEOfR41PluscxFrdKh+/rHQtdb5jk4XIls4GFESAM1QKVOra6+EblryuSGDsPNvrEpyhmADVs1/8RiFMkZXVQMXv47xcAHG0qpJGUCfPSE51kJCgEsosz96B41JkkIWdy4N3p0vGY2QFS1JUM1HAIBv9RVu0NyQQkZquBEDZdnl95/KIuhuOaTKFBAUps1LnTQ92MOJRzFT1be+opAZikggM7Gmvz+USkLPwuAWcbt9olOA6O5/qF0kShYFTlTqUQg5WIpYM28a9+nMpLuNTs9w/X6RLIJSBlclR7EkwrigHSlDqyghR0H3MA4lrQO87d8uqY0BxKJiEAzEhNSzq60DUgc5aVqAzOpCsoPX9QYWJtDc1KjlW7kGml4WUjKOVVSWKyoMFXs1P8QLhBPI5/XfqradFqVLCs2ZLpUCGdnL1LaaQSbnKiAwH6qXFg9mo+8TnLZLJFral7/OBrTMICTRJCcx/1WI+USMQFJnK3g1JQTLF0i1nG46QhxXDklRNUhwAKNatDu8WktIcB1Ek328fp1hDFYfMFJC8qiRzaAg7a2eBePLCKm6HyqCXMCFOSxSNRSx846qUSrMlKgyUgAkXJD16Rz68ATOUQHS9Dtmdx1qPWOkwKciACXUSbbilOkBQGSDoncU4EAjVJYo5VADL2axFvH9oxEgKSQlwCLG4altD1ifv3W+QtYd+vjA8K5JWql/tRu8TVyXkNXPzsOQlSU0y0vlJJsOlYsOAYQqqasXIuzaPqx9Yd/lk5tVFszixalH0hufMCQ5LMAKFrMwfV9YGnTAy5OqVyRa3dQxs3KAE0IoaEAjYHxvFPi8QVAOWBA1JOg8Inj8d7w8ujFR0sR89Iw4cI92oVNGNXargbVgXuuONFdJlgF2qTTJBGZiE5gWLaG1aiJ44Jogk3ANLNcHbeGjLCahDVB0fyq/7xKcMpzBLZa6OXdn2uaCKAxlMvkpbBSlu5PLQAClnYk+JpDUlBIUkEDYhO1jXSJrk5ZYDgsNB4l/DTrAULd2bOkMSDd/kInuwhJumELDywSC1Epc73tuH0hkJU6iXty1YAPU+sbkKKGo3LbqdvzaA5wh2SCW12NvH7xMBQkkrolMVEEOGtvSv51iJWQxy/EW7MKGJSpZFdVGpHp0geHlk8pYgEu5c07RvztqVzcLFywQoBNCqp36h40rD+7zEVB+EHR6MOh2hmVKqavVw9Wo3zEJcU4tLkSyuctMsJcOov4AXKukXYI67d+v0UvPom8oGgLHlDM3aMEtwzC/r948/T/FrCg1l4g1qcqG7gZ3A8HjuP59PLZJWpg5DntrBVGWe8IlCJOiLMlJSpyHzE3HiREESjmNAkos1HBFjuNKQWYgio0qavb89IxEghRUCatt5P6tAhpuwN5RXY1S02akAKVfR9Do/XRoBhgDL94QXJ5j22f4Q706Q5i5T/pzFiRVgDp/mJIqk+8AB6mrQoMNxnl339UdwDcKOIUkgJJrdunh+UiGJnhCiS+VgfufCNmelAUoVVpqekaTPOV8hJIVlHzZ9esQkc89hUB0wtpSxVUkmpG2za9I2pSWyv2DbAU2jUhJCyVFrM1KaOXiUwKJGU5asaO1NPzWL2+neVN9UKS4BLKBIJBLWsO37iNKmZVuBU/puzM1dSXir9ovaSThUn+ZKg5OVAIzFtq260EUXDv4hYfEzkSZcqalcxTBcwJZOuizoIttF5bc0GB339VdwnO66xaVAr5qlTs1W116+sazqZSsw1coOnq8SUgqSXNAWBtr+eUElzJaUgZgGcl6OQ9OkIiTrHqmT6lJy8L7wJJUp7jZqG1am7wbGT1KCUy6AFgWq40O28LyuIVDguC6RSxZu/wC0ZIWtS1XOYv0/zWBDhEDfVNLXTLttFHHYBMxDLSoqzCiSRYvo3L01eNcRSrMSR8RAs9g9YNOKpQJHMqnIC1e476wmqTNVMSVMcxJLPSwb9+kU/SIRU9ZnCNQApSCXrTq711s0Kypa1MgAqDpzE0B1YHt84t8HhhlKbEEvW+3akLcRlKSE+7y5gBmJvkq7df3iFmJPfRUKom0d9UDFYz3fIkgKck9ho+naNyMKkKJVVRL9Q9WHTWOX4l7VYfDLyzCtakiqEhy5qXJLC4oYqZv8Tw5bCPsTNYg9hLNPGHU+FrVBcG/DsqqlWmzyz8V2s2eArnKQ7lnzBxRnoDB0Cjhx0DCpEcVh/bnDz1IExBlEGjhKkuf9VCGOrBo6STiyb/EczChDv+ecKq0nUjDhCawh4lpRuJYu5S5JJAFaHeK6co0GZ61oa+RtBfdZpiQQpSQDU3JDCgFwa1ozdYYwXClZgqxUBS2UBmo8JguKcC1gXYS60LOCTQHwfq0RwKyqWla5ZlKUHUh3KehI17QyktUnTeKbiHFylYYHKCCTalj4dekdZ7mUgC7dcdjHVDDQp+0XEThsLPnJQ5lpJD2V3arV9I8KxBxnEZhmzCVs4zGiEC5SnQWsK2ePYOIcTE5JQRmSvlIuKs4If1irmy0hC0kBAZQQkUCAEv56RVPjmNENHwTf+R+pXiirHtH0LwriawwVkKCElJsRu+hHUNHz1p4R7fwfDlSAS5NAlwCB4Ro9ovc0Nt6/hBwzGuJuXToxZUq6S55QDQEXfd4z+aS55iXvUhKXoO0IIwZ5ipyHJNHDg9d39I0vDIcOQPiLsfiBIdur2jlB7x/Vp8Nk/pWGG4kgBgoKOpZg2kcvxn+IeGw09UtUubMUGJUkJYOOqgTFtiiBlKEiobmSwchieu+keM+23/7k3/b/AOIjVwY8WpY/QBKrsDG3N3XuOH4tLUmWUlgpKT3zWBH3iwl817Bsu/X86xyHsxJeXJKkgpyJFToEj5bx1PDZySopzOpirLe5vbWFskvsKlRoDZamJhSnlG9u9GHyjkf4i8cm4HDoMrLmVMypURZ0qJLWJpTvHWYqUAoGuYsK2Z6wnxLASp6MhSlYBdLgEZq20s/nDJDX5Gm34StsLwGfg8ROQvFTSpQuVrJdXbp6RP2TW2MkGzL+hj1r+IHDRL4dPOvL/wCQjyD2eH/Myv8Aq+hjq3E03E9fskgC4Be7jioyZEmoZy9n+XeBJkE5c9GKhlf4tSPCnnCkjKgJISjNlA5nAN2O1yYQXi1hJUyiyaZQ5Ve1WcsY849xLvNldanTAHlwrqZjJaCGLFQuw8T6wxgcYC39R7swqAdRu7ekcRx3GKRhJq5WZKhlJKgkliauC7N4xwJ9rcWf/wCg+SP/AKxq4bhqlUXtIwev4Sa76dM2mfovbsQMqs10jmL9Or02g2AnsnMRmIoQDXwG8eIH20xrN/NKZmZkWv8A27xifbPGguMUp2b9Fj/tjQPZ1QGQR36JJ4lpbBC95lIKD8KUgCpuTrrXW0EmYcTEv1+xqDpS0UPsljzOw0v3i+cy05lM5IVpW9n8Y6VEtho7BvCEBuS06ZVOdGRqvG+IexsybiZ0xasqVKKgEhyR10T6w1K9gpSgzrCmuC7eB0tHce1XEMNhUpVPUUlZIHKVOWc0SLD6xyOI/iDhkJdCVzFPRLFCaWzE3HYQ0P4k2ho+WiKKJBJ/q81xeHMtakKulRB8C0el+wCjMky3JNVo/wBoa3kB4R52mXNxM1RCSpa1FSmFAVF/AR6p7H4P3CUIJJSK7AqevasaPaBHhhrtUHC3BxLdF0kjBEOo1LV/uJAID9KmkWEsuK0DBkm79YQOJUbpYVrs30EYJhJBIPcgjTb6xxw4DRanNc7VdBLSyQ9wA/5vCs2ShSeZmSa9N/GJTMQwJqGBL/nXSFzLW5MwugB2JYFhrG57mmAAsjGnWYWsPgUEEJDXAoRs7vWsL47hAyTTmAdCqAVAazm1vWDKxJACQQVM+9j6mE+IcSUULCK8q3dhTLUdwYUH0hEhOAqmYK+dn5fD6R9K+z+HSiW3iTHzU3L4R9AcAnlaQpWYg6bNUP0pHU42oGRIk57+yy0mFwMLo50hBZw+upAO5FoqPaqQo4SeZQ/q+7VkyjmfVm1vFjMm0AqAz9W0peIysYD6dWd6U1pURzzUbcJARhrowvAJyuIqos409Fe/PoYrMYZhWfe58/6veZs3jmr5x9ErwaV5VMSSH77eEeJ/xFRl4hPFvh/8RHT4eu2oTASXNI1SUhWPAGQ4wJamUzgGOzUaPQf4UcQxKFT04gzikiWUe9zkgjPmbPVmy+UdF7NSwuTK6S0EjplHrFjOweUZgQK9NftCKvFtANoRtpknKemY1J5gp3AypNK3g+Bm50ggNodLbCFJKc9AHBqCajx67tFlJSwABfLQ/uIy0Q5zrjp3zTKloEDVch/FSd/yM1IH9r9swaPGPZ5ZGJlEM4Vraxj2L+JiXwU86sl+gzBhHjfAwf5iU1835aNlBxdSe74/ZLIAc0fBesSCrLnWph0PKHBpuSKRacMwfvFco5QLm5JoT3oDCnBsIpQCXch+tPEVFPlHXYGQmWCACw1JFY41Kle7Oi6VetY2BqhycJLkoClEJygupRAF7kn5mKedjMIVH/mZLjX3iPK8Q/iBh1zsHMkpYKUzAm7F76UjyD/g7Es7SyOixHTpeERANsfPRc5wefMcyvV8ZiMOVJCJ8jKxzf1UAgdK3jDMwrBP8xJADufep+hjyo+xWL/sT/3CMPsVi3bIh9swgzQpkk3qXmIhe24XBhISoKBB+FmIOxGjkQfCTTnKFGtaNfx07RzXAJapWHlS1kuhKARRnBNq3f5Q3w8/1AqpUoqA0Ae5tHNqPsqwOa1MpXUyVH299lv55EtIme7yKUoHLmcFIBDZk7Crx5jjPYeYgke8BOjpIf1LR6/w32rwc8lKJ6MySxSrlLgkUCmcUMJcbxCEzCSUJDVUbbg92jZUr1KIAHyhJo021HEFeGonTpCyApctQNQCR5ixj072I4ycTLL5RMQQFgJ0IoobOx8RHnntTjETcQpUuqWAfci5i/8A4ZyCVzVVCeQPo9S3y840cUwVOHvcIOENJ1lWAcL08lg5Jq19Nj6GIy1KAol1Po/KDYub9qRKYpKUkBwpQI5Wpdu5aNS8OoUbIkAUSTruTUqMcWPmt8999/l/+ZzIKgS3zf8ALxGdzFKSlxyqIzd3KgNQWMSmAkcwSlPm4G3ifTrC6sUxASTmq+rv0H3hpdGpSGtnQKr9ppBVhcTlS6lIUlDf6i/hTzjx1PstijbDn/4fePdJs5SlZEpuLGySD9OsYrACyidDygDYN+bxp4bijSBAGEFaldBOq8LHs7iv/YXTt941/wAL4o2w6n3pQ6ax75/+OASaANTrTr9YIvAjKCKClTWh8Y1jjXcu/ms5phQwKSvKTdNA9j31/wAQ9LSU3IKyDawbYXesAlS0pdKCSQNCx7wacrKnq4Dl1VNNOrV0jI0jUd/iUZnQqE0KSh0VIDAE5Q51cO0cT7Yew8ifOVPMxcsqAcBspIHUO7XDx3YWE3skV0Dn7mKHENOzozlKbVD/APUH6iA8U0vd1PffwTGU/E10SnClGWnICyciQ1ywDVOzaxczZRUkIcjImv6gRoKXoCYhLmErUwfMKEguwFwDSo+UGmTVOCkCqbjQUDdYTIM3Ge/8TTiIEIuAlMQHUWr0L27fvHNfxU4VNxODQmSgrImAqTQOkA7lqFj4R0xSrKlKVEVblAqAKh/C8Tw+IKk8wYijOKm7eAjVQeKbgP8ANlmeC7K+dv8AhnEj/wBAj/t+8DmcHniipShu7fePdcfh5YIIIUoli1MpHgT06RQK4bUOaliNWfXasMf7Sc0xA79U6lwgeJJXCexnCMRLxkmaJZSlKqqpbKaXese1Y7GslLEOrRnPfwhLg8iXYVoHVYDb1hrGSQSQlIuK6nsTRvvC6/EGrTndAykGVIOiAoAggOygGCXJ5bk7dusOIwyEgAir2oe/0jcw0QEBIHNToPp1hgkVYtr6V7tCGC0nvqre6QEEYNOZRpoLaxCfISklTDr23DQXGYh+UVcO+lO0Uk+akhv1O4Ao16N+Xi6tW3A7KulSLtVrFTXU7BmNHZtreEb4Rh1KWCasSAdKN4DpCi0upmYPVI0f5m9I6bh+FCCskg2ozMwPWM9JhqVJPqtNZwp04C8T9qPYXFSZq1JR7yWpSiClnAJJAIOulI5g8NmD/wBJYb/Qfm0fRuPEupUQMx1N2FgPWOLxcpC56kgEpSBzMyQqvLq5ZjHVf7QLMASsdLhfEXnHD/ZqfMqU5E6qNetALx6f7J8IEtASlKsoB6Ek6kbw3gsEkNmbUsLPT6Q4vHpkIJWQyQ/h4GlzGOrxjquuie3h7cNyUYy2clyVBk1DjLTziSW94MwNncm+1rVhJM9ag63Dh2SxNfkGbzjcxSbWao1I7lrmMc5Wiw7/AERSc4URmJc3sBu1q9IJJKCp0skMfiqBbMA9mJuYXlySsqUoEpcANVmF99vOHZ90gEUSxY1Gpca3ggN1To0CawilNzCpU50sfKw9I0JbqonK5L1eg7UH7QfCJHKmnKAbknzgGGl5SSg0B5gXsxcjqSBGgjACyTkoglKck2alakxkuSqYP6gyhnYEtqLkB2ppGYWWLs16ad/HtBETXAyMz1JOlAWO/wB4toBGUJJ2WZxmKgHApfXw3eJomEipZqm13rraIJIQlSqkvqdNLd4Wn4jIlmBd3cin5tFl1up6qg27RZjSlTOSoOXa1mSKVIv4wngMAkK5uVxyh9auT1/NYc5kgguS1B1atoXxaGSM3UDKpmBZ2J1cnyhLhLritDCQLQdU0lswOYlRJZ6Cm3SD+9cAZczGvhc9op8XxCQyWNiAUhzUsRE0Y9CAUpIKw1E1a4Zn17xBUjv9qjSJEwVaLxKgAbkaDUfSCYNICQ9yBVq9vIxW4VCyyXIJA+Kurhw9rwzPNWKQz1IBav1hjah96Pn9e/6luYPdQZ+AAUcqAxVmLWKj8ROl2ipxnMSychYMFMCz7gNHTzUkpJodWHS3i0VuJAzWdQIZqu3m3pAVqeZ5plCrzSGAUQCNiGeqXch7vSh2rFtOmqUgqSpixALcrijtt0gCcOSVKJBQpqEBJYXAL1sCO8FGFLKLlNXFhXtvSKYHNEKVHNcZUMTiHAA5mDkhgD07OIFisUSzlwHLJqAdnhjC8OCQ6lFTAABQBLVuzCsaRwwkGpS4AF9NxbU17RZp1D6/hU11MKh96Sacxbe/lVw3rBeHcNKgkIBADsTXZ3N6+dIvMDwhKHzHMCXIZg+p/aH8NICEgBISNh36RdLhST5tEdTiwPcSfDOGpllRDnMXqbdBtWLAgBzvGwa+kUnFeJBILHVgQLf4MaXObRYsjQ+s5C41jRktZQq/XZrRR+7zqKCSC6ioi9T8PTSBKkrWrOo8lRV66kavu/WH8PhkJGYHmcVAFfGOc5xcZK6jGCm2ArJDZSRcF2P91fWKXEyVKUFzB+sgBxcdu4PgYu8CkLdZoRQJPw9TTz8Y3Pl5gGAqSxoDStekGWkhKa+10KimYQe9bIeUEjapDm+hraLDDS2W6UpUabMBs+rPeGpkgqDA8oZ1N8tRAjJzcuW12N69tWEDbBRmpcIWTcQSEBIITViauql+nWDlCVAAMEAlyaKdgR9awhKxRVQpS1QKtm1YPpFhhlJAdKaULEa9zeDbnVA8WjCalykS3BdmAzbAdd6vAMsovyghTukXOwZ6QqqayQ7mpqRfse5esEwyiSBYtQioYXv0p4xZdkABLsIBJKMkhnB+IguKksBlHYCkMScSzCgvTb8aBla8pYAqIFKgBqPb8aD+6CEj9LguTp19YY2ZkJTo0KWnTmDJSQ9SSKAeFIgoBKnWA5YM4pswa/3hbFcSlgpCVOoAF1GgaztQEtTWOd4hxNS1TGVlDgAfE+tFXFrtrCi5aKdInorXifHAAWcqNyDQdKDS0VszGTm+EAAOVEs5LaVc6V3hdILkvlTRjrYafXrFjhOFrmgAEkEXUHa/gWdoUZceZWkBrGoGG4gCUO6mcFKUlKRSg7u3naLfhmDPvRy7O2garaC5c9Id4fwVKEAmgFW08oeRiKFEpJLcr2A39XhzKWQX/wBKzVK4Mhn8UhLRVKQklIY08L9ITnK51VVUAAORW+97bQ/hpJQMxu1gSampp6RWzcSErICQFZaKNT2bQQ2pgAnCz08kxlWIWcrEUbwazd+sQmKQnIhSkpJBN2dmzMDpUeYhOW5KkqY8rEs7fK8anYRK2KxmU9mcJGoJPh5RfiSNPqq8MA5PyTiCCS4CgK2Bra++sSAIoCEsQd3A0P36QmOVJBURaoo/c72hUY8pV8KlFNibVJLnelYAVAIReEXaK+CQwdVz59O0TMwAVIG1flFCviKkA51cxAZLsQBcwgnHLJCi4q5q79H08qPB/wDUG6BQcI5266iZi0Jqot3+0VyuMvX4QCRdyW/PWKFZmLLqdyHy05QW16WeJcIwwMpgCnMxZSHIN69e0LdxFR2NAmt4ZjRJymsZxMksQtxYWoaaWqLwpMPKn3aUkEAkqZ3ZiE1aG0SiSQpwCGNSPHc10g8vKkh2JJYDQtQithW8IgnJTpa0QAlsPh00zpYpBACS7UBb86RmHQCsPUFtbDbru0FKggqUWCgkJNXSkkki1H+0K4ZBKDzkAEdyai1KH6RCBhWCTKs8RiQh0/CEJFqk/udusKyJ5GXkIOXU23O7wRMl2DEkCrWzEVrbtAf5LPmLJqFZyKFTgJ3uw8WgjJKW0NAyp4NJ5SS5oVFWnU6BW3aGS6tixLuSxDuLwKYgEgJA5SMoFc2nRm3jcucxuHOZIFxeh20ixAwqMuylJSBRsywkf2/DqXL9u8MoIUAAFNc7UJ/xCxmkZUpcAakXDdIZw0xLODmuXax6fSKbBTHSsSk0LqOUukM5Pn5DxhpCAlICqqqSLs519IrlYxCEha8wLsHc2pfRoArGqyqIUAlzrcdFM32iwQEJY5yfx3GUywo5vhFHs4o2xrHKYrHrW5WSp6jKXO3bp4GGMHw9c1SHTyMSASWJNXqNtR9I6PA+z8qXWavOp3DswJ23iw1z9Vc06PxXLYXBqKSwAJD1FX/1F6l60i6wnAZhDFQy3U36j+UdovjNQlWUAJr/AG66V/NIGjiI1ejsaVPhV3i7GjUoHV6jvdCJhODS0c1yHbpD6GApYW0HSKdXF2VcGn6jlD6veMTizMShQI/UxG25HyhwqsHuBZ3UqjsvKs1pqAbG4Bp3bWsFStJFGIGu/XrFTi5qkjKkUbmNSoDtpTSApnKq7ZQlmGoIaumkV41uIVCgXCZTWMxqlKoQAK39YXkJWpySCySzMXc1YtAVzwlOdagkWajUIa8OSl5gU5nDPyhgD2B6wq4vJJOU621uAm8LJALs3KHo2r+cT96CCGYMTWg6G3eEJaUzARYFJBYmlaOfOGF4kZQEpNCw1pf6Q4PAb3lIcwz1Us5KXNTsCGF/O0AWh1JWdnrs/SNTpgSTnqKgMGY0J1gBxQUo5EhRcPXQbUuDC3uG6Yxp1CkZGdQUagaKsNraUiHuDmcpCtAXYN16bdoMnEB1pOZOVw6iMrMNXtX0MRk4ZMskglSblRLk5iWI6gk9oG1EHEfhbTJYqzJDHrmL2B6iNYSSEhRUAGFhQPv0vEJkxmShQDGlCp2BAPl8oPICchWVOGL2A1A7amIMnHXvqo4kDO6rcZxZAJCU2y8xGjsp4KgOqvMeZwAX/PGKjFJ/uDkElWxpqxF4suBSQEtRJJqUvc9yOvnCmkuOVoc0MbIRMesZ0JQkKJbUAAUc5WL9o3gMKBnmZRbK4Yk+eghn+TdSlNmUk0Fu1o1LXyApSFEkUAZ766/tBxmSlXeWB0WYBIQHWxZ6XtfuC8Ke8q5V8JsRc+thTxhoIYrSqymre1qeMZyFSXy8pLOaila62+UTYBQHJPNEkzUIylJe42bq28L4xaWdNHpqG6jo5MTTiUJNBVTuWoA966QKdOoXVQmrh3y6gRC7CjW+aUotZ5gkGhBJf4iPr0jPdqTLLsVEG2hUbAHakDnFSiwASl0s99XUO7NGsSshQAmZXFQ9WfXS0CtCDh5gmOlBCyksRVg1ajUOX8YnheHJJTsCKNQ1d6iNpUlLczmhqSdPX9omvEBKSMwU7OC9adLC8SAFZJ2Vr/PoQ5DG7EmnLetX8IpF8WmHNNLj4QkhLs71G1vnFdIwylzCcyglQAIbSpCQLDV2iyPDwtQAzZSBUklgHBara2griUAptacpXDglyVlCS7JS5JUauToGq3SH5EhWVLGjsADuLn7RE4JCsxUFMjMECw7EDtDEvD5ubMosVEJFBUDc2fWBhEXKUnDZsoNWzAgkEEvf83EOyygMlKbVd7XHnG5UvkDpUFkF3u9LbU1iAWACAnVItRz8I84OIKzl1yjJWpZJYFOgG4u3SloXl4Q5k50qJs5pQGoO2m8O5CMub9LDKQPDWtTCkzEKCg5qSxoHBcZQBprU7RR66omk7IuNB5ip1KJok6ACtLwSfOpmQaO9aGtgPKF1TFSypZBdRSlJJo4fTQdQIPKCimt3JATYvXwHWLOVREQmMDLYANXVjUHSh726wSeoSkPmJL0FHclvrBpQCb1LPy9NW0/eOZ4zjKFSjYFLaDtazekG7yDr9kpjTUf0VbiZ6hvmzCo0FXc610FI6vgmGCUAmh1L6C9Te8czwhGc8uZi99avpo8dz7gBAQahmINQ20Vw7JJdyTeLfADeaqZmICZgAsfEfL5RNE1S0uQaO7DxBaNYeaiWAkzAohglNbC9dYjiCwU6hWp0JDPdy3aBmBqgjaFGViA5DKUyrq0N9KGDSUZkkljZTNRzcvqPtEcEglNTVqb2uYakIzXOhqTrRy1h+8E0EoXuA0XP4uUqpUVZC1aNc1G/aA4bHpkt71QTmUkMdVqPKH36DeLvHSHDJ/Tfc7XNYQ/khV6qoWYMlquX6tCrYK0teHNyrqQRQuEg0AFCBtfXeFZ4U4KVZqltGFLaG9YnhpoLBQ6DS1fKGZTZagIqHG3aHYcI7/SyZYUEySAwqQKkbvA0pSAFF6aNftSveDzV5Eu/MpwAB6nf94rMTNmEhlEBnBVvR2bSBcQEdNpciz0pQOV6EZhmdIPyYfOAqmAkOWTzGnxFT0OwpoIR4hzug5aliEu1C4L9Y2UHMQgME0JNVUYt1GsLLsrQ2mIyUKVKWEJJqolyTdtGNa/eF8VmVzSxzWqBYXbQU3jIyCIgwjBkSsUpQLqokUIcC7UpZ6C0SklKRrmWdBYDatB60jUZAlEmcHKYjSlP1O712L70pD4XkJmGjpBoaB9Kl94yMi9ASlnLgEDDTSpyVBKQaVa9Sa+GkNCek8ugOUkAhVnPcxkZFNKj2iVnvRyoGYqBrWoHUsezQZMsIGUGoJctUjxLaRkZBTifRLdrHqghaysagAsC3ZhpRo0QRlQ4BIc1dizNbpG4yIRAnqpvHRYDmykAAAEi4L3Nx1NOkO4V8rquwJIO/wA4yMgmc+9EFTSO9VKaohIUspcnyGw8I43iE7MLXUdXLvU1DUa9LxkZAVT5k7hR5ZXRezmGFCE1FAwsNz0i24rPKEkpCSo3BcPobdIyMhzfLRlZqnmrwVVSpgAzFzQGgFQTpsYNiDmplYJYE3vcClaB3NvGMjISOSaeaYk52LJSOuuXpo8EkLLpFfhs1A5vQxkZD2iCMrMTM4Q505LmhWqzsCN6DwhDHLGVKhvW5cXZtAXEZGQp5lsrTSaA6EEIBqlRGUPQlgTQD82i5lYhPMAPha/xeR+UZGQFJxAkb/1XWbMg7fz9rYQFOx0OjCmx6vFJPlkrKgWejmoHTpWsZGQdTICChqR6IM9hmUBm0J2slmax3gKsQtKFMUsCOY1tQj/VrQRkZCTkytfRf//Z"/>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lv-LV" altLang="lv-LV"/>
          </a:p>
        </p:txBody>
      </p:sp>
      <p:sp>
        <p:nvSpPr>
          <p:cNvPr id="28683" name="TextBox 40"/>
          <p:cNvSpPr txBox="1">
            <a:spLocks/>
          </p:cNvSpPr>
          <p:nvPr/>
        </p:nvSpPr>
        <p:spPr bwMode="auto">
          <a:xfrm>
            <a:off x="468313" y="4587875"/>
            <a:ext cx="1150937" cy="1081088"/>
          </a:xfrm>
          <a:prstGeom prst="rect">
            <a:avLst/>
          </a:prstGeom>
          <a:solidFill>
            <a:srgbClr val="4BACC6"/>
          </a:solidFill>
          <a:ln w="9525">
            <a:noFill/>
            <a:miter lim="800000"/>
            <a:headEnd/>
            <a:tailEnd/>
          </a:ln>
        </p:spPr>
        <p:txBody>
          <a:bodyPr anchor="ctr"/>
          <a:lstStyle/>
          <a:p>
            <a:pPr algn="ctr"/>
            <a:r>
              <a:rPr lang="lv-LV" altLang="lv-LV" sz="1600" b="1">
                <a:latin typeface="Calibri" pitchFamily="34" charset="0"/>
              </a:rPr>
              <a:t>Komersanti (MVU)</a:t>
            </a:r>
          </a:p>
        </p:txBody>
      </p:sp>
      <p:sp>
        <p:nvSpPr>
          <p:cNvPr id="28684" name="TextBox 41"/>
          <p:cNvSpPr txBox="1">
            <a:spLocks noChangeArrowheads="1"/>
          </p:cNvSpPr>
          <p:nvPr/>
        </p:nvSpPr>
        <p:spPr bwMode="auto">
          <a:xfrm>
            <a:off x="2987675" y="1995488"/>
            <a:ext cx="2736850" cy="649287"/>
          </a:xfrm>
          <a:prstGeom prst="rect">
            <a:avLst/>
          </a:prstGeom>
          <a:solidFill>
            <a:srgbClr val="FFFF00"/>
          </a:solidFill>
          <a:ln w="9525">
            <a:noFill/>
            <a:miter lim="800000"/>
            <a:headEnd/>
            <a:tailEnd/>
          </a:ln>
        </p:spPr>
        <p:txBody>
          <a:bodyPr anchor="ctr"/>
          <a:lstStyle/>
          <a:p>
            <a:pPr algn="ctr"/>
            <a:r>
              <a:rPr lang="lv-LV" altLang="lv-LV" sz="1600" b="1">
                <a:latin typeface="Calibri" pitchFamily="34" charset="0"/>
              </a:rPr>
              <a:t>Pašvaldība</a:t>
            </a:r>
          </a:p>
        </p:txBody>
      </p:sp>
      <p:sp>
        <p:nvSpPr>
          <p:cNvPr id="44" name="TextBox 43"/>
          <p:cNvSpPr txBox="1"/>
          <p:nvPr/>
        </p:nvSpPr>
        <p:spPr>
          <a:xfrm>
            <a:off x="2771775" y="1708150"/>
            <a:ext cx="3168650" cy="1138238"/>
          </a:xfrm>
          <a:prstGeom prst="rect">
            <a:avLst/>
          </a:prstGeom>
          <a:solidFill>
            <a:srgbClr val="4BACC6">
              <a:alpha val="30000"/>
            </a:srgbClr>
          </a:solidFill>
          <a:ln w="6350">
            <a:solidFill>
              <a:schemeClr val="accent1">
                <a:shade val="50000"/>
              </a:schemeClr>
            </a:solidFill>
            <a:prstDash val="dash"/>
          </a:ln>
        </p:spPr>
        <p:txBody>
          <a:bodyPr>
            <a:spAutoFit/>
          </a:bodyPr>
          <a:lstStyle/>
          <a:p>
            <a:pPr marL="228600" indent="-228600" algn="ctr">
              <a:defRPr/>
            </a:pPr>
            <a:r>
              <a:rPr lang="lv-LV" sz="1400" b="1" dirty="0">
                <a:latin typeface="Calibri" pitchFamily="34" charset="0"/>
              </a:rPr>
              <a:t>Projekts</a:t>
            </a:r>
          </a:p>
          <a:p>
            <a:pPr marL="228600" indent="-228600">
              <a:defRPr/>
            </a:pPr>
            <a:endParaRPr lang="lv-LV" sz="1400" b="1" dirty="0">
              <a:latin typeface="Calibri" pitchFamily="34" charset="0"/>
            </a:endParaRPr>
          </a:p>
          <a:p>
            <a:pPr marL="228600" indent="-228600">
              <a:defRPr/>
            </a:pPr>
            <a:endParaRPr lang="lv-LV" sz="1000" dirty="0">
              <a:latin typeface="Calibri" pitchFamily="34" charset="0"/>
            </a:endParaRPr>
          </a:p>
          <a:p>
            <a:pPr marL="228600" indent="-228600">
              <a:defRPr/>
            </a:pPr>
            <a:endParaRPr lang="lv-LV" sz="1000" dirty="0">
              <a:latin typeface="Calibri" pitchFamily="34" charset="0"/>
            </a:endParaRPr>
          </a:p>
          <a:p>
            <a:pPr marL="228600" indent="-228600">
              <a:defRPr/>
            </a:pPr>
            <a:endParaRPr lang="lv-LV" sz="1000" dirty="0">
              <a:latin typeface="Calibri" pitchFamily="34" charset="0"/>
            </a:endParaRPr>
          </a:p>
          <a:p>
            <a:pPr marL="228600" indent="-228600">
              <a:defRPr/>
            </a:pPr>
            <a:endParaRPr lang="lv-LV" sz="1000" dirty="0">
              <a:latin typeface="Calibri" pitchFamily="34" charset="0"/>
            </a:endParaRPr>
          </a:p>
        </p:txBody>
      </p:sp>
      <p:sp>
        <p:nvSpPr>
          <p:cNvPr id="45" name="Right Arrow 44"/>
          <p:cNvSpPr/>
          <p:nvPr/>
        </p:nvSpPr>
        <p:spPr bwMode="auto">
          <a:xfrm rot="5400000">
            <a:off x="2620311" y="3443742"/>
            <a:ext cx="2016224" cy="417102"/>
          </a:xfrm>
          <a:prstGeom prst="rightArrow">
            <a:avLst>
              <a:gd name="adj1" fmla="val 50000"/>
              <a:gd name="adj2" fmla="val 44996"/>
            </a:avLst>
          </a:prstGeom>
          <a:solidFill>
            <a:srgbClr val="0070C0"/>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ctr">
              <a:defRPr/>
            </a:pPr>
            <a:r>
              <a:rPr lang="lv-LV" sz="1000" b="1" dirty="0">
                <a:latin typeface="Calibri" pitchFamily="34" charset="0"/>
              </a:rPr>
              <a:t>ERAF finansējums </a:t>
            </a:r>
            <a:endParaRPr lang="en-US" sz="1000" b="1" dirty="0">
              <a:latin typeface="Calibri" pitchFamily="34" charset="0"/>
            </a:endParaRPr>
          </a:p>
        </p:txBody>
      </p:sp>
      <p:sp>
        <p:nvSpPr>
          <p:cNvPr id="28687" name="TextBox 46"/>
          <p:cNvSpPr txBox="1">
            <a:spLocks noChangeArrowheads="1"/>
          </p:cNvSpPr>
          <p:nvPr/>
        </p:nvSpPr>
        <p:spPr bwMode="auto">
          <a:xfrm>
            <a:off x="6011863" y="1052513"/>
            <a:ext cx="3024187" cy="5016500"/>
          </a:xfrm>
          <a:prstGeom prst="rect">
            <a:avLst/>
          </a:prstGeom>
          <a:solidFill>
            <a:srgbClr val="F79646">
              <a:alpha val="30196"/>
            </a:srgbClr>
          </a:solidFill>
          <a:ln w="9525">
            <a:noFill/>
            <a:miter lim="800000"/>
            <a:headEnd/>
            <a:tailEnd/>
          </a:ln>
        </p:spPr>
        <p:txBody>
          <a:bodyPr>
            <a:spAutoFit/>
          </a:bodyPr>
          <a:lstStyle/>
          <a:p>
            <a:pPr marL="228600" indent="-228600"/>
            <a:r>
              <a:rPr lang="lv-LV" altLang="lv-LV" sz="1000" b="1">
                <a:latin typeface="Calibri" pitchFamily="34" charset="0"/>
              </a:rPr>
              <a:t>Shēmas nosacījumi</a:t>
            </a:r>
            <a:endParaRPr lang="lv-LV" altLang="lv-LV" sz="1000">
              <a:latin typeface="Calibri" pitchFamily="34" charset="0"/>
            </a:endParaRPr>
          </a:p>
          <a:p>
            <a:pPr marL="361950" lvl="1" indent="-228600">
              <a:buFontTx/>
              <a:buChar char="-"/>
            </a:pPr>
            <a:r>
              <a:rPr lang="lv-LV" altLang="lv-LV" sz="1000">
                <a:latin typeface="Calibri" pitchFamily="34" charset="0"/>
              </a:rPr>
              <a:t>Pašvaldība ir projekta iesniedzējs, komersanti </a:t>
            </a:r>
            <a:r>
              <a:rPr lang="lv-LV" altLang="lv-LV" sz="1000" b="1">
                <a:latin typeface="Calibri" pitchFamily="34" charset="0"/>
              </a:rPr>
              <a:t>nav</a:t>
            </a:r>
            <a:r>
              <a:rPr lang="lv-LV" altLang="lv-LV" sz="1000">
                <a:latin typeface="Calibri" pitchFamily="34" charset="0"/>
              </a:rPr>
              <a:t> sadarbības partneri;</a:t>
            </a:r>
          </a:p>
          <a:p>
            <a:pPr marL="361950" lvl="1" indent="-228600">
              <a:buFontTx/>
              <a:buChar char="-"/>
            </a:pPr>
            <a:r>
              <a:rPr lang="lv-LV" altLang="lv-LV" sz="1000">
                <a:latin typeface="Calibri" pitchFamily="34" charset="0"/>
              </a:rPr>
              <a:t>Komersanti nav iepriekš zināmi; tiesības lietot teritoriju (t.sk. Infrastruktūru) iegūst izsoles kārtībā;</a:t>
            </a:r>
          </a:p>
          <a:p>
            <a:pPr marL="361950" lvl="1" indent="-228600">
              <a:buFontTx/>
              <a:buChar char="-"/>
            </a:pPr>
            <a:r>
              <a:rPr lang="lv-LV" altLang="lv-LV" sz="1000">
                <a:latin typeface="Calibri" pitchFamily="34" charset="0"/>
              </a:rPr>
              <a:t>A/S “Sadales tīkli” (ST) loma kā pakalpojuma sniedzējam.</a:t>
            </a:r>
          </a:p>
          <a:p>
            <a:pPr marL="361950" lvl="1" indent="-228600">
              <a:buFontTx/>
              <a:buChar char="-"/>
            </a:pPr>
            <a:r>
              <a:rPr lang="lv-LV" altLang="lv-LV" sz="1000">
                <a:latin typeface="Calibri" pitchFamily="34" charset="0"/>
              </a:rPr>
              <a:t>Valsts atbalstu sniedz saskaņā ar regulas Nr.651/2014 48.pantu.</a:t>
            </a:r>
          </a:p>
          <a:p>
            <a:pPr marL="228600" indent="-228600"/>
            <a:endParaRPr lang="lv-LV" altLang="lv-LV" sz="1000">
              <a:latin typeface="Calibri" pitchFamily="34" charset="0"/>
            </a:endParaRPr>
          </a:p>
          <a:p>
            <a:pPr marL="228600" indent="-228600"/>
            <a:r>
              <a:rPr lang="lv-LV" altLang="lv-LV" sz="1000" b="1">
                <a:latin typeface="Calibri" pitchFamily="34" charset="0"/>
              </a:rPr>
              <a:t>Shēmas apraksts</a:t>
            </a:r>
          </a:p>
          <a:p>
            <a:pPr marL="228600" indent="-228600"/>
            <a:r>
              <a:rPr lang="lv-LV" altLang="lv-LV" sz="1000">
                <a:latin typeface="Calibri" pitchFamily="34" charset="0"/>
              </a:rPr>
              <a:t>Pašvaldība saņem ERAF finansējumu (</a:t>
            </a:r>
            <a:r>
              <a:rPr lang="lv-LV" altLang="lv-LV" sz="1000" b="1">
                <a:latin typeface="Calibri" pitchFamily="34" charset="0"/>
              </a:rPr>
              <a:t>1</a:t>
            </a:r>
            <a:r>
              <a:rPr lang="lv-LV" altLang="lv-LV" sz="1000">
                <a:latin typeface="Calibri" pitchFamily="34" charset="0"/>
              </a:rPr>
              <a:t>), kuru novirza ST (</a:t>
            </a:r>
            <a:r>
              <a:rPr lang="lv-LV" altLang="lv-LV" sz="1000" b="1">
                <a:latin typeface="Calibri" pitchFamily="34" charset="0"/>
              </a:rPr>
              <a:t>2</a:t>
            </a:r>
            <a:r>
              <a:rPr lang="lv-LV" altLang="lv-LV" sz="1000">
                <a:latin typeface="Calibri" pitchFamily="34" charset="0"/>
              </a:rPr>
              <a:t>), lai tiktu ierīkota energoapgādes infrastruktūra (</a:t>
            </a:r>
            <a:r>
              <a:rPr lang="lv-LV" altLang="lv-LV" sz="1000" b="1">
                <a:latin typeface="Calibri" pitchFamily="34" charset="0"/>
              </a:rPr>
              <a:t>3</a:t>
            </a:r>
            <a:r>
              <a:rPr lang="lv-LV" altLang="lv-LV" sz="1000">
                <a:latin typeface="Calibri" pitchFamily="34" charset="0"/>
              </a:rPr>
              <a:t>).  Pašvaldība izsoles kārtībā nodod infrastruktūru komersantiem (</a:t>
            </a:r>
            <a:r>
              <a:rPr lang="lv-LV" altLang="lv-LV" sz="1000" b="1">
                <a:latin typeface="Calibri" pitchFamily="34" charset="0"/>
              </a:rPr>
              <a:t>4</a:t>
            </a:r>
            <a:r>
              <a:rPr lang="lv-LV" altLang="lv-LV" sz="1000">
                <a:latin typeface="Calibri" pitchFamily="34" charset="0"/>
              </a:rPr>
              <a:t>). ST pie noteikta jaudas patēriņa pakalpojuma maksu komersantiem caur tarifu kompensē piecu gadu laikā (</a:t>
            </a:r>
            <a:r>
              <a:rPr lang="lv-LV" altLang="lv-LV" sz="1000" b="1">
                <a:latin typeface="Calibri" pitchFamily="34" charset="0"/>
              </a:rPr>
              <a:t>5</a:t>
            </a:r>
            <a:r>
              <a:rPr lang="lv-LV" altLang="lv-LV" sz="1000">
                <a:latin typeface="Calibri" pitchFamily="34" charset="0"/>
              </a:rPr>
              <a:t>). Komersanti atbilstoši izsoles rezultātiem maksā pašvaldībai nomas maksu un kompensāciju, kas saņemta no ST(</a:t>
            </a:r>
            <a:r>
              <a:rPr lang="lv-LV" altLang="lv-LV" sz="1000" b="1">
                <a:latin typeface="Calibri" pitchFamily="34" charset="0"/>
              </a:rPr>
              <a:t>6</a:t>
            </a:r>
            <a:r>
              <a:rPr lang="lv-LV" altLang="lv-LV" sz="1000">
                <a:latin typeface="Calibri" pitchFamily="34" charset="0"/>
              </a:rPr>
              <a:t>).</a:t>
            </a:r>
          </a:p>
          <a:p>
            <a:pPr marL="228600" indent="-228600"/>
            <a:endParaRPr lang="lv-LV" altLang="lv-LV" sz="1000">
              <a:latin typeface="Calibri" pitchFamily="34" charset="0"/>
            </a:endParaRPr>
          </a:p>
          <a:p>
            <a:pPr marL="228600" indent="-228600"/>
            <a:r>
              <a:rPr lang="lv-LV" altLang="lv-LV" sz="1000">
                <a:latin typeface="Calibri" pitchFamily="34" charset="0"/>
              </a:rPr>
              <a:t>Atbilstoši regulas Nr.651/2014 48.pantam pašvaldība finanšu analīzes ietvaros veic neto ieņēmumu aprēķinu (no nomas ieņēmumiem), attiecīgi samazinot projekta deficīta likmi (regula paredz, ka pamatdarbības peļņu atskaita no attiecināmajām izmaksām iepriekš saskaņā ar pamatotām prognozēm vai izmanto atgūšanas mehānismu). </a:t>
            </a:r>
          </a:p>
          <a:p>
            <a:pPr marL="228600" indent="-228600"/>
            <a:endParaRPr lang="lv-LV" altLang="lv-LV" sz="1000">
              <a:latin typeface="Calibri" pitchFamily="34" charset="0"/>
            </a:endParaRPr>
          </a:p>
        </p:txBody>
      </p:sp>
      <p:sp>
        <p:nvSpPr>
          <p:cNvPr id="48" name="Right Arrow 47"/>
          <p:cNvSpPr/>
          <p:nvPr/>
        </p:nvSpPr>
        <p:spPr bwMode="auto">
          <a:xfrm rot="5400000">
            <a:off x="3772439" y="3443742"/>
            <a:ext cx="2016224" cy="417102"/>
          </a:xfrm>
          <a:prstGeom prst="rightArrow">
            <a:avLst>
              <a:gd name="adj1" fmla="val 50000"/>
              <a:gd name="adj2" fmla="val 44996"/>
            </a:avLst>
          </a:prstGeom>
          <a:solidFill>
            <a:srgbClr val="0070C0"/>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ctr">
              <a:defRPr/>
            </a:pPr>
            <a:r>
              <a:rPr lang="lv-LV" sz="1000" b="1" dirty="0">
                <a:latin typeface="Calibri" pitchFamily="34" charset="0"/>
              </a:rPr>
              <a:t>ERAF finansējums</a:t>
            </a:r>
            <a:endParaRPr lang="en-US" sz="1000" b="1" dirty="0">
              <a:latin typeface="Calibri" pitchFamily="34" charset="0"/>
            </a:endParaRPr>
          </a:p>
        </p:txBody>
      </p:sp>
      <p:sp>
        <p:nvSpPr>
          <p:cNvPr id="49" name="Right Arrow 48"/>
          <p:cNvSpPr/>
          <p:nvPr/>
        </p:nvSpPr>
        <p:spPr bwMode="auto">
          <a:xfrm rot="16200000">
            <a:off x="4644008" y="3436269"/>
            <a:ext cx="2016224" cy="432048"/>
          </a:xfrm>
          <a:prstGeom prst="rightArrow">
            <a:avLst>
              <a:gd name="adj1" fmla="val 50000"/>
              <a:gd name="adj2" fmla="val 44996"/>
            </a:avLst>
          </a:prstGeom>
          <a:solidFill>
            <a:schemeClr val="accent2"/>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ctr" defTabSz="449263" eaLnBrk="1" hangingPunct="1">
              <a:buClr>
                <a:srgbClr val="000000"/>
              </a:buClr>
              <a:buSzPct val="100000"/>
              <a:buFont typeface="Times New Roman" pitchFamily="16" charset="0"/>
              <a:buNone/>
              <a:defRPr/>
            </a:pPr>
            <a:r>
              <a:rPr lang="lv-LV" sz="1000" dirty="0">
                <a:latin typeface="Calibri" pitchFamily="34" charset="0"/>
              </a:rPr>
              <a:t>              </a:t>
            </a:r>
            <a:r>
              <a:rPr lang="lv-LV" sz="1200" b="1" dirty="0">
                <a:latin typeface="Calibri" pitchFamily="34" charset="0"/>
              </a:rPr>
              <a:t>Infrastruktūra</a:t>
            </a:r>
            <a:endParaRPr lang="en-US" sz="1200" b="1" dirty="0">
              <a:latin typeface="Calibri" pitchFamily="34" charset="0"/>
            </a:endParaRPr>
          </a:p>
        </p:txBody>
      </p:sp>
      <p:sp>
        <p:nvSpPr>
          <p:cNvPr id="28690" name="TextBox 49"/>
          <p:cNvSpPr txBox="1">
            <a:spLocks noChangeArrowheads="1"/>
          </p:cNvSpPr>
          <p:nvPr/>
        </p:nvSpPr>
        <p:spPr bwMode="auto">
          <a:xfrm>
            <a:off x="4500563" y="4660900"/>
            <a:ext cx="1439862" cy="1079500"/>
          </a:xfrm>
          <a:prstGeom prst="rect">
            <a:avLst/>
          </a:prstGeom>
          <a:solidFill>
            <a:srgbClr val="4BACC6"/>
          </a:solidFill>
          <a:ln w="9525">
            <a:noFill/>
            <a:miter lim="800000"/>
            <a:headEnd/>
            <a:tailEnd/>
          </a:ln>
        </p:spPr>
        <p:txBody>
          <a:bodyPr anchor="ctr"/>
          <a:lstStyle/>
          <a:p>
            <a:pPr algn="ctr"/>
            <a:r>
              <a:rPr lang="lv-LV" altLang="lv-LV" sz="1600" b="1">
                <a:latin typeface="Calibri" pitchFamily="34" charset="0"/>
              </a:rPr>
              <a:t>Būvdarbi (publiskā infrastruktūra)</a:t>
            </a:r>
          </a:p>
        </p:txBody>
      </p:sp>
      <p:sp>
        <p:nvSpPr>
          <p:cNvPr id="51" name="Right Arrow 50"/>
          <p:cNvSpPr/>
          <p:nvPr/>
        </p:nvSpPr>
        <p:spPr bwMode="auto">
          <a:xfrm rot="5400000">
            <a:off x="3067305" y="3443742"/>
            <a:ext cx="2016224" cy="417102"/>
          </a:xfrm>
          <a:prstGeom prst="rightArrow">
            <a:avLst>
              <a:gd name="adj1" fmla="val 50000"/>
              <a:gd name="adj2" fmla="val 44996"/>
            </a:avLst>
          </a:prstGeom>
          <a:solidFill>
            <a:srgbClr val="FFFFCC"/>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ctr">
              <a:defRPr/>
            </a:pPr>
            <a:r>
              <a:rPr lang="lv-LV" sz="1000" b="1" dirty="0">
                <a:latin typeface="Calibri" pitchFamily="34" charset="0"/>
              </a:rPr>
              <a:t>Pašvaldības finansējums </a:t>
            </a:r>
            <a:endParaRPr lang="en-US" sz="1000" b="1" dirty="0">
              <a:latin typeface="Calibri" pitchFamily="34" charset="0"/>
            </a:endParaRPr>
          </a:p>
        </p:txBody>
      </p:sp>
      <p:sp>
        <p:nvSpPr>
          <p:cNvPr id="52" name="Right Arrow 51"/>
          <p:cNvSpPr/>
          <p:nvPr/>
        </p:nvSpPr>
        <p:spPr bwMode="auto">
          <a:xfrm rot="5400000">
            <a:off x="4204487" y="3443742"/>
            <a:ext cx="2016224" cy="417102"/>
          </a:xfrm>
          <a:prstGeom prst="rightArrow">
            <a:avLst>
              <a:gd name="adj1" fmla="val 50000"/>
              <a:gd name="adj2" fmla="val 44996"/>
            </a:avLst>
          </a:prstGeom>
          <a:solidFill>
            <a:srgbClr val="FFFFCC"/>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ctr">
              <a:defRPr/>
            </a:pPr>
            <a:r>
              <a:rPr lang="lv-LV" sz="1000" b="1" dirty="0">
                <a:latin typeface="Calibri" pitchFamily="34" charset="0"/>
              </a:rPr>
              <a:t>Pašvaldības finansējums</a:t>
            </a:r>
            <a:endParaRPr lang="en-US" sz="1000" b="1" dirty="0">
              <a:latin typeface="Calibri" pitchFamily="34" charset="0"/>
            </a:endParaRPr>
          </a:p>
        </p:txBody>
      </p:sp>
      <p:sp>
        <p:nvSpPr>
          <p:cNvPr id="53" name="Dodecagon 52"/>
          <p:cNvSpPr/>
          <p:nvPr/>
        </p:nvSpPr>
        <p:spPr>
          <a:xfrm>
            <a:off x="3521075" y="2679700"/>
            <a:ext cx="215900" cy="215900"/>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2</a:t>
            </a:r>
          </a:p>
        </p:txBody>
      </p:sp>
      <p:sp>
        <p:nvSpPr>
          <p:cNvPr id="54" name="Dodecagon 53"/>
          <p:cNvSpPr/>
          <p:nvPr/>
        </p:nvSpPr>
        <p:spPr>
          <a:xfrm>
            <a:off x="2590800" y="2970213"/>
            <a:ext cx="215900" cy="215900"/>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4</a:t>
            </a:r>
          </a:p>
        </p:txBody>
      </p:sp>
      <p:sp>
        <p:nvSpPr>
          <p:cNvPr id="56" name="Right Arrow 55"/>
          <p:cNvSpPr/>
          <p:nvPr/>
        </p:nvSpPr>
        <p:spPr bwMode="auto">
          <a:xfrm>
            <a:off x="1115617" y="1996109"/>
            <a:ext cx="1872208" cy="461750"/>
          </a:xfrm>
          <a:prstGeom prst="rightArrow">
            <a:avLst>
              <a:gd name="adj1" fmla="val 50000"/>
              <a:gd name="adj2" fmla="val 44996"/>
            </a:avLst>
          </a:prstGeom>
          <a:solidFill>
            <a:srgbClr val="0070C0"/>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lnSpcReduction="10000"/>
          </a:bodyPr>
          <a:lstStyle/>
          <a:p>
            <a:pPr algn="r">
              <a:defRPr/>
            </a:pPr>
            <a:r>
              <a:rPr lang="lv-LV" sz="1000" b="1" dirty="0">
                <a:latin typeface="Calibri" pitchFamily="34" charset="0"/>
              </a:rPr>
              <a:t>ERAF finansējums</a:t>
            </a:r>
            <a:endParaRPr lang="en-US" sz="1000" b="1" dirty="0">
              <a:latin typeface="Calibri" pitchFamily="34" charset="0"/>
            </a:endParaRPr>
          </a:p>
        </p:txBody>
      </p:sp>
      <p:sp>
        <p:nvSpPr>
          <p:cNvPr id="57" name="Dodecagon 56"/>
          <p:cNvSpPr/>
          <p:nvPr/>
        </p:nvSpPr>
        <p:spPr>
          <a:xfrm>
            <a:off x="1331913" y="2119313"/>
            <a:ext cx="215900" cy="215900"/>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1</a:t>
            </a:r>
          </a:p>
        </p:txBody>
      </p:sp>
      <p:sp>
        <p:nvSpPr>
          <p:cNvPr id="28697" name="Rectangle 57"/>
          <p:cNvSpPr>
            <a:spLocks noChangeArrowheads="1"/>
          </p:cNvSpPr>
          <p:nvPr/>
        </p:nvSpPr>
        <p:spPr bwMode="auto">
          <a:xfrm>
            <a:off x="827088" y="6286500"/>
            <a:ext cx="2952750" cy="430213"/>
          </a:xfrm>
          <a:prstGeom prst="rect">
            <a:avLst/>
          </a:prstGeom>
          <a:noFill/>
          <a:ln w="9525">
            <a:noFill/>
            <a:miter lim="800000"/>
            <a:headEnd/>
            <a:tailEnd/>
          </a:ln>
        </p:spPr>
        <p:txBody>
          <a:bodyPr>
            <a:spAutoFit/>
          </a:bodyPr>
          <a:lstStyle/>
          <a:p>
            <a:pPr algn="ctr"/>
            <a:r>
              <a:rPr lang="lv-LV" altLang="lv-LV" sz="1100" b="1">
                <a:latin typeface="Calibri" pitchFamily="34" charset="0"/>
              </a:rPr>
              <a:t>Līgums par elektroapgādi un pieslēguma pakalpojuma  maksas kompensācija</a:t>
            </a:r>
            <a:endParaRPr lang="en-US" altLang="lv-LV" sz="1100" b="1">
              <a:latin typeface="Calibri" pitchFamily="34" charset="0"/>
            </a:endParaRPr>
          </a:p>
        </p:txBody>
      </p:sp>
      <p:sp>
        <p:nvSpPr>
          <p:cNvPr id="28698" name="TextBox 58"/>
          <p:cNvSpPr txBox="1">
            <a:spLocks noChangeArrowheads="1"/>
          </p:cNvSpPr>
          <p:nvPr/>
        </p:nvSpPr>
        <p:spPr bwMode="auto">
          <a:xfrm>
            <a:off x="179388" y="1779588"/>
            <a:ext cx="1152525" cy="865187"/>
          </a:xfrm>
          <a:prstGeom prst="rect">
            <a:avLst/>
          </a:prstGeom>
          <a:solidFill>
            <a:srgbClr val="FFFF00"/>
          </a:solidFill>
          <a:ln w="9525">
            <a:noFill/>
            <a:miter lim="800000"/>
            <a:headEnd/>
            <a:tailEnd/>
          </a:ln>
        </p:spPr>
        <p:txBody>
          <a:bodyPr anchor="ctr"/>
          <a:lstStyle/>
          <a:p>
            <a:pPr algn="ctr"/>
            <a:r>
              <a:rPr lang="lv-LV" altLang="lv-LV" sz="1600" b="1">
                <a:latin typeface="Calibri" pitchFamily="34" charset="0"/>
              </a:rPr>
              <a:t>CFLA/ pilsētas komisija</a:t>
            </a:r>
          </a:p>
        </p:txBody>
      </p:sp>
      <p:sp>
        <p:nvSpPr>
          <p:cNvPr id="60" name="Dodecagon 59"/>
          <p:cNvSpPr/>
          <p:nvPr/>
        </p:nvSpPr>
        <p:spPr>
          <a:xfrm>
            <a:off x="3492500" y="5811838"/>
            <a:ext cx="215900" cy="217487"/>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5</a:t>
            </a:r>
          </a:p>
        </p:txBody>
      </p:sp>
      <p:sp>
        <p:nvSpPr>
          <p:cNvPr id="28700" name="TextBox 60"/>
          <p:cNvSpPr txBox="1">
            <a:spLocks noChangeArrowheads="1"/>
          </p:cNvSpPr>
          <p:nvPr/>
        </p:nvSpPr>
        <p:spPr bwMode="auto">
          <a:xfrm>
            <a:off x="2916238" y="4660900"/>
            <a:ext cx="1368425" cy="1079500"/>
          </a:xfrm>
          <a:prstGeom prst="rect">
            <a:avLst/>
          </a:prstGeom>
          <a:solidFill>
            <a:schemeClr val="accent2"/>
          </a:solidFill>
          <a:ln w="9525">
            <a:noFill/>
            <a:miter lim="800000"/>
            <a:headEnd/>
            <a:tailEnd/>
          </a:ln>
        </p:spPr>
        <p:txBody>
          <a:bodyPr anchor="ctr"/>
          <a:lstStyle/>
          <a:p>
            <a:pPr algn="ctr"/>
            <a:r>
              <a:rPr lang="lv-LV" altLang="lv-LV" sz="1600" b="1">
                <a:latin typeface="Calibri" pitchFamily="34" charset="0"/>
              </a:rPr>
              <a:t>A/S “Sadales tīkli”</a:t>
            </a:r>
          </a:p>
          <a:p>
            <a:pPr algn="ctr"/>
            <a:r>
              <a:rPr lang="lv-LV" altLang="lv-LV" sz="1000" b="1">
                <a:latin typeface="Calibri" pitchFamily="34" charset="0"/>
              </a:rPr>
              <a:t>(pakalpojuma sniedzējs)</a:t>
            </a:r>
          </a:p>
        </p:txBody>
      </p:sp>
      <p:sp>
        <p:nvSpPr>
          <p:cNvPr id="62" name="Right Arrow 61"/>
          <p:cNvSpPr/>
          <p:nvPr/>
        </p:nvSpPr>
        <p:spPr bwMode="auto">
          <a:xfrm rot="16200000">
            <a:off x="2195736" y="3436269"/>
            <a:ext cx="2016224" cy="432048"/>
          </a:xfrm>
          <a:prstGeom prst="rightArrow">
            <a:avLst>
              <a:gd name="adj1" fmla="val 50000"/>
              <a:gd name="adj2" fmla="val 44996"/>
            </a:avLst>
          </a:prstGeom>
          <a:solidFill>
            <a:schemeClr val="accent2"/>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ctr" defTabSz="449263" eaLnBrk="1" hangingPunct="1">
              <a:buClr>
                <a:srgbClr val="000000"/>
              </a:buClr>
              <a:buSzPct val="100000"/>
              <a:buFont typeface="Times New Roman" pitchFamily="16" charset="0"/>
              <a:buNone/>
              <a:defRPr/>
            </a:pPr>
            <a:r>
              <a:rPr lang="lv-LV" sz="1000" dirty="0">
                <a:latin typeface="Calibri" pitchFamily="34" charset="0"/>
              </a:rPr>
              <a:t>              </a:t>
            </a:r>
            <a:r>
              <a:rPr lang="lv-LV" sz="1200" b="1" dirty="0">
                <a:latin typeface="Calibri" pitchFamily="34" charset="0"/>
              </a:rPr>
              <a:t>Infrastruktūra</a:t>
            </a:r>
            <a:endParaRPr lang="en-US" sz="1200" b="1" dirty="0">
              <a:latin typeface="Calibri" pitchFamily="34" charset="0"/>
            </a:endParaRPr>
          </a:p>
        </p:txBody>
      </p:sp>
      <p:sp>
        <p:nvSpPr>
          <p:cNvPr id="64" name="Dodecagon 63"/>
          <p:cNvSpPr/>
          <p:nvPr/>
        </p:nvSpPr>
        <p:spPr>
          <a:xfrm>
            <a:off x="3095625" y="4229100"/>
            <a:ext cx="215900" cy="215900"/>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3</a:t>
            </a:r>
          </a:p>
        </p:txBody>
      </p:sp>
      <p:sp>
        <p:nvSpPr>
          <p:cNvPr id="28703" name="TextBox 65"/>
          <p:cNvSpPr txBox="1">
            <a:spLocks noChangeArrowheads="1"/>
          </p:cNvSpPr>
          <p:nvPr/>
        </p:nvSpPr>
        <p:spPr bwMode="auto">
          <a:xfrm>
            <a:off x="2130425" y="1006475"/>
            <a:ext cx="3594100" cy="339725"/>
          </a:xfrm>
          <a:prstGeom prst="rect">
            <a:avLst/>
          </a:prstGeom>
          <a:solidFill>
            <a:srgbClr val="F79646">
              <a:alpha val="30196"/>
            </a:srgbClr>
          </a:solidFill>
          <a:ln w="9525">
            <a:noFill/>
            <a:miter lim="800000"/>
            <a:headEnd/>
            <a:tailEnd/>
          </a:ln>
        </p:spPr>
        <p:txBody>
          <a:bodyPr>
            <a:spAutoFit/>
          </a:bodyPr>
          <a:lstStyle/>
          <a:p>
            <a:pPr marL="228600" indent="-228600" algn="ctr"/>
            <a:r>
              <a:rPr lang="lv-LV" altLang="lv-LV" sz="1600" b="1">
                <a:latin typeface="Calibri" pitchFamily="34" charset="0"/>
              </a:rPr>
              <a:t>Komersants (MVU) </a:t>
            </a:r>
            <a:r>
              <a:rPr lang="lv-LV" altLang="lv-LV" sz="1600" b="1" u="sng">
                <a:latin typeface="Calibri" pitchFamily="34" charset="0"/>
              </a:rPr>
              <a:t>nav</a:t>
            </a:r>
            <a:r>
              <a:rPr lang="lv-LV" altLang="lv-LV" sz="1600" b="1">
                <a:latin typeface="Calibri" pitchFamily="34" charset="0"/>
              </a:rPr>
              <a:t> zināms iepriekš</a:t>
            </a:r>
          </a:p>
        </p:txBody>
      </p:sp>
      <p:sp>
        <p:nvSpPr>
          <p:cNvPr id="65" name="Dodecagon 64"/>
          <p:cNvSpPr/>
          <p:nvPr/>
        </p:nvSpPr>
        <p:spPr>
          <a:xfrm>
            <a:off x="827088" y="4229100"/>
            <a:ext cx="215900" cy="215900"/>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6</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2590800" y="381000"/>
            <a:ext cx="6478772" cy="1036638"/>
          </a:xfrm>
          <a:noFill/>
          <a:ln w="9525">
            <a:noFill/>
            <a:miter lim="800000"/>
            <a:headEnd/>
            <a:tailEnd/>
          </a:ln>
        </p:spPr>
        <p:txBody>
          <a:bodyPr vert="horz" wrap="square" lIns="93957" tIns="46979" rIns="93957" bIns="46979" numCol="1" anchor="t" anchorCtr="0" compatLnSpc="1">
            <a:prstTxWarp prst="textNoShape">
              <a:avLst/>
            </a:prstTxWarp>
            <a:normAutofit/>
          </a:bodyPr>
          <a:lstStyle/>
          <a:p>
            <a:r>
              <a:rPr lang="lv-LV" altLang="lv-LV" sz="3200" dirty="0"/>
              <a:t>Kādā īpašumā var ieguldīt?</a:t>
            </a:r>
          </a:p>
        </p:txBody>
      </p:sp>
      <p:sp>
        <p:nvSpPr>
          <p:cNvPr id="24579" name="Content Placeholder 2"/>
          <p:cNvSpPr>
            <a:spLocks noGrp="1"/>
          </p:cNvSpPr>
          <p:nvPr>
            <p:ph idx="1"/>
          </p:nvPr>
        </p:nvSpPr>
        <p:spPr>
          <a:xfrm>
            <a:off x="747713" y="1951038"/>
            <a:ext cx="7939087" cy="4373562"/>
          </a:xfrm>
        </p:spPr>
        <p:txBody>
          <a:bodyPr>
            <a:noAutofit/>
          </a:bodyPr>
          <a:lstStyle/>
          <a:p>
            <a:pPr marL="342900" indent="-342900">
              <a:buFont typeface="Arial" charset="0"/>
              <a:buChar char="•"/>
            </a:pPr>
            <a:r>
              <a:rPr lang="lv-LV" altLang="lv-LV" sz="1600" dirty="0" smtClean="0">
                <a:latin typeface="Arial" charset="0"/>
                <a:cs typeface="Arial" charset="0"/>
              </a:rPr>
              <a:t>Projekta </a:t>
            </a:r>
            <a:r>
              <a:rPr lang="lv-LV" altLang="lv-LV" sz="1600" dirty="0">
                <a:latin typeface="Arial" charset="0"/>
                <a:cs typeface="Arial" charset="0"/>
              </a:rPr>
              <a:t>iesniedzēja </a:t>
            </a:r>
            <a:r>
              <a:rPr lang="lv-LV" altLang="lv-LV" sz="1600" dirty="0" smtClean="0">
                <a:latin typeface="Arial" charset="0"/>
                <a:cs typeface="Arial" charset="0"/>
              </a:rPr>
              <a:t>īpašumā</a:t>
            </a:r>
          </a:p>
          <a:p>
            <a:pPr marL="342900" indent="-342900">
              <a:buFont typeface="Arial" charset="0"/>
              <a:buChar char="•"/>
            </a:pPr>
            <a:endParaRPr lang="lv-LV" altLang="lv-LV" sz="1600" dirty="0">
              <a:latin typeface="Arial" charset="0"/>
              <a:cs typeface="Arial" charset="0"/>
            </a:endParaRPr>
          </a:p>
          <a:p>
            <a:pPr marL="342900" indent="-342900">
              <a:buFont typeface="Arial" charset="0"/>
              <a:buChar char="•"/>
            </a:pPr>
            <a:r>
              <a:rPr lang="lv-LV" altLang="lv-LV" sz="1600" dirty="0" smtClean="0">
                <a:latin typeface="Arial" charset="0"/>
                <a:cs typeface="Arial" charset="0"/>
              </a:rPr>
              <a:t>Sadarbības </a:t>
            </a:r>
            <a:r>
              <a:rPr lang="lv-LV" altLang="lv-LV" sz="1600" dirty="0">
                <a:latin typeface="Arial" charset="0"/>
                <a:cs typeface="Arial" charset="0"/>
              </a:rPr>
              <a:t>partnera īpašumā, ja sadarbības partneris </a:t>
            </a:r>
            <a:r>
              <a:rPr lang="lv-LV" altLang="lv-LV" sz="1600" dirty="0" smtClean="0">
                <a:latin typeface="Arial" charset="0"/>
                <a:cs typeface="Arial" charset="0"/>
              </a:rPr>
              <a:t>nav privātais komersants</a:t>
            </a:r>
          </a:p>
          <a:p>
            <a:pPr marL="342900" indent="-342900">
              <a:buFont typeface="Arial" charset="0"/>
              <a:buChar char="•"/>
            </a:pPr>
            <a:endParaRPr lang="lv-LV" altLang="lv-LV" sz="1600" dirty="0">
              <a:latin typeface="Arial" charset="0"/>
              <a:cs typeface="Arial" charset="0"/>
            </a:endParaRPr>
          </a:p>
          <a:p>
            <a:pPr marL="342900" indent="-342900">
              <a:buFont typeface="Arial" charset="0"/>
              <a:buChar char="•"/>
            </a:pPr>
            <a:r>
              <a:rPr lang="lv-LV" altLang="lv-LV" sz="1600" dirty="0" smtClean="0">
                <a:latin typeface="Arial" charset="0"/>
                <a:cs typeface="Arial" charset="0"/>
              </a:rPr>
              <a:t>Publiskas </a:t>
            </a:r>
            <a:r>
              <a:rPr lang="lv-LV" altLang="lv-LV" sz="1600" dirty="0">
                <a:latin typeface="Arial" charset="0"/>
                <a:cs typeface="Arial" charset="0"/>
              </a:rPr>
              <a:t>personas īpašumā, ja īpašuma turējuma tiesības projekta iesniedzējs ir ieguvis uz termiņu, kas nav īsāks par pieciem gadiem no projekta noslēguma maksājuma veikšanas finansējuma </a:t>
            </a:r>
            <a:r>
              <a:rPr lang="lv-LV" altLang="lv-LV" sz="1600" dirty="0" smtClean="0">
                <a:latin typeface="Arial" charset="0"/>
                <a:cs typeface="Arial" charset="0"/>
              </a:rPr>
              <a:t>saņēmējam</a:t>
            </a:r>
          </a:p>
          <a:p>
            <a:pPr marL="342900" indent="-342900">
              <a:buFont typeface="Arial" charset="0"/>
              <a:buChar char="•"/>
            </a:pPr>
            <a:endParaRPr lang="lv-LV" altLang="lv-LV" sz="1600" dirty="0">
              <a:latin typeface="Arial" charset="0"/>
              <a:cs typeface="Arial" charset="0"/>
            </a:endParaRPr>
          </a:p>
          <a:p>
            <a:pPr marL="342900" indent="-342900">
              <a:buFont typeface="Arial" charset="0"/>
              <a:buChar char="•"/>
            </a:pPr>
            <a:r>
              <a:rPr lang="lv-LV" altLang="lv-LV" sz="1600" dirty="0" smtClean="0">
                <a:latin typeface="Arial" charset="0"/>
                <a:cs typeface="Arial" charset="0"/>
              </a:rPr>
              <a:t>Jaunas </a:t>
            </a:r>
            <a:r>
              <a:rPr lang="lv-LV" altLang="lv-LV" sz="1600" dirty="0">
                <a:latin typeface="Arial" charset="0"/>
                <a:cs typeface="Arial" charset="0"/>
              </a:rPr>
              <a:t>pašvaldības ēkas būvniecībai uz zemes īpašuma, kuru pašvaldība nomā no privātpersonas, ja nomas līgums nav īsāks par pieciem gadiem no projekta noslēguma maksājuma veikšanas finansējuma </a:t>
            </a:r>
            <a:r>
              <a:rPr lang="lv-LV" altLang="lv-LV" sz="1600" dirty="0" smtClean="0">
                <a:latin typeface="Arial" charset="0"/>
                <a:cs typeface="Arial" charset="0"/>
              </a:rPr>
              <a:t>saņēmējam</a:t>
            </a:r>
          </a:p>
          <a:p>
            <a:pPr marL="342900" indent="-342900">
              <a:buFont typeface="Arial" charset="0"/>
              <a:buChar char="•"/>
            </a:pPr>
            <a:endParaRPr lang="lv-LV" altLang="lv-LV" sz="1600" dirty="0">
              <a:latin typeface="Arial" charset="0"/>
              <a:cs typeface="Arial" charset="0"/>
            </a:endParaRPr>
          </a:p>
          <a:p>
            <a:pPr marL="342900" indent="-342900">
              <a:buFont typeface="Arial" charset="0"/>
              <a:buChar char="•"/>
            </a:pPr>
            <a:r>
              <a:rPr lang="lv-LV" altLang="lv-LV" sz="1600" dirty="0" smtClean="0">
                <a:latin typeface="Arial" charset="0"/>
                <a:cs typeface="Arial" charset="0"/>
              </a:rPr>
              <a:t>Zemes </a:t>
            </a:r>
            <a:r>
              <a:rPr lang="lv-LV" altLang="lv-LV" sz="1600" dirty="0">
                <a:latin typeface="Arial" charset="0"/>
                <a:cs typeface="Arial" charset="0"/>
              </a:rPr>
              <a:t>īpašumā vai būvē, kuru pašvaldība nomā no privātpersonas, ja nomas līgums paredz attiecīgi pašvaldības nomātā zemes īpašuma vai būves </a:t>
            </a:r>
            <a:r>
              <a:rPr lang="lv-LV" altLang="lv-LV" sz="1600" dirty="0" smtClean="0">
                <a:latin typeface="Arial" charset="0"/>
                <a:cs typeface="Arial" charset="0"/>
              </a:rPr>
              <a:t>izpirkšanu</a:t>
            </a:r>
            <a:endParaRPr lang="lv-LV" altLang="lv-LV" sz="1600" dirty="0">
              <a:latin typeface="Arial" charset="0"/>
              <a:cs typeface="Arial" charset="0"/>
            </a:endParaRPr>
          </a:p>
        </p:txBody>
      </p:sp>
      <p:sp>
        <p:nvSpPr>
          <p:cNvPr id="24580" name="Text Placeholder 3"/>
          <p:cNvSpPr>
            <a:spLocks noGrp="1"/>
          </p:cNvSpPr>
          <p:nvPr>
            <p:ph type="body" sz="quarter" idx="10"/>
          </p:nvPr>
        </p:nvSpPr>
        <p:spPr/>
        <p:txBody>
          <a:bodyPr/>
          <a:lstStyle/>
          <a:p>
            <a:endParaRPr lang="lv-LV" altLang="lv-LV" smtClean="0"/>
          </a:p>
        </p:txBody>
      </p:sp>
      <p:sp>
        <p:nvSpPr>
          <p:cNvPr id="24581" name="Text Placeholder 4"/>
          <p:cNvSpPr>
            <a:spLocks noGrp="1"/>
          </p:cNvSpPr>
          <p:nvPr>
            <p:ph type="body" sz="quarter" idx="12"/>
          </p:nvPr>
        </p:nvSpPr>
        <p:spPr/>
        <p:txBody>
          <a:bodyPr/>
          <a:lstStyle/>
          <a:p>
            <a:endParaRPr lang="lv-LV" altLang="lv-LV" smtClean="0"/>
          </a:p>
        </p:txBody>
      </p:sp>
      <p:sp>
        <p:nvSpPr>
          <p:cNvPr id="24582" name="Slide Number Placeholder 5"/>
          <p:cNvSpPr>
            <a:spLocks noGrp="1"/>
          </p:cNvSpPr>
          <p:nvPr>
            <p:ph type="sldNum" sz="quarter" idx="13"/>
          </p:nvPr>
        </p:nvSpPr>
        <p:spPr bwMode="auto">
          <a:xfrm>
            <a:off x="8534400" y="6324600"/>
            <a:ext cx="457200" cy="304800"/>
          </a:xfrm>
          <a:noFill/>
          <a:ln>
            <a:miter lim="800000"/>
            <a:headEnd/>
            <a:tailEnd/>
          </a:ln>
        </p:spPr>
        <p:txBody>
          <a:bodyPr/>
          <a:lstStyle/>
          <a:p>
            <a:fld id="{E22B7CAB-8D0C-451E-BED6-C1D3D8B0261D}" type="slidenum">
              <a:rPr lang="en-US" altLang="en-US"/>
              <a:pPr/>
              <a:t>21</a:t>
            </a:fld>
            <a:endParaRPr lang="en-US" altLang="en-US"/>
          </a:p>
        </p:txBody>
      </p:sp>
    </p:spTree>
    <p:extLst>
      <p:ext uri="{BB962C8B-B14F-4D97-AF65-F5344CB8AC3E}">
        <p14:creationId xmlns:p14="http://schemas.microsoft.com/office/powerpoint/2010/main" xmlns="" val="34222975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1435100" y="381000"/>
            <a:ext cx="7572375" cy="1036638"/>
          </a:xfrm>
        </p:spPr>
        <p:txBody>
          <a:bodyPr/>
          <a:lstStyle/>
          <a:p>
            <a:pPr algn="ctr"/>
            <a:r>
              <a:rPr lang="lv-LV" altLang="lv-LV" sz="3000" smtClean="0"/>
              <a:t>Nekustamā īpašuma izmantošana</a:t>
            </a:r>
            <a:endParaRPr lang="en-US" altLang="lv-LV" sz="3000" smtClean="0"/>
          </a:p>
        </p:txBody>
      </p:sp>
      <p:sp>
        <p:nvSpPr>
          <p:cNvPr id="31747" name="Content Placeholder 2"/>
          <p:cNvSpPr>
            <a:spLocks noGrp="1"/>
          </p:cNvSpPr>
          <p:nvPr>
            <p:ph idx="1"/>
          </p:nvPr>
        </p:nvSpPr>
        <p:spPr>
          <a:xfrm>
            <a:off x="188537" y="1641475"/>
            <a:ext cx="8498264" cy="4987925"/>
          </a:xfrm>
        </p:spPr>
        <p:txBody>
          <a:bodyPr>
            <a:normAutofit lnSpcReduction="10000"/>
          </a:bodyPr>
          <a:lstStyle/>
          <a:p>
            <a:pPr marL="342900" indent="-342900" algn="just">
              <a:lnSpc>
                <a:spcPct val="80000"/>
              </a:lnSpc>
              <a:buFont typeface="Arial" charset="0"/>
              <a:buChar char="•"/>
            </a:pPr>
            <a:r>
              <a:rPr lang="lv-LV" altLang="lv-LV" sz="1400" dirty="0" smtClean="0"/>
              <a:t>2007.gada 30.oktobra MKN Nr.735 «Noteikumi par publiskas personas zemes nomu»</a:t>
            </a:r>
            <a:endParaRPr lang="lv-LV" altLang="lv-LV" sz="1400" i="1" dirty="0" smtClean="0"/>
          </a:p>
          <a:p>
            <a:pPr marL="1104900" lvl="1" indent="-342900" algn="just">
              <a:lnSpc>
                <a:spcPct val="80000"/>
              </a:lnSpc>
              <a:buFont typeface="Arial" charset="0"/>
              <a:buChar char="•"/>
            </a:pPr>
            <a:r>
              <a:rPr lang="lv-LV" altLang="lv-LV" sz="1400" dirty="0" smtClean="0"/>
              <a:t>atbalsts 50% apmērā no nomas maksas, ja neapbūvēts zemesgabals tiek iznomāts ražošanas objekta būvniecībai</a:t>
            </a:r>
          </a:p>
          <a:p>
            <a:pPr marL="1104900" lvl="1" indent="-342900" algn="just">
              <a:lnSpc>
                <a:spcPct val="80000"/>
              </a:lnSpc>
              <a:buFont typeface="Arial" charset="0"/>
              <a:buChar char="•"/>
            </a:pPr>
            <a:r>
              <a:rPr lang="lv-LV" altLang="lv-LV" sz="1400" dirty="0" smtClean="0"/>
              <a:t>zemes nomas līguma termiņš — uz laiku, kas nav ilgāks par 30 gadiem</a:t>
            </a:r>
          </a:p>
          <a:p>
            <a:pPr marL="1104900" lvl="1" indent="-342900" algn="just">
              <a:lnSpc>
                <a:spcPct val="80000"/>
              </a:lnSpc>
              <a:buFont typeface="Arial" charset="0"/>
              <a:buNone/>
            </a:pPr>
            <a:endParaRPr lang="lv-LV" altLang="lv-LV" sz="1400" dirty="0" smtClean="0"/>
          </a:p>
          <a:p>
            <a:pPr marL="342900" indent="-342900" algn="just">
              <a:lnSpc>
                <a:spcPct val="80000"/>
              </a:lnSpc>
              <a:buFont typeface="Arial" charset="0"/>
              <a:buChar char="•"/>
            </a:pPr>
            <a:r>
              <a:rPr lang="lv-LV" altLang="lv-LV" sz="1400" dirty="0" smtClean="0"/>
              <a:t>2010.gada 8.jūnija MKN Nr.515 «Noteikumi par valsts un pašvaldību mantas iznomāšanas kārtību, nomas maksas noteikšanas metodiku un nomas līguma tipveida nosacījumiem» </a:t>
            </a:r>
            <a:r>
              <a:rPr lang="lv-LV" altLang="lv-LV" sz="1200" i="1" dirty="0" smtClean="0"/>
              <a:t>(apstiprināti MK 03.11.2015.)</a:t>
            </a:r>
            <a:endParaRPr lang="lv-LV" altLang="lv-LV" sz="1400" i="1" dirty="0" smtClean="0"/>
          </a:p>
          <a:p>
            <a:pPr marL="1104900" lvl="1" indent="-342900" algn="just">
              <a:lnSpc>
                <a:spcPct val="80000"/>
              </a:lnSpc>
              <a:buFont typeface="Arial" charset="0"/>
              <a:buChar char="•"/>
            </a:pPr>
            <a:r>
              <a:rPr lang="lv-LV" altLang="lv-LV" sz="1400" i="1" dirty="0" smtClean="0"/>
              <a:t>Grozījumi</a:t>
            </a:r>
            <a:r>
              <a:rPr lang="lv-LV" altLang="lv-LV" sz="1400" dirty="0" smtClean="0"/>
              <a:t> paredz iespēju iznomātājam sniegt atbalstu samazinātas nomas maksas veidā nekustamā īpašuma nomniekam (komersantam), nosakot nomas maksas atlaidi līdz  50% no nomas maksas apmēra, ja </a:t>
            </a:r>
          </a:p>
          <a:p>
            <a:pPr marL="1516063" lvl="2" indent="-342900" algn="just">
              <a:lnSpc>
                <a:spcPct val="80000"/>
              </a:lnSpc>
            </a:pPr>
            <a:r>
              <a:rPr lang="lv-LV" altLang="lv-LV" sz="1400" dirty="0" smtClean="0"/>
              <a:t>Nomnieks ievēro vismaz vienu no nosacījumiem, radīt jaunas darba vietas, veikt finansiālus ieguldījumus nomas objekta infrastruktūras attīstībā u.c. </a:t>
            </a:r>
          </a:p>
          <a:p>
            <a:pPr marL="1516063" lvl="2" indent="-342900" algn="just">
              <a:lnSpc>
                <a:spcPct val="80000"/>
              </a:lnSpc>
              <a:buNone/>
            </a:pPr>
            <a:endParaRPr lang="lv-LV" altLang="lv-LV" sz="1400" dirty="0" smtClean="0"/>
          </a:p>
          <a:p>
            <a:pPr marL="1104900" lvl="1" indent="-342900" algn="just">
              <a:lnSpc>
                <a:spcPct val="80000"/>
              </a:lnSpc>
              <a:buFont typeface="Arial" charset="0"/>
              <a:buChar char="•"/>
            </a:pPr>
            <a:r>
              <a:rPr lang="lv-LV" altLang="lv-LV" sz="1400" dirty="0" smtClean="0"/>
              <a:t>Nekustamā īpašuma nomas līguma termiņš — uz laiku, kas nav ilgāks par 12 gadiem, izņemot:</a:t>
            </a:r>
          </a:p>
          <a:p>
            <a:pPr marL="1104900" lvl="1" indent="-342900" algn="just">
              <a:lnSpc>
                <a:spcPct val="80000"/>
              </a:lnSpc>
              <a:buFont typeface="Arial" charset="0"/>
              <a:buChar char="•"/>
            </a:pPr>
            <a:endParaRPr lang="lv-LV" altLang="lv-LV" sz="1400" dirty="0"/>
          </a:p>
          <a:p>
            <a:pPr marL="1516063" lvl="2" indent="-342900" algn="just">
              <a:lnSpc>
                <a:spcPct val="80000"/>
              </a:lnSpc>
            </a:pPr>
            <a:r>
              <a:rPr lang="lv-LV" sz="1400" dirty="0" smtClean="0"/>
              <a:t>Ja </a:t>
            </a:r>
            <a:r>
              <a:rPr lang="lv-LV" sz="1400" dirty="0"/>
              <a:t>saskaņā ar publicētajiem nomas nosacījumiem publiskas personas nekustamā īpašuma ilgtspējīgas attīstības nodrošinātai paredzēts nomnieka pienākums veikt finanšu līdzekļu ieguldījumus nomas objektā, kas ir nekustamais īpašums, vai ja nomnieks nomas līguma darbības laikā, saskaņojot ar iznomātāju, </a:t>
            </a:r>
            <a:r>
              <a:rPr lang="lv-LV" sz="1400" u="sng" dirty="0"/>
              <a:t>veic nomas objektam nepieciešamos un derīgos izdevumus, ko nevar amortizēt (atpelnīt) 12 gadu termiņā, nomas līgumu var slēgt vai pagarināt uz laiku, kas nepārsniedz 30 gadu.</a:t>
            </a:r>
          </a:p>
          <a:p>
            <a:pPr marL="1104900" lvl="1" indent="-342900" algn="just">
              <a:lnSpc>
                <a:spcPct val="80000"/>
              </a:lnSpc>
              <a:buFont typeface="Arial" charset="0"/>
              <a:buChar char="•"/>
            </a:pPr>
            <a:endParaRPr lang="lv-LV" altLang="lv-LV" sz="1400" dirty="0" smtClean="0"/>
          </a:p>
          <a:p>
            <a:pPr marL="1516063" lvl="2" indent="-342900" algn="just">
              <a:lnSpc>
                <a:spcPct val="80000"/>
              </a:lnSpc>
            </a:pPr>
            <a:r>
              <a:rPr lang="lv-LV" sz="1400" dirty="0"/>
              <a:t>Ja nomnieks iesniedz pieteikumu Eiropas Savienības struktūrfondu, Kohēzijas fonda vai citu ārvalstu finanšu instrumentu projekta īstenošanai, kas paredz ieguldīt finanšu līdzekļus nomas objektā, iznomātājam ir tiesības slēgt nomas līgumu vai pagarināt nomas objekta nomas līguma termiņu atbilstoši </a:t>
            </a:r>
            <a:r>
              <a:rPr lang="lv-LV" sz="1400" u="sng" dirty="0"/>
              <a:t>projekta īstenošanas un </a:t>
            </a:r>
            <a:r>
              <a:rPr lang="lv-LV" sz="1400" u="sng" dirty="0" err="1"/>
              <a:t>pēcuzraudzības</a:t>
            </a:r>
            <a:r>
              <a:rPr lang="lv-LV" sz="1400" u="sng" dirty="0"/>
              <a:t> termiņam, ievērojot nosacījumu, ka nomas līguma kopējais termiņš nepārsniedz 30 gadu</a:t>
            </a:r>
            <a:r>
              <a:rPr lang="lv-LV" sz="1400" u="sng" dirty="0" smtClean="0"/>
              <a:t>.</a:t>
            </a:r>
            <a:endParaRPr lang="lv-LV" altLang="lv-LV" sz="1400" u="sng" dirty="0" smtClean="0"/>
          </a:p>
        </p:txBody>
      </p:sp>
      <p:sp>
        <p:nvSpPr>
          <p:cNvPr id="31748" name="Slide Number Placeholder 5"/>
          <p:cNvSpPr>
            <a:spLocks noGrp="1"/>
          </p:cNvSpPr>
          <p:nvPr>
            <p:ph type="sldNum" sz="quarter" idx="13"/>
          </p:nvPr>
        </p:nvSpPr>
        <p:spPr bwMode="auto">
          <a:xfrm>
            <a:off x="8534399" y="6324600"/>
            <a:ext cx="473075" cy="304800"/>
          </a:xfrm>
          <a:noFill/>
          <a:ln>
            <a:miter lim="800000"/>
            <a:headEnd/>
            <a:tailEnd/>
          </a:ln>
        </p:spPr>
        <p:txBody>
          <a:bodyPr/>
          <a:lstStyle/>
          <a:p>
            <a:fld id="{24478CEF-8F76-4FAA-9EAE-94A065FB94EE}" type="slidenum">
              <a:rPr lang="en-US" altLang="en-US"/>
              <a:pPr/>
              <a:t>22</a:t>
            </a:fld>
            <a:endParaRPr lang="en-US" alt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2375647" y="381000"/>
            <a:ext cx="6693925" cy="1036638"/>
          </a:xfrm>
          <a:noFill/>
          <a:ln w="9525">
            <a:noFill/>
            <a:miter lim="800000"/>
            <a:headEnd/>
            <a:tailEnd/>
          </a:ln>
        </p:spPr>
        <p:txBody>
          <a:bodyPr vert="horz" wrap="square" lIns="93957" tIns="46979" rIns="93957" bIns="46979" numCol="1" anchor="t" anchorCtr="0" compatLnSpc="1">
            <a:prstTxWarp prst="textNoShape">
              <a:avLst/>
            </a:prstTxWarp>
            <a:normAutofit fontScale="90000"/>
          </a:bodyPr>
          <a:lstStyle/>
          <a:p>
            <a:r>
              <a:rPr lang="lv-LV" altLang="lv-LV" sz="3200" dirty="0" smtClean="0"/>
              <a:t>Citi nosacījumi, kas jāņem vērā</a:t>
            </a:r>
            <a:endParaRPr lang="lv-LV" altLang="lv-LV" sz="3200" dirty="0"/>
          </a:p>
        </p:txBody>
      </p:sp>
      <p:sp>
        <p:nvSpPr>
          <p:cNvPr id="24579" name="Content Placeholder 2"/>
          <p:cNvSpPr>
            <a:spLocks noGrp="1"/>
          </p:cNvSpPr>
          <p:nvPr>
            <p:ph idx="1"/>
          </p:nvPr>
        </p:nvSpPr>
        <p:spPr>
          <a:xfrm>
            <a:off x="747713" y="1951038"/>
            <a:ext cx="7939087" cy="4373562"/>
          </a:xfrm>
        </p:spPr>
        <p:txBody>
          <a:bodyPr>
            <a:noAutofit/>
          </a:bodyPr>
          <a:lstStyle/>
          <a:p>
            <a:pPr marL="342900" indent="-342900">
              <a:buFont typeface="Arial" charset="0"/>
              <a:buChar char="•"/>
            </a:pPr>
            <a:r>
              <a:rPr lang="lv-LV" altLang="lv-LV" sz="1600" b="1" dirty="0" smtClean="0">
                <a:latin typeface="Arial" charset="0"/>
                <a:cs typeface="Arial" charset="0"/>
              </a:rPr>
              <a:t>Projekta iesniedzējam jāveic izmaksu un ieguvumu analīzi </a:t>
            </a:r>
            <a:r>
              <a:rPr lang="lv-LV" altLang="lv-LV" sz="1600" dirty="0" smtClean="0">
                <a:latin typeface="Arial" charset="0"/>
                <a:cs typeface="Arial" charset="0"/>
              </a:rPr>
              <a:t>(finanšu analīzi un ekonomisko analīzi), ievērojot, ka:</a:t>
            </a:r>
          </a:p>
          <a:p>
            <a:pPr marL="1104900" lvl="1" indent="-342900">
              <a:buFont typeface="Arial" charset="0"/>
              <a:buChar char="•"/>
            </a:pPr>
            <a:r>
              <a:rPr lang="lv-LV" altLang="lv-LV" sz="1600" dirty="0" smtClean="0">
                <a:latin typeface="Arial" charset="0"/>
                <a:cs typeface="Arial" charset="0"/>
              </a:rPr>
              <a:t>projekta ekonomiskā ienesīguma norma ir lielāka par sociālā diskonta likmi (pieci procenti)</a:t>
            </a:r>
          </a:p>
          <a:p>
            <a:pPr marL="1104900" lvl="1" indent="-342900">
              <a:buFont typeface="Arial" charset="0"/>
              <a:buChar char="•"/>
            </a:pPr>
            <a:r>
              <a:rPr lang="lv-LV" altLang="lv-LV" sz="1600" dirty="0" smtClean="0">
                <a:latin typeface="Arial" charset="0"/>
                <a:cs typeface="Arial" charset="0"/>
              </a:rPr>
              <a:t>projekta ekonomiskā neto pašreizējā vērtība ir lielāka par nulli</a:t>
            </a:r>
          </a:p>
          <a:p>
            <a:pPr marL="342900" indent="-342900">
              <a:buFont typeface="Arial" charset="0"/>
              <a:buChar char="•"/>
            </a:pPr>
            <a:endParaRPr lang="lv-LV" altLang="lv-LV" sz="1600" dirty="0">
              <a:latin typeface="Arial" charset="0"/>
              <a:cs typeface="Arial" charset="0"/>
            </a:endParaRPr>
          </a:p>
          <a:p>
            <a:pPr marL="342900" indent="-342900">
              <a:buFont typeface="Arial" charset="0"/>
              <a:buChar char="•"/>
            </a:pPr>
            <a:r>
              <a:rPr lang="lv-LV" altLang="lv-LV" sz="1600" b="1" dirty="0" smtClean="0">
                <a:latin typeface="Arial" charset="0"/>
                <a:cs typeface="Arial" charset="0"/>
              </a:rPr>
              <a:t>Projekta iesniedzējam projekta ietvaros jāveic radītās infrastruktūras patērētās enerģijas monitorings:</a:t>
            </a:r>
          </a:p>
          <a:p>
            <a:pPr marL="1104900" lvl="1" indent="-342900">
              <a:buFont typeface="Arial" charset="0"/>
              <a:buChar char="•"/>
            </a:pPr>
            <a:r>
              <a:rPr lang="lv-LV" altLang="lv-LV" sz="1600" dirty="0" smtClean="0">
                <a:latin typeface="Arial" charset="0"/>
                <a:cs typeface="Arial" charset="0"/>
              </a:rPr>
              <a:t>projekta iesniegumā norādot enerģijas patēriņu pirms projekta īstenošanas (megavatstundas)</a:t>
            </a:r>
          </a:p>
          <a:p>
            <a:pPr marL="1104900" lvl="1" indent="-342900">
              <a:buFont typeface="Arial" charset="0"/>
              <a:buChar char="•"/>
            </a:pPr>
            <a:r>
              <a:rPr lang="lv-LV" altLang="lv-LV" sz="1600" dirty="0" smtClean="0">
                <a:latin typeface="Arial" charset="0"/>
                <a:cs typeface="Arial" charset="0"/>
              </a:rPr>
              <a:t>informējot sadarbības iestādi par enerģijas patēriņu pēc projekta īstenošanas (megavatstundas)</a:t>
            </a:r>
          </a:p>
          <a:p>
            <a:pPr marL="1104900" lvl="1" indent="-342900">
              <a:buFont typeface="Arial" charset="0"/>
              <a:buChar char="•"/>
            </a:pPr>
            <a:endParaRPr lang="lv-LV" altLang="lv-LV" sz="1600" dirty="0" smtClean="0">
              <a:latin typeface="Arial" charset="0"/>
              <a:cs typeface="Arial" charset="0"/>
            </a:endParaRPr>
          </a:p>
          <a:p>
            <a:pPr marL="342900" lvl="1" indent="-342900">
              <a:buFont typeface="Arial" charset="0"/>
              <a:buChar char="•"/>
            </a:pPr>
            <a:r>
              <a:rPr lang="lv-LV" altLang="lv-LV" sz="1600" b="1" dirty="0" smtClean="0">
                <a:solidFill>
                  <a:srgbClr val="FF0000"/>
                </a:solidFill>
                <a:latin typeface="Arial" charset="0"/>
                <a:ea typeface="Verdana" panose="020B0604030504040204" pitchFamily="34" charset="0"/>
                <a:cs typeface="Arial" charset="0"/>
              </a:rPr>
              <a:t>Jāievēro 94% ERAF finansējuma ierobežojums līdz 2018.gada beigām</a:t>
            </a:r>
          </a:p>
          <a:p>
            <a:pPr marL="1104900" lvl="1" indent="-342900">
              <a:buFont typeface="Arial" charset="0"/>
              <a:buChar char="•"/>
            </a:pPr>
            <a:endParaRPr lang="lv-LV" altLang="lv-LV" sz="1600" dirty="0" smtClean="0">
              <a:latin typeface="Arial" charset="0"/>
              <a:cs typeface="Arial" charset="0"/>
            </a:endParaRPr>
          </a:p>
        </p:txBody>
      </p:sp>
      <p:sp>
        <p:nvSpPr>
          <p:cNvPr id="24580" name="Text Placeholder 3"/>
          <p:cNvSpPr>
            <a:spLocks noGrp="1"/>
          </p:cNvSpPr>
          <p:nvPr>
            <p:ph type="body" sz="quarter" idx="10"/>
          </p:nvPr>
        </p:nvSpPr>
        <p:spPr/>
        <p:txBody>
          <a:bodyPr/>
          <a:lstStyle/>
          <a:p>
            <a:endParaRPr lang="lv-LV" altLang="lv-LV" smtClean="0"/>
          </a:p>
        </p:txBody>
      </p:sp>
      <p:sp>
        <p:nvSpPr>
          <p:cNvPr id="24581" name="Text Placeholder 4"/>
          <p:cNvSpPr>
            <a:spLocks noGrp="1"/>
          </p:cNvSpPr>
          <p:nvPr>
            <p:ph type="body" sz="quarter" idx="12"/>
          </p:nvPr>
        </p:nvSpPr>
        <p:spPr/>
        <p:txBody>
          <a:bodyPr/>
          <a:lstStyle/>
          <a:p>
            <a:endParaRPr lang="lv-LV" altLang="lv-LV" smtClean="0"/>
          </a:p>
        </p:txBody>
      </p:sp>
      <p:sp>
        <p:nvSpPr>
          <p:cNvPr id="24582" name="Slide Number Placeholder 5"/>
          <p:cNvSpPr>
            <a:spLocks noGrp="1"/>
          </p:cNvSpPr>
          <p:nvPr>
            <p:ph type="sldNum" sz="quarter" idx="13"/>
          </p:nvPr>
        </p:nvSpPr>
        <p:spPr bwMode="auto">
          <a:xfrm>
            <a:off x="8534400" y="6324600"/>
            <a:ext cx="457200" cy="304800"/>
          </a:xfrm>
          <a:noFill/>
          <a:ln>
            <a:miter lim="800000"/>
            <a:headEnd/>
            <a:tailEnd/>
          </a:ln>
        </p:spPr>
        <p:txBody>
          <a:bodyPr/>
          <a:lstStyle/>
          <a:p>
            <a:fld id="{E22B7CAB-8D0C-451E-BED6-C1D3D8B0261D}" type="slidenum">
              <a:rPr lang="en-US" altLang="en-US"/>
              <a:pPr/>
              <a:t>23</a:t>
            </a:fld>
            <a:endParaRPr lang="en-US" altLang="en-US"/>
          </a:p>
        </p:txBody>
      </p:sp>
    </p:spTree>
    <p:extLst>
      <p:ext uri="{BB962C8B-B14F-4D97-AF65-F5344CB8AC3E}">
        <p14:creationId xmlns:p14="http://schemas.microsoft.com/office/powerpoint/2010/main" xmlns="" val="34222975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849438" y="381000"/>
            <a:ext cx="7169150" cy="1036638"/>
          </a:xfrm>
        </p:spPr>
        <p:txBody>
          <a:bodyPr/>
          <a:lstStyle/>
          <a:p>
            <a:r>
              <a:rPr lang="lv-LV" altLang="lv-LV" sz="2000" dirty="0" smtClean="0"/>
              <a:t>Projekta piemērs  - funkcionāls savienojums</a:t>
            </a:r>
            <a:endParaRPr lang="en-US" altLang="lv-LV" sz="2000" dirty="0" smtClean="0"/>
          </a:p>
        </p:txBody>
      </p:sp>
      <p:sp>
        <p:nvSpPr>
          <p:cNvPr id="25603" name="Content Placeholder 2"/>
          <p:cNvSpPr>
            <a:spLocks noGrp="1"/>
          </p:cNvSpPr>
          <p:nvPr>
            <p:ph idx="1"/>
          </p:nvPr>
        </p:nvSpPr>
        <p:spPr>
          <a:xfrm>
            <a:off x="382588" y="1570038"/>
            <a:ext cx="3684587" cy="744537"/>
          </a:xfrm>
        </p:spPr>
        <p:txBody>
          <a:bodyPr/>
          <a:lstStyle/>
          <a:p>
            <a:pPr algn="ctr">
              <a:lnSpc>
                <a:spcPct val="80000"/>
              </a:lnSpc>
            </a:pPr>
            <a:r>
              <a:rPr lang="lv-LV" altLang="lv-LV" sz="1400" b="1" u="sng" smtClean="0"/>
              <a:t>Publisks ceļš – funkcionāls savienojums</a:t>
            </a:r>
          </a:p>
          <a:p>
            <a:pPr algn="ctr">
              <a:lnSpc>
                <a:spcPct val="80000"/>
              </a:lnSpc>
            </a:pPr>
            <a:r>
              <a:rPr lang="lv-LV" altLang="lv-LV" sz="1100" smtClean="0"/>
              <a:t>Pašvaldības īpašums – ERAF atbalsts līdz 85%</a:t>
            </a:r>
            <a:endParaRPr lang="en-US" altLang="lv-LV" sz="1100" u="sng" smtClean="0"/>
          </a:p>
        </p:txBody>
      </p:sp>
      <p:sp>
        <p:nvSpPr>
          <p:cNvPr id="25604" name="Slide Number Placeholder 5"/>
          <p:cNvSpPr>
            <a:spLocks noGrp="1"/>
          </p:cNvSpPr>
          <p:nvPr>
            <p:ph type="sldNum" sz="quarter" idx="13"/>
          </p:nvPr>
        </p:nvSpPr>
        <p:spPr bwMode="auto">
          <a:xfrm>
            <a:off x="8262938" y="6373813"/>
            <a:ext cx="554037" cy="239712"/>
          </a:xfrm>
          <a:noFill/>
          <a:ln>
            <a:miter lim="800000"/>
            <a:headEnd/>
            <a:tailEnd/>
          </a:ln>
        </p:spPr>
        <p:txBody>
          <a:bodyPr/>
          <a:lstStyle/>
          <a:p>
            <a:fld id="{DC38A647-D8BB-4EAA-8636-6B4275FEA78F}" type="slidenum">
              <a:rPr lang="en-US" altLang="en-US"/>
              <a:pPr/>
              <a:t>24</a:t>
            </a:fld>
            <a:endParaRPr lang="en-US" altLang="en-US"/>
          </a:p>
        </p:txBody>
      </p:sp>
      <p:sp>
        <p:nvSpPr>
          <p:cNvPr id="25605" name="Content Placeholder 2"/>
          <p:cNvSpPr txBox="1">
            <a:spLocks/>
          </p:cNvSpPr>
          <p:nvPr/>
        </p:nvSpPr>
        <p:spPr bwMode="auto">
          <a:xfrm>
            <a:off x="5056188" y="1168400"/>
            <a:ext cx="3962400" cy="504825"/>
          </a:xfrm>
          <a:prstGeom prst="rect">
            <a:avLst/>
          </a:prstGeom>
          <a:noFill/>
          <a:ln w="9525">
            <a:noFill/>
            <a:miter lim="800000"/>
            <a:headEnd/>
            <a:tailEnd/>
          </a:ln>
        </p:spPr>
        <p:txBody>
          <a:bodyPr lIns="93957" tIns="46979" rIns="93957" bIns="46979"/>
          <a:lstStyle/>
          <a:p>
            <a:pPr algn="ctr">
              <a:spcBef>
                <a:spcPct val="20000"/>
              </a:spcBef>
            </a:pPr>
            <a:r>
              <a:rPr lang="lv-LV" altLang="lv-LV" sz="1600" b="1">
                <a:latin typeface="Verdana" pitchFamily="34" charset="0"/>
              </a:rPr>
              <a:t>ERAF ieguldījumi komersanta īpašumā</a:t>
            </a:r>
          </a:p>
          <a:p>
            <a:pPr algn="ctr">
              <a:spcBef>
                <a:spcPct val="20000"/>
              </a:spcBef>
            </a:pPr>
            <a:r>
              <a:rPr lang="lv-LV" altLang="lv-LV" sz="1600" b="1">
                <a:solidFill>
                  <a:srgbClr val="FF0000"/>
                </a:solidFill>
                <a:latin typeface="Verdana" pitchFamily="34" charset="0"/>
              </a:rPr>
              <a:t>netiek atbalstīti !</a:t>
            </a:r>
            <a:endParaRPr lang="en-US" altLang="lv-LV" sz="1600" b="1">
              <a:solidFill>
                <a:srgbClr val="FF0000"/>
              </a:solidFill>
              <a:latin typeface="Verdana" pitchFamily="34" charset="0"/>
            </a:endParaRPr>
          </a:p>
        </p:txBody>
      </p:sp>
      <p:sp>
        <p:nvSpPr>
          <p:cNvPr id="25606" name="Content Placeholder 2"/>
          <p:cNvSpPr txBox="1">
            <a:spLocks/>
          </p:cNvSpPr>
          <p:nvPr/>
        </p:nvSpPr>
        <p:spPr bwMode="auto">
          <a:xfrm>
            <a:off x="584200" y="5103813"/>
            <a:ext cx="8255000" cy="1220787"/>
          </a:xfrm>
          <a:prstGeom prst="rect">
            <a:avLst/>
          </a:prstGeom>
          <a:noFill/>
          <a:ln w="9525">
            <a:noFill/>
            <a:miter lim="800000"/>
            <a:headEnd/>
            <a:tailEnd/>
          </a:ln>
        </p:spPr>
        <p:txBody>
          <a:bodyPr lIns="93957" tIns="46979" rIns="93957" bIns="46979"/>
          <a:lstStyle/>
          <a:p>
            <a:pPr algn="ctr">
              <a:spcBef>
                <a:spcPct val="20000"/>
              </a:spcBef>
              <a:buFont typeface="Arial" charset="0"/>
              <a:buNone/>
            </a:pPr>
            <a:endParaRPr lang="lv-LV" altLang="lv-LV" sz="2000" b="1">
              <a:latin typeface="Verdana" pitchFamily="34" charset="0"/>
            </a:endParaRPr>
          </a:p>
        </p:txBody>
      </p:sp>
      <p:cxnSp>
        <p:nvCxnSpPr>
          <p:cNvPr id="10" name="Straight Connector 9"/>
          <p:cNvCxnSpPr/>
          <p:nvPr/>
        </p:nvCxnSpPr>
        <p:spPr>
          <a:xfrm>
            <a:off x="382588" y="3657600"/>
            <a:ext cx="12414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1624013" y="3084513"/>
            <a:ext cx="0" cy="57308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624013" y="3657600"/>
            <a:ext cx="966787"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2865438" y="3405188"/>
            <a:ext cx="547687" cy="50482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A</a:t>
            </a:r>
            <a:endParaRPr lang="en-US" dirty="0"/>
          </a:p>
        </p:txBody>
      </p:sp>
      <p:sp>
        <p:nvSpPr>
          <p:cNvPr id="22" name="Rectangle 21"/>
          <p:cNvSpPr/>
          <p:nvPr/>
        </p:nvSpPr>
        <p:spPr>
          <a:xfrm>
            <a:off x="584200" y="3811588"/>
            <a:ext cx="723900" cy="196850"/>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C</a:t>
            </a:r>
            <a:endParaRPr lang="en-US" dirty="0"/>
          </a:p>
        </p:txBody>
      </p:sp>
      <p:sp>
        <p:nvSpPr>
          <p:cNvPr id="23" name="Rectangle 22"/>
          <p:cNvSpPr/>
          <p:nvPr/>
        </p:nvSpPr>
        <p:spPr>
          <a:xfrm>
            <a:off x="1173163" y="3084513"/>
            <a:ext cx="269875" cy="32067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F</a:t>
            </a:r>
            <a:endParaRPr lang="en-US" dirty="0"/>
          </a:p>
        </p:txBody>
      </p:sp>
      <p:sp>
        <p:nvSpPr>
          <p:cNvPr id="24" name="Rectangle 23"/>
          <p:cNvSpPr/>
          <p:nvPr/>
        </p:nvSpPr>
        <p:spPr>
          <a:xfrm>
            <a:off x="1803400" y="3084513"/>
            <a:ext cx="271463" cy="32067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H</a:t>
            </a:r>
            <a:endParaRPr lang="en-US" dirty="0"/>
          </a:p>
        </p:txBody>
      </p:sp>
      <p:sp>
        <p:nvSpPr>
          <p:cNvPr id="25" name="Rectangle 24"/>
          <p:cNvSpPr/>
          <p:nvPr/>
        </p:nvSpPr>
        <p:spPr>
          <a:xfrm>
            <a:off x="1460500" y="2641600"/>
            <a:ext cx="269875" cy="32067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G</a:t>
            </a:r>
            <a:endParaRPr lang="en-US" dirty="0"/>
          </a:p>
        </p:txBody>
      </p:sp>
      <p:sp>
        <p:nvSpPr>
          <p:cNvPr id="26" name="Rectangle 25"/>
          <p:cNvSpPr/>
          <p:nvPr/>
        </p:nvSpPr>
        <p:spPr>
          <a:xfrm>
            <a:off x="1730375" y="3749675"/>
            <a:ext cx="271463" cy="32067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B</a:t>
            </a:r>
            <a:endParaRPr lang="en-US" dirty="0"/>
          </a:p>
        </p:txBody>
      </p:sp>
      <p:sp>
        <p:nvSpPr>
          <p:cNvPr id="27" name="Rectangle 26"/>
          <p:cNvSpPr/>
          <p:nvPr/>
        </p:nvSpPr>
        <p:spPr>
          <a:xfrm>
            <a:off x="2160588" y="3749675"/>
            <a:ext cx="544512" cy="41275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P</a:t>
            </a:r>
            <a:endParaRPr lang="en-US" dirty="0"/>
          </a:p>
        </p:txBody>
      </p:sp>
      <p:cxnSp>
        <p:nvCxnSpPr>
          <p:cNvPr id="30" name="Straight Arrow Connector 29"/>
          <p:cNvCxnSpPr/>
          <p:nvPr/>
        </p:nvCxnSpPr>
        <p:spPr>
          <a:xfrm flipV="1">
            <a:off x="1443038" y="3709988"/>
            <a:ext cx="0" cy="9048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618" name="TextBox 32"/>
          <p:cNvSpPr txBox="1">
            <a:spLocks noChangeArrowheads="1"/>
          </p:cNvSpPr>
          <p:nvPr/>
        </p:nvSpPr>
        <p:spPr bwMode="auto">
          <a:xfrm>
            <a:off x="584200" y="4779963"/>
            <a:ext cx="1417638" cy="1168400"/>
          </a:xfrm>
          <a:prstGeom prst="rect">
            <a:avLst/>
          </a:prstGeom>
          <a:noFill/>
          <a:ln w="9525">
            <a:noFill/>
            <a:miter lim="800000"/>
            <a:headEnd/>
            <a:tailEnd/>
          </a:ln>
        </p:spPr>
        <p:txBody>
          <a:bodyPr>
            <a:spAutoFit/>
          </a:bodyPr>
          <a:lstStyle/>
          <a:p>
            <a:pPr algn="ctr"/>
            <a:r>
              <a:rPr lang="lv-LV" altLang="lv-LV" sz="1400">
                <a:latin typeface="Arial" charset="0"/>
              </a:rPr>
              <a:t>Funkcionāls savienojums – pašvaldības ceļš (ne-valsts atb.)</a:t>
            </a:r>
            <a:endParaRPr lang="en-US" altLang="lv-LV" sz="1400">
              <a:latin typeface="Arial" charset="0"/>
            </a:endParaRPr>
          </a:p>
        </p:txBody>
      </p:sp>
      <p:cxnSp>
        <p:nvCxnSpPr>
          <p:cNvPr id="34" name="Straight Arrow Connector 33"/>
          <p:cNvCxnSpPr/>
          <p:nvPr/>
        </p:nvCxnSpPr>
        <p:spPr>
          <a:xfrm flipH="1" flipV="1">
            <a:off x="3206750" y="4008438"/>
            <a:ext cx="180975" cy="10969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620" name="TextBox 34"/>
          <p:cNvSpPr txBox="1">
            <a:spLocks noChangeArrowheads="1"/>
          </p:cNvSpPr>
          <p:nvPr/>
        </p:nvSpPr>
        <p:spPr bwMode="auto">
          <a:xfrm>
            <a:off x="2865438" y="5229225"/>
            <a:ext cx="1760537" cy="523875"/>
          </a:xfrm>
          <a:prstGeom prst="rect">
            <a:avLst/>
          </a:prstGeom>
          <a:noFill/>
          <a:ln w="9525">
            <a:noFill/>
            <a:miter lim="800000"/>
            <a:headEnd/>
            <a:tailEnd/>
          </a:ln>
        </p:spPr>
        <p:txBody>
          <a:bodyPr>
            <a:spAutoFit/>
          </a:bodyPr>
          <a:lstStyle/>
          <a:p>
            <a:r>
              <a:rPr lang="lv-LV" altLang="lv-LV" sz="1400">
                <a:latin typeface="Arial" charset="0"/>
              </a:rPr>
              <a:t>Komersanti, kas nodrošina rādītāju</a:t>
            </a:r>
            <a:endParaRPr lang="en-US" altLang="lv-LV" sz="1400">
              <a:latin typeface="Arial" charset="0"/>
            </a:endParaRPr>
          </a:p>
        </p:txBody>
      </p:sp>
      <p:cxnSp>
        <p:nvCxnSpPr>
          <p:cNvPr id="38" name="Straight Connector 37"/>
          <p:cNvCxnSpPr/>
          <p:nvPr/>
        </p:nvCxnSpPr>
        <p:spPr>
          <a:xfrm>
            <a:off x="7445375" y="3910013"/>
            <a:ext cx="12414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7445375" y="3122613"/>
            <a:ext cx="0" cy="77946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6478588" y="3910013"/>
            <a:ext cx="966787"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Rectangle 41"/>
          <p:cNvSpPr/>
          <p:nvPr/>
        </p:nvSpPr>
        <p:spPr>
          <a:xfrm>
            <a:off x="6659563" y="4340225"/>
            <a:ext cx="547687" cy="50482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A</a:t>
            </a:r>
            <a:endParaRPr lang="en-US" dirty="0"/>
          </a:p>
        </p:txBody>
      </p:sp>
      <p:sp>
        <p:nvSpPr>
          <p:cNvPr id="43" name="Rectangle 42"/>
          <p:cNvSpPr/>
          <p:nvPr/>
        </p:nvSpPr>
        <p:spPr>
          <a:xfrm>
            <a:off x="7294563" y="4070350"/>
            <a:ext cx="723900" cy="198438"/>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B</a:t>
            </a:r>
            <a:endParaRPr lang="en-US" dirty="0"/>
          </a:p>
        </p:txBody>
      </p:sp>
      <p:sp>
        <p:nvSpPr>
          <p:cNvPr id="44" name="Rectangle 43"/>
          <p:cNvSpPr/>
          <p:nvPr/>
        </p:nvSpPr>
        <p:spPr>
          <a:xfrm>
            <a:off x="8262938" y="4046538"/>
            <a:ext cx="271462" cy="32067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C</a:t>
            </a:r>
            <a:endParaRPr lang="en-US" dirty="0"/>
          </a:p>
        </p:txBody>
      </p:sp>
      <p:sp>
        <p:nvSpPr>
          <p:cNvPr id="45" name="Rectangle 44"/>
          <p:cNvSpPr/>
          <p:nvPr/>
        </p:nvSpPr>
        <p:spPr>
          <a:xfrm>
            <a:off x="5956300" y="3687763"/>
            <a:ext cx="361950" cy="320675"/>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P</a:t>
            </a:r>
            <a:endParaRPr lang="en-US" dirty="0"/>
          </a:p>
        </p:txBody>
      </p:sp>
      <p:sp>
        <p:nvSpPr>
          <p:cNvPr id="46" name="Rectangle 45"/>
          <p:cNvSpPr/>
          <p:nvPr/>
        </p:nvSpPr>
        <p:spPr>
          <a:xfrm>
            <a:off x="7024688" y="3429000"/>
            <a:ext cx="269875" cy="320675"/>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V</a:t>
            </a:r>
            <a:endParaRPr lang="en-US" dirty="0"/>
          </a:p>
        </p:txBody>
      </p:sp>
      <p:sp>
        <p:nvSpPr>
          <p:cNvPr id="47" name="Rectangle 46"/>
          <p:cNvSpPr/>
          <p:nvPr/>
        </p:nvSpPr>
        <p:spPr>
          <a:xfrm>
            <a:off x="7612063" y="3429000"/>
            <a:ext cx="269875" cy="320675"/>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V</a:t>
            </a:r>
            <a:endParaRPr lang="en-US" dirty="0"/>
          </a:p>
        </p:txBody>
      </p:sp>
      <p:sp>
        <p:nvSpPr>
          <p:cNvPr id="48" name="Rectangle 47"/>
          <p:cNvSpPr/>
          <p:nvPr/>
        </p:nvSpPr>
        <p:spPr>
          <a:xfrm>
            <a:off x="7285038" y="2801938"/>
            <a:ext cx="271462" cy="320675"/>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V</a:t>
            </a:r>
            <a:endParaRPr lang="en-US" dirty="0"/>
          </a:p>
        </p:txBody>
      </p:sp>
      <p:cxnSp>
        <p:nvCxnSpPr>
          <p:cNvPr id="50" name="Straight Connector 49"/>
          <p:cNvCxnSpPr/>
          <p:nvPr/>
        </p:nvCxnSpPr>
        <p:spPr>
          <a:xfrm flipV="1">
            <a:off x="6932613" y="2846388"/>
            <a:ext cx="0" cy="8636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V="1">
            <a:off x="6978650" y="3811588"/>
            <a:ext cx="1039813"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V="1">
            <a:off x="8018463" y="2846388"/>
            <a:ext cx="0" cy="865187"/>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flipV="1">
            <a:off x="6181725" y="4162425"/>
            <a:ext cx="477838" cy="6651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635" name="TextBox 56"/>
          <p:cNvSpPr txBox="1">
            <a:spLocks noChangeArrowheads="1"/>
          </p:cNvSpPr>
          <p:nvPr/>
        </p:nvSpPr>
        <p:spPr bwMode="auto">
          <a:xfrm>
            <a:off x="5391150" y="4913313"/>
            <a:ext cx="1541463" cy="1169987"/>
          </a:xfrm>
          <a:prstGeom prst="rect">
            <a:avLst/>
          </a:prstGeom>
          <a:noFill/>
          <a:ln w="9525">
            <a:noFill/>
            <a:miter lim="800000"/>
            <a:headEnd/>
            <a:tailEnd/>
          </a:ln>
        </p:spPr>
        <p:txBody>
          <a:bodyPr>
            <a:spAutoFit/>
          </a:bodyPr>
          <a:lstStyle/>
          <a:p>
            <a:r>
              <a:rPr lang="lv-LV" altLang="lv-LV" sz="1400">
                <a:latin typeface="Arial" charset="0"/>
              </a:rPr>
              <a:t>Komersanta ceļš – </a:t>
            </a:r>
            <a:r>
              <a:rPr lang="lv-LV" altLang="lv-LV" sz="1400">
                <a:solidFill>
                  <a:srgbClr val="FF0000"/>
                </a:solidFill>
                <a:latin typeface="Arial" charset="0"/>
              </a:rPr>
              <a:t>ieguldījumi komersanta īpašumā netiek atbalstīti</a:t>
            </a:r>
            <a:endParaRPr lang="en-US" altLang="lv-LV" sz="1400">
              <a:solidFill>
                <a:srgbClr val="FF0000"/>
              </a:solidFill>
              <a:latin typeface="Arial" charset="0"/>
            </a:endParaRPr>
          </a:p>
        </p:txBody>
      </p:sp>
      <p:cxnSp>
        <p:nvCxnSpPr>
          <p:cNvPr id="58" name="Straight Arrow Connector 57"/>
          <p:cNvCxnSpPr/>
          <p:nvPr/>
        </p:nvCxnSpPr>
        <p:spPr>
          <a:xfrm flipV="1">
            <a:off x="2416175" y="4162425"/>
            <a:ext cx="0" cy="452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637" name="TextBox 59"/>
          <p:cNvSpPr txBox="1">
            <a:spLocks noChangeArrowheads="1"/>
          </p:cNvSpPr>
          <p:nvPr/>
        </p:nvSpPr>
        <p:spPr bwMode="auto">
          <a:xfrm>
            <a:off x="1849438" y="4779963"/>
            <a:ext cx="1131887" cy="522287"/>
          </a:xfrm>
          <a:prstGeom prst="rect">
            <a:avLst/>
          </a:prstGeom>
          <a:noFill/>
          <a:ln w="9525">
            <a:noFill/>
            <a:miter lim="800000"/>
            <a:headEnd/>
            <a:tailEnd/>
          </a:ln>
        </p:spPr>
        <p:txBody>
          <a:bodyPr>
            <a:spAutoFit/>
          </a:bodyPr>
          <a:lstStyle/>
          <a:p>
            <a:pPr algn="ctr"/>
            <a:r>
              <a:rPr lang="lv-LV" altLang="lv-LV" sz="1400">
                <a:latin typeface="Arial" charset="0"/>
              </a:rPr>
              <a:t>Pašv. īpašums</a:t>
            </a:r>
            <a:endParaRPr lang="en-US" altLang="lv-LV" sz="1400">
              <a:latin typeface="Arial" charset="0"/>
            </a:endParaRPr>
          </a:p>
        </p:txBody>
      </p:sp>
      <p:cxnSp>
        <p:nvCxnSpPr>
          <p:cNvPr id="66" name="Straight Arrow Connector 65"/>
          <p:cNvCxnSpPr/>
          <p:nvPr/>
        </p:nvCxnSpPr>
        <p:spPr>
          <a:xfrm flipV="1">
            <a:off x="8128000" y="4008438"/>
            <a:ext cx="0" cy="9048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639" name="TextBox 66"/>
          <p:cNvSpPr txBox="1">
            <a:spLocks noChangeArrowheads="1"/>
          </p:cNvSpPr>
          <p:nvPr/>
        </p:nvSpPr>
        <p:spPr bwMode="auto">
          <a:xfrm>
            <a:off x="7556500" y="4978400"/>
            <a:ext cx="1130300" cy="739775"/>
          </a:xfrm>
          <a:prstGeom prst="rect">
            <a:avLst/>
          </a:prstGeom>
          <a:noFill/>
          <a:ln w="9525">
            <a:noFill/>
            <a:miter lim="800000"/>
            <a:headEnd/>
            <a:tailEnd/>
          </a:ln>
        </p:spPr>
        <p:txBody>
          <a:bodyPr>
            <a:spAutoFit/>
          </a:bodyPr>
          <a:lstStyle/>
          <a:p>
            <a:pPr algn="ctr"/>
            <a:r>
              <a:rPr lang="lv-LV" altLang="lv-LV" sz="1400">
                <a:latin typeface="Arial" charset="0"/>
              </a:rPr>
              <a:t>Pašv. ceļš (ne-valsts atb.)</a:t>
            </a:r>
            <a:endParaRPr lang="en-US" altLang="lv-LV" sz="1400">
              <a:latin typeface="Arial" charset="0"/>
            </a:endParaRPr>
          </a:p>
        </p:txBody>
      </p:sp>
      <p:cxnSp>
        <p:nvCxnSpPr>
          <p:cNvPr id="70" name="Straight Arrow Connector 69"/>
          <p:cNvCxnSpPr/>
          <p:nvPr/>
        </p:nvCxnSpPr>
        <p:spPr>
          <a:xfrm>
            <a:off x="6478588" y="2962275"/>
            <a:ext cx="806450" cy="3159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641" name="TextBox 72"/>
          <p:cNvSpPr txBox="1">
            <a:spLocks noChangeArrowheads="1"/>
          </p:cNvSpPr>
          <p:nvPr/>
        </p:nvSpPr>
        <p:spPr bwMode="auto">
          <a:xfrm>
            <a:off x="4889500" y="2376488"/>
            <a:ext cx="1728788" cy="1169987"/>
          </a:xfrm>
          <a:prstGeom prst="rect">
            <a:avLst/>
          </a:prstGeom>
          <a:noFill/>
          <a:ln w="9525">
            <a:noFill/>
            <a:miter lim="800000"/>
            <a:headEnd/>
            <a:tailEnd/>
          </a:ln>
        </p:spPr>
        <p:txBody>
          <a:bodyPr>
            <a:spAutoFit/>
          </a:bodyPr>
          <a:lstStyle/>
          <a:p>
            <a:pPr algn="ctr"/>
            <a:r>
              <a:rPr lang="lv-LV" altLang="lv-LV" sz="1400">
                <a:latin typeface="Arial" charset="0"/>
              </a:rPr>
              <a:t>Komersanta ceļš – slēgta teritorija; </a:t>
            </a:r>
            <a:r>
              <a:rPr lang="lv-LV" altLang="lv-LV" sz="1400">
                <a:solidFill>
                  <a:srgbClr val="FF0000"/>
                </a:solidFill>
                <a:latin typeface="Arial" charset="0"/>
              </a:rPr>
              <a:t>lieto viens komersants, netiek atbalstīts</a:t>
            </a:r>
            <a:endParaRPr lang="en-US" altLang="lv-LV" sz="1400">
              <a:solidFill>
                <a:srgbClr val="FF0000"/>
              </a:solidFill>
              <a:latin typeface="Arial" charset="0"/>
            </a:endParaRPr>
          </a:p>
        </p:txBody>
      </p:sp>
      <p:cxnSp>
        <p:nvCxnSpPr>
          <p:cNvPr id="76" name="Straight Connector 75"/>
          <p:cNvCxnSpPr/>
          <p:nvPr/>
        </p:nvCxnSpPr>
        <p:spPr>
          <a:xfrm flipV="1">
            <a:off x="6842125" y="3884613"/>
            <a:ext cx="0" cy="45561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V="1">
            <a:off x="6932613" y="2801938"/>
            <a:ext cx="103981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53" name="Rectangle 52"/>
          <p:cNvSpPr/>
          <p:nvPr/>
        </p:nvSpPr>
        <p:spPr>
          <a:xfrm>
            <a:off x="246063" y="2443163"/>
            <a:ext cx="273050" cy="2536825"/>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lv-LV"/>
          </a:p>
        </p:txBody>
      </p:sp>
      <p:sp>
        <p:nvSpPr>
          <p:cNvPr id="55" name="Rectangle 54"/>
          <p:cNvSpPr/>
          <p:nvPr/>
        </p:nvSpPr>
        <p:spPr>
          <a:xfrm>
            <a:off x="8566150" y="2481263"/>
            <a:ext cx="273050" cy="2536825"/>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lv-LV"/>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2220913" y="365125"/>
            <a:ext cx="6465887" cy="1036638"/>
          </a:xfrm>
        </p:spPr>
        <p:txBody>
          <a:bodyPr/>
          <a:lstStyle/>
          <a:p>
            <a:r>
              <a:rPr lang="lv-LV" altLang="lv-LV" sz="2000" smtClean="0"/>
              <a:t>Projekta piemērs  - ēkas, teritorijas ar komunikācijām (elektrība, gāze, ūdens)</a:t>
            </a:r>
            <a:endParaRPr lang="en-US" altLang="lv-LV" sz="2000" smtClean="0"/>
          </a:p>
        </p:txBody>
      </p:sp>
      <p:sp>
        <p:nvSpPr>
          <p:cNvPr id="26627" name="Content Placeholder 2"/>
          <p:cNvSpPr>
            <a:spLocks noGrp="1"/>
          </p:cNvSpPr>
          <p:nvPr>
            <p:ph idx="1"/>
          </p:nvPr>
        </p:nvSpPr>
        <p:spPr>
          <a:xfrm>
            <a:off x="395288" y="1692275"/>
            <a:ext cx="3684587" cy="709613"/>
          </a:xfrm>
        </p:spPr>
        <p:txBody>
          <a:bodyPr/>
          <a:lstStyle/>
          <a:p>
            <a:pPr algn="ctr">
              <a:lnSpc>
                <a:spcPct val="80000"/>
              </a:lnSpc>
            </a:pPr>
            <a:r>
              <a:rPr lang="lv-LV" altLang="lv-LV" sz="1700" b="1" smtClean="0"/>
              <a:t>Pašvaldības īpašums – ERAF atbalsts līdz 85% </a:t>
            </a:r>
            <a:r>
              <a:rPr lang="lv-LV" altLang="lv-LV" sz="1300" b="1" smtClean="0"/>
              <a:t>(mīnus peļņa)</a:t>
            </a:r>
            <a:endParaRPr lang="en-US" altLang="lv-LV" sz="1300" b="1" smtClean="0"/>
          </a:p>
        </p:txBody>
      </p:sp>
      <p:sp>
        <p:nvSpPr>
          <p:cNvPr id="26628" name="Slide Number Placeholder 5"/>
          <p:cNvSpPr>
            <a:spLocks noGrp="1"/>
          </p:cNvSpPr>
          <p:nvPr>
            <p:ph type="sldNum" sz="quarter" idx="13"/>
          </p:nvPr>
        </p:nvSpPr>
        <p:spPr bwMode="auto">
          <a:xfrm>
            <a:off x="8324850" y="6324600"/>
            <a:ext cx="476250" cy="304800"/>
          </a:xfrm>
          <a:noFill/>
          <a:ln>
            <a:miter lim="800000"/>
            <a:headEnd/>
            <a:tailEnd/>
          </a:ln>
        </p:spPr>
        <p:txBody>
          <a:bodyPr/>
          <a:lstStyle/>
          <a:p>
            <a:fld id="{B9428EFB-A0EE-4884-A29D-CF894C4955DD}" type="slidenum">
              <a:rPr lang="en-US" altLang="en-US"/>
              <a:pPr/>
              <a:t>25</a:t>
            </a:fld>
            <a:endParaRPr lang="en-US" altLang="en-US"/>
          </a:p>
        </p:txBody>
      </p:sp>
      <p:sp>
        <p:nvSpPr>
          <p:cNvPr id="26629" name="Content Placeholder 2"/>
          <p:cNvSpPr txBox="1">
            <a:spLocks/>
          </p:cNvSpPr>
          <p:nvPr/>
        </p:nvSpPr>
        <p:spPr bwMode="auto">
          <a:xfrm>
            <a:off x="5043488" y="1439863"/>
            <a:ext cx="3962400" cy="504825"/>
          </a:xfrm>
          <a:prstGeom prst="rect">
            <a:avLst/>
          </a:prstGeom>
          <a:noFill/>
          <a:ln w="9525">
            <a:noFill/>
            <a:miter lim="800000"/>
            <a:headEnd/>
            <a:tailEnd/>
          </a:ln>
        </p:spPr>
        <p:txBody>
          <a:bodyPr lIns="93957" tIns="46979" rIns="93957" bIns="46979"/>
          <a:lstStyle/>
          <a:p>
            <a:pPr algn="ctr">
              <a:spcBef>
                <a:spcPct val="20000"/>
              </a:spcBef>
              <a:buFont typeface="Arial" charset="0"/>
              <a:buNone/>
            </a:pPr>
            <a:r>
              <a:rPr lang="lv-LV" altLang="lv-LV" sz="1800" b="1">
                <a:latin typeface="Verdana" pitchFamily="34" charset="0"/>
              </a:rPr>
              <a:t>ERAF ieguldījumi komersanta īpašumā </a:t>
            </a:r>
          </a:p>
          <a:p>
            <a:pPr algn="ctr">
              <a:spcBef>
                <a:spcPct val="20000"/>
              </a:spcBef>
              <a:buFont typeface="Arial" charset="0"/>
              <a:buNone/>
            </a:pPr>
            <a:r>
              <a:rPr lang="lv-LV" altLang="lv-LV" sz="1800" b="1">
                <a:solidFill>
                  <a:srgbClr val="FF0000"/>
                </a:solidFill>
                <a:latin typeface="Verdana" pitchFamily="34" charset="0"/>
              </a:rPr>
              <a:t>netiek atbalstīti !</a:t>
            </a:r>
            <a:endParaRPr lang="en-US" altLang="lv-LV" sz="1800" b="1">
              <a:solidFill>
                <a:srgbClr val="FF0000"/>
              </a:solidFill>
              <a:latin typeface="Verdana" pitchFamily="34" charset="0"/>
            </a:endParaRPr>
          </a:p>
        </p:txBody>
      </p:sp>
      <p:sp>
        <p:nvSpPr>
          <p:cNvPr id="26630" name="Content Placeholder 2"/>
          <p:cNvSpPr txBox="1">
            <a:spLocks/>
          </p:cNvSpPr>
          <p:nvPr/>
        </p:nvSpPr>
        <p:spPr bwMode="auto">
          <a:xfrm>
            <a:off x="584200" y="5103813"/>
            <a:ext cx="8255000" cy="1220787"/>
          </a:xfrm>
          <a:prstGeom prst="rect">
            <a:avLst/>
          </a:prstGeom>
          <a:noFill/>
          <a:ln w="9525">
            <a:noFill/>
            <a:miter lim="800000"/>
            <a:headEnd/>
            <a:tailEnd/>
          </a:ln>
        </p:spPr>
        <p:txBody>
          <a:bodyPr lIns="93957" tIns="46979" rIns="93957" bIns="46979"/>
          <a:lstStyle/>
          <a:p>
            <a:pPr algn="ctr">
              <a:spcBef>
                <a:spcPct val="20000"/>
              </a:spcBef>
              <a:buFont typeface="Arial" charset="0"/>
              <a:buNone/>
            </a:pPr>
            <a:endParaRPr lang="lv-LV" altLang="lv-LV" sz="2000" b="1">
              <a:latin typeface="Verdana" pitchFamily="34" charset="0"/>
            </a:endParaRPr>
          </a:p>
        </p:txBody>
      </p:sp>
      <p:cxnSp>
        <p:nvCxnSpPr>
          <p:cNvPr id="10" name="Straight Connector 9"/>
          <p:cNvCxnSpPr/>
          <p:nvPr/>
        </p:nvCxnSpPr>
        <p:spPr>
          <a:xfrm>
            <a:off x="382588" y="3278188"/>
            <a:ext cx="12414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3743325" y="3162300"/>
            <a:ext cx="1168400" cy="455613"/>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err="1"/>
              <a:t>Komers</a:t>
            </a:r>
            <a:r>
              <a:rPr lang="lv-LV" dirty="0"/>
              <a:t>.</a:t>
            </a:r>
            <a:endParaRPr lang="en-US" dirty="0"/>
          </a:p>
        </p:txBody>
      </p:sp>
      <p:sp>
        <p:nvSpPr>
          <p:cNvPr id="27" name="Rectangle 26"/>
          <p:cNvSpPr/>
          <p:nvPr/>
        </p:nvSpPr>
        <p:spPr>
          <a:xfrm>
            <a:off x="563563" y="3392488"/>
            <a:ext cx="2120900" cy="1262062"/>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lv-LV" dirty="0"/>
              <a:t>P zeme</a:t>
            </a:r>
            <a:endParaRPr lang="en-US" dirty="0"/>
          </a:p>
        </p:txBody>
      </p:sp>
      <p:cxnSp>
        <p:nvCxnSpPr>
          <p:cNvPr id="30" name="Straight Arrow Connector 29"/>
          <p:cNvCxnSpPr/>
          <p:nvPr/>
        </p:nvCxnSpPr>
        <p:spPr>
          <a:xfrm flipV="1">
            <a:off x="4067175" y="3749675"/>
            <a:ext cx="0" cy="9048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635" name="TextBox 34"/>
          <p:cNvSpPr txBox="1">
            <a:spLocks noChangeArrowheads="1"/>
          </p:cNvSpPr>
          <p:nvPr/>
        </p:nvSpPr>
        <p:spPr bwMode="auto">
          <a:xfrm>
            <a:off x="3282950" y="4826000"/>
            <a:ext cx="1289050" cy="954088"/>
          </a:xfrm>
          <a:prstGeom prst="rect">
            <a:avLst/>
          </a:prstGeom>
          <a:noFill/>
          <a:ln w="9525">
            <a:noFill/>
            <a:miter lim="800000"/>
            <a:headEnd/>
            <a:tailEnd/>
          </a:ln>
        </p:spPr>
        <p:txBody>
          <a:bodyPr>
            <a:spAutoFit/>
          </a:bodyPr>
          <a:lstStyle/>
          <a:p>
            <a:r>
              <a:rPr lang="lv-LV" altLang="lv-LV" sz="1400">
                <a:latin typeface="Arial" charset="0"/>
              </a:rPr>
              <a:t>Komersanti, kas nodrošina rādītāju sasniegšanu</a:t>
            </a:r>
            <a:endParaRPr lang="en-US" altLang="lv-LV" sz="1400">
              <a:latin typeface="Arial" charset="0"/>
            </a:endParaRPr>
          </a:p>
        </p:txBody>
      </p:sp>
      <p:sp>
        <p:nvSpPr>
          <p:cNvPr id="26636" name="TextBox 59"/>
          <p:cNvSpPr txBox="1">
            <a:spLocks noChangeArrowheads="1"/>
          </p:cNvSpPr>
          <p:nvPr/>
        </p:nvSpPr>
        <p:spPr bwMode="auto">
          <a:xfrm>
            <a:off x="584200" y="5160963"/>
            <a:ext cx="1303338" cy="523875"/>
          </a:xfrm>
          <a:prstGeom prst="rect">
            <a:avLst/>
          </a:prstGeom>
          <a:noFill/>
          <a:ln w="9525">
            <a:noFill/>
            <a:miter lim="800000"/>
            <a:headEnd/>
            <a:tailEnd/>
          </a:ln>
        </p:spPr>
        <p:txBody>
          <a:bodyPr>
            <a:spAutoFit/>
          </a:bodyPr>
          <a:lstStyle/>
          <a:p>
            <a:pPr algn="ctr"/>
            <a:r>
              <a:rPr lang="lv-LV" altLang="lv-LV" sz="1400">
                <a:latin typeface="Arial" charset="0"/>
              </a:rPr>
              <a:t>Pašvaldības īpašums</a:t>
            </a:r>
            <a:endParaRPr lang="en-US" altLang="lv-LV" sz="1400">
              <a:latin typeface="Arial" charset="0"/>
            </a:endParaRPr>
          </a:p>
        </p:txBody>
      </p:sp>
      <p:sp>
        <p:nvSpPr>
          <p:cNvPr id="49" name="Rectangle 48"/>
          <p:cNvSpPr/>
          <p:nvPr/>
        </p:nvSpPr>
        <p:spPr>
          <a:xfrm>
            <a:off x="719138" y="3819525"/>
            <a:ext cx="1409700" cy="547688"/>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P ēka (tukša)</a:t>
            </a:r>
            <a:endParaRPr lang="en-US" dirty="0"/>
          </a:p>
        </p:txBody>
      </p:sp>
      <p:sp>
        <p:nvSpPr>
          <p:cNvPr id="55" name="Rectangle 54"/>
          <p:cNvSpPr/>
          <p:nvPr/>
        </p:nvSpPr>
        <p:spPr>
          <a:xfrm>
            <a:off x="487363" y="2565400"/>
            <a:ext cx="1379537" cy="5969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lv-LV" dirty="0"/>
              <a:t>P zeme (tukša)</a:t>
            </a:r>
            <a:endParaRPr lang="en-US" dirty="0"/>
          </a:p>
        </p:txBody>
      </p:sp>
      <p:sp>
        <p:nvSpPr>
          <p:cNvPr id="68" name="Left Arrow 67"/>
          <p:cNvSpPr/>
          <p:nvPr/>
        </p:nvSpPr>
        <p:spPr>
          <a:xfrm rot="20687335">
            <a:off x="2319338" y="3376613"/>
            <a:ext cx="1341437" cy="80168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Nomā</a:t>
            </a:r>
            <a:endParaRPr lang="en-US" dirty="0"/>
          </a:p>
        </p:txBody>
      </p:sp>
      <p:sp>
        <p:nvSpPr>
          <p:cNvPr id="71" name="Rectangle 70"/>
          <p:cNvSpPr/>
          <p:nvPr/>
        </p:nvSpPr>
        <p:spPr>
          <a:xfrm>
            <a:off x="3240088" y="2573338"/>
            <a:ext cx="1004887" cy="455612"/>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err="1"/>
              <a:t>Komers</a:t>
            </a:r>
            <a:r>
              <a:rPr lang="lv-LV" dirty="0"/>
              <a:t>.</a:t>
            </a:r>
            <a:endParaRPr lang="en-US" dirty="0"/>
          </a:p>
        </p:txBody>
      </p:sp>
      <p:cxnSp>
        <p:nvCxnSpPr>
          <p:cNvPr id="77" name="Straight Arrow Connector 76"/>
          <p:cNvCxnSpPr/>
          <p:nvPr/>
        </p:nvCxnSpPr>
        <p:spPr>
          <a:xfrm flipV="1">
            <a:off x="1133475" y="4367213"/>
            <a:ext cx="0" cy="736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7597775" y="3392488"/>
            <a:ext cx="12414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4" name="Rectangle 83"/>
          <p:cNvSpPr/>
          <p:nvPr/>
        </p:nvSpPr>
        <p:spPr>
          <a:xfrm>
            <a:off x="7140575" y="3486150"/>
            <a:ext cx="1546225" cy="11684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lv-LV" dirty="0"/>
              <a:t>P zeme</a:t>
            </a:r>
            <a:endParaRPr lang="en-US" dirty="0"/>
          </a:p>
        </p:txBody>
      </p:sp>
      <p:sp>
        <p:nvSpPr>
          <p:cNvPr id="87" name="Rectangle 86"/>
          <p:cNvSpPr/>
          <p:nvPr/>
        </p:nvSpPr>
        <p:spPr>
          <a:xfrm>
            <a:off x="7331075" y="4062413"/>
            <a:ext cx="1203325" cy="304800"/>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K īpašums</a:t>
            </a:r>
            <a:endParaRPr lang="en-US" dirty="0"/>
          </a:p>
        </p:txBody>
      </p:sp>
      <p:sp>
        <p:nvSpPr>
          <p:cNvPr id="88" name="Left Arrow 87"/>
          <p:cNvSpPr/>
          <p:nvPr/>
        </p:nvSpPr>
        <p:spPr>
          <a:xfrm>
            <a:off x="1792288" y="2692400"/>
            <a:ext cx="1341437" cy="58261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Nomā</a:t>
            </a:r>
            <a:endParaRPr lang="en-US" dirty="0"/>
          </a:p>
        </p:txBody>
      </p:sp>
      <p:sp>
        <p:nvSpPr>
          <p:cNvPr id="26646" name="TextBox 96"/>
          <p:cNvSpPr txBox="1">
            <a:spLocks noChangeArrowheads="1"/>
          </p:cNvSpPr>
          <p:nvPr/>
        </p:nvSpPr>
        <p:spPr bwMode="auto">
          <a:xfrm>
            <a:off x="7026275" y="5194300"/>
            <a:ext cx="1508125" cy="739775"/>
          </a:xfrm>
          <a:prstGeom prst="rect">
            <a:avLst/>
          </a:prstGeom>
          <a:noFill/>
          <a:ln w="9525">
            <a:noFill/>
            <a:miter lim="800000"/>
            <a:headEnd/>
            <a:tailEnd/>
          </a:ln>
        </p:spPr>
        <p:txBody>
          <a:bodyPr>
            <a:spAutoFit/>
          </a:bodyPr>
          <a:lstStyle/>
          <a:p>
            <a:pPr algn="ctr"/>
            <a:r>
              <a:rPr lang="lv-LV" altLang="lv-LV" sz="1400">
                <a:latin typeface="Arial" charset="0"/>
              </a:rPr>
              <a:t>Komersanta īpašums – </a:t>
            </a:r>
            <a:r>
              <a:rPr lang="lv-LV" altLang="lv-LV" sz="1400">
                <a:solidFill>
                  <a:srgbClr val="FF0000"/>
                </a:solidFill>
                <a:latin typeface="Arial" charset="0"/>
              </a:rPr>
              <a:t>netiek atbalstīts</a:t>
            </a:r>
            <a:endParaRPr lang="en-US" altLang="lv-LV" sz="1400">
              <a:solidFill>
                <a:srgbClr val="FF0000"/>
              </a:solidFill>
              <a:latin typeface="Arial" charset="0"/>
            </a:endParaRPr>
          </a:p>
        </p:txBody>
      </p:sp>
      <p:cxnSp>
        <p:nvCxnSpPr>
          <p:cNvPr id="98" name="Straight Arrow Connector 97"/>
          <p:cNvCxnSpPr/>
          <p:nvPr/>
        </p:nvCxnSpPr>
        <p:spPr>
          <a:xfrm flipV="1">
            <a:off x="7899400" y="4340225"/>
            <a:ext cx="0" cy="9159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0" name="Rectangle 99"/>
          <p:cNvSpPr/>
          <p:nvPr/>
        </p:nvSpPr>
        <p:spPr>
          <a:xfrm>
            <a:off x="7331075" y="2692400"/>
            <a:ext cx="1317625" cy="522288"/>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K zeme&amp; īpašums</a:t>
            </a:r>
            <a:endParaRPr lang="en-US" dirty="0"/>
          </a:p>
        </p:txBody>
      </p:sp>
      <p:sp>
        <p:nvSpPr>
          <p:cNvPr id="26649" name="TextBox 100"/>
          <p:cNvSpPr txBox="1">
            <a:spLocks noChangeArrowheads="1"/>
          </p:cNvSpPr>
          <p:nvPr/>
        </p:nvSpPr>
        <p:spPr bwMode="auto">
          <a:xfrm>
            <a:off x="4741863" y="2436813"/>
            <a:ext cx="2027237" cy="954087"/>
          </a:xfrm>
          <a:prstGeom prst="rect">
            <a:avLst/>
          </a:prstGeom>
          <a:noFill/>
          <a:ln w="9525">
            <a:noFill/>
            <a:miter lim="800000"/>
            <a:headEnd/>
            <a:tailEnd/>
          </a:ln>
        </p:spPr>
        <p:txBody>
          <a:bodyPr>
            <a:spAutoFit/>
          </a:bodyPr>
          <a:lstStyle/>
          <a:p>
            <a:pPr algn="ctr"/>
            <a:r>
              <a:rPr lang="lv-LV" altLang="lv-LV" sz="1400">
                <a:latin typeface="Arial" charset="0"/>
              </a:rPr>
              <a:t>Komersanta īpašums – </a:t>
            </a:r>
            <a:r>
              <a:rPr lang="lv-LV" altLang="lv-LV" sz="1400">
                <a:solidFill>
                  <a:srgbClr val="FF0000"/>
                </a:solidFill>
                <a:latin typeface="Arial" charset="0"/>
              </a:rPr>
              <a:t>ieguldījumi komersanta īpašumā netiek atbalstīti</a:t>
            </a:r>
            <a:endParaRPr lang="en-US" altLang="lv-LV" sz="1400">
              <a:solidFill>
                <a:srgbClr val="FF0000"/>
              </a:solidFill>
              <a:latin typeface="Arial" charset="0"/>
            </a:endParaRPr>
          </a:p>
        </p:txBody>
      </p:sp>
      <p:cxnSp>
        <p:nvCxnSpPr>
          <p:cNvPr id="102" name="Straight Arrow Connector 101"/>
          <p:cNvCxnSpPr/>
          <p:nvPr/>
        </p:nvCxnSpPr>
        <p:spPr>
          <a:xfrm flipV="1">
            <a:off x="6769100" y="2992438"/>
            <a:ext cx="561975" cy="3651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V="1">
            <a:off x="6578600" y="3819525"/>
            <a:ext cx="561975" cy="3651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652" name="TextBox 31"/>
          <p:cNvSpPr txBox="1">
            <a:spLocks noChangeArrowheads="1"/>
          </p:cNvSpPr>
          <p:nvPr/>
        </p:nvSpPr>
        <p:spPr bwMode="auto">
          <a:xfrm>
            <a:off x="5262563" y="3543300"/>
            <a:ext cx="1336675" cy="954088"/>
          </a:xfrm>
          <a:prstGeom prst="rect">
            <a:avLst/>
          </a:prstGeom>
          <a:noFill/>
          <a:ln w="9525">
            <a:noFill/>
            <a:miter lim="800000"/>
            <a:headEnd/>
            <a:tailEnd/>
          </a:ln>
        </p:spPr>
        <p:txBody>
          <a:bodyPr>
            <a:spAutoFit/>
          </a:bodyPr>
          <a:lstStyle/>
          <a:p>
            <a:pPr algn="ctr"/>
            <a:r>
              <a:rPr lang="lv-LV" altLang="lv-LV" sz="1400">
                <a:latin typeface="Arial" charset="0"/>
              </a:rPr>
              <a:t>Pašvaldības īpašums – iegulda pašvaldība</a:t>
            </a:r>
            <a:endParaRPr lang="en-US" altLang="lv-LV" sz="1400">
              <a:latin typeface="Arial" charset="0"/>
            </a:endParaRPr>
          </a:p>
        </p:txBody>
      </p:sp>
      <p:sp>
        <p:nvSpPr>
          <p:cNvPr id="33" name="Rectangle 32"/>
          <p:cNvSpPr/>
          <p:nvPr/>
        </p:nvSpPr>
        <p:spPr>
          <a:xfrm>
            <a:off x="109538" y="2443163"/>
            <a:ext cx="273050" cy="2536825"/>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lv-LV"/>
          </a:p>
        </p:txBody>
      </p:sp>
      <p:sp>
        <p:nvSpPr>
          <p:cNvPr id="34" name="Rectangle 33"/>
          <p:cNvSpPr/>
          <p:nvPr/>
        </p:nvSpPr>
        <p:spPr>
          <a:xfrm>
            <a:off x="8801100" y="2436813"/>
            <a:ext cx="273050" cy="2535237"/>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lv-LV"/>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txBox="1">
            <a:spLocks/>
          </p:cNvSpPr>
          <p:nvPr/>
        </p:nvSpPr>
        <p:spPr bwMode="auto">
          <a:xfrm>
            <a:off x="468313" y="2333625"/>
            <a:ext cx="8229600" cy="3716338"/>
          </a:xfrm>
          <a:prstGeom prst="rect">
            <a:avLst/>
          </a:prstGeom>
          <a:noFill/>
          <a:ln w="9525">
            <a:noFill/>
            <a:miter lim="800000"/>
            <a:headEnd/>
            <a:tailEnd/>
          </a:ln>
        </p:spPr>
        <p:txBody>
          <a:bodyPr/>
          <a:lstStyle/>
          <a:p>
            <a:pPr algn="ctr" eaLnBrk="1" hangingPunct="1"/>
            <a:endParaRPr lang="lv-LV" altLang="lv-LV" sz="4000" b="1">
              <a:solidFill>
                <a:schemeClr val="accent2"/>
              </a:solidFill>
              <a:latin typeface="Calibri" pitchFamily="34" charset="0"/>
              <a:cs typeface="Tahoma" pitchFamily="34" charset="0"/>
            </a:endParaRPr>
          </a:p>
          <a:p>
            <a:pPr algn="ctr" eaLnBrk="1" hangingPunct="1"/>
            <a:endParaRPr lang="lv-LV" altLang="lv-LV" sz="4000" b="1">
              <a:solidFill>
                <a:schemeClr val="accent2"/>
              </a:solidFill>
              <a:latin typeface="Calibri" pitchFamily="34" charset="0"/>
              <a:cs typeface="Tahoma" pitchFamily="34" charset="0"/>
            </a:endParaRPr>
          </a:p>
          <a:p>
            <a:pPr algn="ctr" eaLnBrk="1" hangingPunct="1"/>
            <a:r>
              <a:rPr lang="lv-LV" altLang="lv-LV" sz="4000" b="1">
                <a:solidFill>
                  <a:schemeClr val="accent2"/>
                </a:solidFill>
                <a:latin typeface="Calibri" pitchFamily="34" charset="0"/>
                <a:cs typeface="Tahoma" pitchFamily="34" charset="0"/>
              </a:rPr>
              <a:t>Paldies par uzmanību!</a:t>
            </a:r>
          </a:p>
          <a:p>
            <a:pPr algn="ctr" eaLnBrk="1" hangingPunct="1"/>
            <a:endParaRPr lang="lv-LV" altLang="lv-LV" sz="4000">
              <a:solidFill>
                <a:schemeClr val="accent2"/>
              </a:solidFill>
              <a:latin typeface="Calibri" pitchFamily="34" charset="0"/>
              <a:cs typeface="Tahoma" pitchFamily="34" charset="0"/>
            </a:endParaRPr>
          </a:p>
          <a:p>
            <a:pPr algn="ctr" eaLnBrk="1" hangingPunct="1"/>
            <a:r>
              <a:rPr lang="lv-LV" altLang="lv-LV" sz="4000">
                <a:solidFill>
                  <a:schemeClr val="accent2"/>
                </a:solidFill>
                <a:latin typeface="Calibri" pitchFamily="34" charset="0"/>
                <a:cs typeface="Tahoma" pitchFamily="34" charset="0"/>
              </a:rPr>
              <a:t/>
            </a:r>
            <a:br>
              <a:rPr lang="lv-LV" altLang="lv-LV" sz="4000">
                <a:solidFill>
                  <a:schemeClr val="accent2"/>
                </a:solidFill>
                <a:latin typeface="Calibri" pitchFamily="34" charset="0"/>
                <a:cs typeface="Tahoma" pitchFamily="34" charset="0"/>
              </a:rPr>
            </a:br>
            <a:endParaRPr lang="lv-LV" altLang="lv-LV" sz="4000">
              <a:solidFill>
                <a:schemeClr val="accent2"/>
              </a:solidFill>
              <a:latin typeface="Calibri" pitchFamily="34" charset="0"/>
              <a:cs typeface="Tahoma" pitchFamily="34" charset="0"/>
            </a:endParaRPr>
          </a:p>
        </p:txBody>
      </p:sp>
      <p:pic>
        <p:nvPicPr>
          <p:cNvPr id="4" name="Picture 2"/>
          <p:cNvPicPr>
            <a:picLocks noChangeAspect="1" noChangeArrowheads="1"/>
          </p:cNvPicPr>
          <p:nvPr/>
        </p:nvPicPr>
        <p:blipFill>
          <a:blip r:embed="rId2" cstate="print"/>
          <a:srcRect/>
          <a:stretch>
            <a:fillRect/>
          </a:stretch>
        </p:blipFill>
        <p:spPr bwMode="auto">
          <a:xfrm>
            <a:off x="2945341" y="5565648"/>
            <a:ext cx="1540872" cy="921314"/>
          </a:xfrm>
          <a:prstGeom prst="rect">
            <a:avLst/>
          </a:prstGeom>
          <a:noFill/>
          <a:ln w="9525">
            <a:noFill/>
            <a:miter lim="800000"/>
            <a:headEnd/>
            <a:tailEnd/>
          </a:ln>
          <a:effectLst/>
        </p:spPr>
      </p:pic>
      <p:pic>
        <p:nvPicPr>
          <p:cNvPr id="6" name="Picture 4" descr="http://www.esfondi.lv/upload/00-logo/ES_divkrasains.jpg"/>
          <p:cNvPicPr>
            <a:picLocks noChangeAspect="1" noChangeArrowheads="1"/>
          </p:cNvPicPr>
          <p:nvPr/>
        </p:nvPicPr>
        <p:blipFill>
          <a:blip r:embed="rId3" cstate="print"/>
          <a:srcRect/>
          <a:stretch>
            <a:fillRect/>
          </a:stretch>
        </p:blipFill>
        <p:spPr bwMode="auto">
          <a:xfrm>
            <a:off x="4578579" y="5439819"/>
            <a:ext cx="1396927" cy="1164106"/>
          </a:xfrm>
          <a:prstGeom prst="rect">
            <a:avLst/>
          </a:prstGeom>
          <a:noFill/>
        </p:spPr>
      </p:pic>
      <p:pic>
        <p:nvPicPr>
          <p:cNvPr id="5" name="Picture 2" descr="https://www.em.gov.lv/resources/web/gallery/2015-09-01_12_08_58_01092015.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131939" y="5438437"/>
            <a:ext cx="5062932" cy="1164105"/>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2484438" y="381000"/>
            <a:ext cx="6096000" cy="749300"/>
          </a:xfrm>
        </p:spPr>
        <p:txBody>
          <a:bodyPr/>
          <a:lstStyle/>
          <a:p>
            <a:pPr algn="ctr"/>
            <a:r>
              <a:rPr lang="lv-LV" altLang="lv-LV" sz="3600" dirty="0" smtClean="0"/>
              <a:t>Ieviešanas process (1)</a:t>
            </a:r>
            <a:endParaRPr lang="en-US" altLang="lv-LV" sz="3600" dirty="0" smtClean="0"/>
          </a:p>
        </p:txBody>
      </p:sp>
      <p:sp>
        <p:nvSpPr>
          <p:cNvPr id="17411" name="Slide Number Placeholder 5"/>
          <p:cNvSpPr>
            <a:spLocks noGrp="1"/>
          </p:cNvSpPr>
          <p:nvPr>
            <p:ph type="sldNum" sz="quarter" idx="13"/>
          </p:nvPr>
        </p:nvSpPr>
        <p:spPr bwMode="auto">
          <a:noFill/>
          <a:ln>
            <a:miter lim="800000"/>
            <a:headEnd/>
            <a:tailEnd/>
          </a:ln>
        </p:spPr>
        <p:txBody>
          <a:bodyPr/>
          <a:lstStyle/>
          <a:p>
            <a:fld id="{CF933231-851C-4AB5-99CE-44931133BEDD}" type="slidenum">
              <a:rPr lang="en-US" altLang="en-US"/>
              <a:pPr/>
              <a:t>3</a:t>
            </a:fld>
            <a:endParaRPr lang="en-US" altLang="en-US"/>
          </a:p>
        </p:txBody>
      </p:sp>
      <p:sp>
        <p:nvSpPr>
          <p:cNvPr id="7" name="Oval 6"/>
          <p:cNvSpPr/>
          <p:nvPr/>
        </p:nvSpPr>
        <p:spPr>
          <a:xfrm>
            <a:off x="1092200" y="5614988"/>
            <a:ext cx="7442200" cy="1014412"/>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7"/>
          <p:cNvSpPr/>
          <p:nvPr/>
        </p:nvSpPr>
        <p:spPr>
          <a:xfrm>
            <a:off x="3505200" y="5614988"/>
            <a:ext cx="914400" cy="4445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0" name="Straight Connector 9"/>
          <p:cNvCxnSpPr/>
          <p:nvPr/>
        </p:nvCxnSpPr>
        <p:spPr>
          <a:xfrm flipV="1">
            <a:off x="3048000" y="5794375"/>
            <a:ext cx="0" cy="342900"/>
          </a:xfrm>
          <a:prstGeom prst="line">
            <a:avLst/>
          </a:prstGeom>
          <a:ln w="793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4189413" y="5105400"/>
            <a:ext cx="0" cy="488950"/>
          </a:xfrm>
          <a:prstGeom prst="line">
            <a:avLst/>
          </a:prstGeom>
          <a:ln w="79375"/>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90800" y="6102350"/>
            <a:ext cx="914400" cy="4445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4" name="Straight Connector 13"/>
          <p:cNvCxnSpPr/>
          <p:nvPr/>
        </p:nvCxnSpPr>
        <p:spPr>
          <a:xfrm flipV="1">
            <a:off x="3248025" y="5760085"/>
            <a:ext cx="0" cy="342900"/>
          </a:xfrm>
          <a:prstGeom prst="line">
            <a:avLst/>
          </a:prstGeom>
          <a:ln w="793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3248025" y="5534978"/>
            <a:ext cx="0" cy="487362"/>
          </a:xfrm>
          <a:prstGeom prst="line">
            <a:avLst/>
          </a:prstGeom>
          <a:ln w="793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3971925" y="5349875"/>
            <a:ext cx="0" cy="265113"/>
          </a:xfrm>
          <a:prstGeom prst="line">
            <a:avLst/>
          </a:prstGeom>
          <a:ln w="793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4419600" y="5649913"/>
            <a:ext cx="655638" cy="48736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4746625" y="5614988"/>
            <a:ext cx="655638" cy="5222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3971925" y="6284913"/>
            <a:ext cx="654050" cy="52387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3643313" y="6289675"/>
            <a:ext cx="655637" cy="52387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3916363" y="6137275"/>
            <a:ext cx="50323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3643313" y="6284913"/>
            <a:ext cx="601662" cy="47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4746625" y="6137275"/>
            <a:ext cx="65563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4625975" y="6272213"/>
            <a:ext cx="1011238" cy="523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Rectangle 39"/>
          <p:cNvSpPr/>
          <p:nvPr/>
        </p:nvSpPr>
        <p:spPr>
          <a:xfrm>
            <a:off x="5637213" y="5794375"/>
            <a:ext cx="1731962" cy="265113"/>
          </a:xfrm>
          <a:prstGeom prst="rect">
            <a:avLst/>
          </a:prstGeom>
          <a:solidFill>
            <a:schemeClr val="accent6">
              <a:lumMod val="75000"/>
            </a:schemeClr>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1" name="Rectangle 40"/>
          <p:cNvSpPr/>
          <p:nvPr/>
        </p:nvSpPr>
        <p:spPr>
          <a:xfrm>
            <a:off x="5075238" y="6102350"/>
            <a:ext cx="914400" cy="4445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42" name="Straight Connector 41"/>
          <p:cNvCxnSpPr/>
          <p:nvPr/>
        </p:nvCxnSpPr>
        <p:spPr>
          <a:xfrm flipV="1">
            <a:off x="5732463" y="5614988"/>
            <a:ext cx="0" cy="487362"/>
          </a:xfrm>
          <a:prstGeom prst="line">
            <a:avLst/>
          </a:prstGeom>
          <a:ln w="79375"/>
        </p:spPr>
        <p:style>
          <a:lnRef idx="1">
            <a:schemeClr val="accent1"/>
          </a:lnRef>
          <a:fillRef idx="0">
            <a:schemeClr val="accent1"/>
          </a:fillRef>
          <a:effectRef idx="0">
            <a:schemeClr val="accent1"/>
          </a:effectRef>
          <a:fontRef idx="minor">
            <a:schemeClr val="tx1"/>
          </a:fontRef>
        </p:style>
      </p:cxnSp>
      <p:sp>
        <p:nvSpPr>
          <p:cNvPr id="43" name="Right Triangle 42"/>
          <p:cNvSpPr/>
          <p:nvPr/>
        </p:nvSpPr>
        <p:spPr>
          <a:xfrm rot="16200000">
            <a:off x="6925469" y="5695156"/>
            <a:ext cx="401638" cy="200025"/>
          </a:xfrm>
          <a:prstGeom prst="rtTriangl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5" name="Right Triangle 44"/>
          <p:cNvSpPr/>
          <p:nvPr/>
        </p:nvSpPr>
        <p:spPr>
          <a:xfrm>
            <a:off x="6286500" y="5649913"/>
            <a:ext cx="739775" cy="346075"/>
          </a:xfrm>
          <a:prstGeom prst="rtTriangl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433" name="TextBox 45"/>
          <p:cNvSpPr txBox="1">
            <a:spLocks noChangeArrowheads="1"/>
          </p:cNvSpPr>
          <p:nvPr/>
        </p:nvSpPr>
        <p:spPr bwMode="auto">
          <a:xfrm>
            <a:off x="0" y="6367247"/>
            <a:ext cx="3425825" cy="523220"/>
          </a:xfrm>
          <a:prstGeom prst="rect">
            <a:avLst/>
          </a:prstGeom>
          <a:noFill/>
          <a:ln w="9525">
            <a:noFill/>
            <a:miter lim="800000"/>
            <a:headEnd/>
            <a:tailEnd/>
          </a:ln>
        </p:spPr>
        <p:txBody>
          <a:bodyPr>
            <a:spAutoFit/>
          </a:bodyPr>
          <a:lstStyle/>
          <a:p>
            <a:r>
              <a:rPr lang="lv-LV" altLang="lv-LV" sz="2800" b="1" dirty="0" smtClean="0"/>
              <a:t>Industriālā zona</a:t>
            </a:r>
            <a:endParaRPr lang="en-US" altLang="lv-LV" sz="2800" b="1" dirty="0"/>
          </a:p>
        </p:txBody>
      </p:sp>
      <p:cxnSp>
        <p:nvCxnSpPr>
          <p:cNvPr id="50" name="Straight Arrow Connector 49"/>
          <p:cNvCxnSpPr/>
          <p:nvPr/>
        </p:nvCxnSpPr>
        <p:spPr>
          <a:xfrm>
            <a:off x="3971925" y="2455863"/>
            <a:ext cx="2017713" cy="0"/>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2706688" y="2811463"/>
            <a:ext cx="341312" cy="1057275"/>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sp>
        <p:nvSpPr>
          <p:cNvPr id="55" name="Rectangle 54"/>
          <p:cNvSpPr/>
          <p:nvPr/>
        </p:nvSpPr>
        <p:spPr>
          <a:xfrm>
            <a:off x="1092200" y="1938338"/>
            <a:ext cx="2824163" cy="873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2800" b="1" dirty="0" smtClean="0"/>
              <a:t>Komersants </a:t>
            </a:r>
          </a:p>
          <a:p>
            <a:pPr algn="ctr">
              <a:defRPr/>
            </a:pPr>
            <a:r>
              <a:rPr lang="lv-LV" sz="1200" b="1" dirty="0" smtClean="0"/>
              <a:t>t.sk. IK, IU, ZS, </a:t>
            </a:r>
            <a:r>
              <a:rPr lang="lv-LV" sz="1200" b="1" dirty="0" err="1" smtClean="0"/>
              <a:t>ZvS</a:t>
            </a:r>
            <a:endParaRPr lang="en-US" sz="1200" b="1" dirty="0"/>
          </a:p>
        </p:txBody>
      </p:sp>
      <p:sp>
        <p:nvSpPr>
          <p:cNvPr id="56" name="Rectangle 55"/>
          <p:cNvSpPr/>
          <p:nvPr/>
        </p:nvSpPr>
        <p:spPr>
          <a:xfrm>
            <a:off x="6286500" y="1938338"/>
            <a:ext cx="2552700" cy="8524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2800" b="1" dirty="0" smtClean="0"/>
              <a:t>Pašvaldība</a:t>
            </a:r>
            <a:endParaRPr lang="en-US" sz="2800" b="1" dirty="0"/>
          </a:p>
        </p:txBody>
      </p:sp>
      <p:sp>
        <p:nvSpPr>
          <p:cNvPr id="57" name="Oval 56"/>
          <p:cNvSpPr/>
          <p:nvPr/>
        </p:nvSpPr>
        <p:spPr>
          <a:xfrm>
            <a:off x="1482572" y="3868738"/>
            <a:ext cx="3105304" cy="12366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400" b="1" dirty="0" smtClean="0">
                <a:latin typeface="Arial" pitchFamily="34" charset="0"/>
                <a:cs typeface="Arial" pitchFamily="34" charset="0"/>
              </a:rPr>
              <a:t>Rezultāti</a:t>
            </a:r>
            <a:r>
              <a:rPr lang="en-US" sz="1400" b="1" dirty="0" smtClean="0">
                <a:latin typeface="Arial" pitchFamily="34" charset="0"/>
                <a:cs typeface="Arial" pitchFamily="34" charset="0"/>
              </a:rPr>
              <a:t>:</a:t>
            </a:r>
            <a:endParaRPr lang="en-US" sz="1400" b="1" dirty="0">
              <a:latin typeface="Arial" pitchFamily="34" charset="0"/>
              <a:cs typeface="Arial" pitchFamily="34" charset="0"/>
            </a:endParaRPr>
          </a:p>
          <a:p>
            <a:pPr algn="ctr">
              <a:buFont typeface="Arial" pitchFamily="34" charset="0"/>
              <a:buChar char="•"/>
              <a:defRPr/>
            </a:pPr>
            <a:r>
              <a:rPr lang="en-US" sz="1400" dirty="0">
                <a:latin typeface="Arial" pitchFamily="34" charset="0"/>
                <a:cs typeface="Arial" pitchFamily="34" charset="0"/>
              </a:rPr>
              <a:t> </a:t>
            </a:r>
            <a:r>
              <a:rPr lang="lv-LV" sz="1400" dirty="0" smtClean="0">
                <a:latin typeface="Arial" pitchFamily="34" charset="0"/>
                <a:cs typeface="Arial" pitchFamily="34" charset="0"/>
              </a:rPr>
              <a:t>Jaunradītas darbavietas</a:t>
            </a:r>
            <a:endParaRPr lang="en-US" sz="1400" dirty="0">
              <a:latin typeface="Arial" pitchFamily="34" charset="0"/>
              <a:cs typeface="Arial" pitchFamily="34" charset="0"/>
            </a:endParaRPr>
          </a:p>
          <a:p>
            <a:pPr algn="ctr">
              <a:buFont typeface="Arial" pitchFamily="34" charset="0"/>
              <a:buChar char="•"/>
              <a:defRPr/>
            </a:pPr>
            <a:r>
              <a:rPr lang="en-US" sz="1400" dirty="0">
                <a:latin typeface="Arial" pitchFamily="34" charset="0"/>
                <a:cs typeface="Arial" pitchFamily="34" charset="0"/>
              </a:rPr>
              <a:t> </a:t>
            </a:r>
            <a:r>
              <a:rPr lang="lv-LV" sz="1400" dirty="0" smtClean="0">
                <a:latin typeface="Arial" pitchFamily="34" charset="0"/>
                <a:cs typeface="Arial" pitchFamily="34" charset="0"/>
              </a:rPr>
              <a:t>Nefinanšu investīcijas</a:t>
            </a:r>
            <a:endParaRPr lang="en-US" sz="1400" dirty="0">
              <a:latin typeface="Arial" pitchFamily="34" charset="0"/>
              <a:cs typeface="Arial" pitchFamily="34" charset="0"/>
            </a:endParaRPr>
          </a:p>
        </p:txBody>
      </p:sp>
      <p:cxnSp>
        <p:nvCxnSpPr>
          <p:cNvPr id="58" name="Straight Arrow Connector 57"/>
          <p:cNvCxnSpPr/>
          <p:nvPr/>
        </p:nvCxnSpPr>
        <p:spPr>
          <a:xfrm>
            <a:off x="3505200" y="5105400"/>
            <a:ext cx="96838" cy="357188"/>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flipH="1">
            <a:off x="5637213" y="2928938"/>
            <a:ext cx="2403475" cy="2651125"/>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sp>
        <p:nvSpPr>
          <p:cNvPr id="17441" name="TextBox 69"/>
          <p:cNvSpPr txBox="1">
            <a:spLocks noChangeArrowheads="1"/>
          </p:cNvSpPr>
          <p:nvPr/>
        </p:nvSpPr>
        <p:spPr bwMode="auto">
          <a:xfrm rot="-2838322">
            <a:off x="5921375" y="3907345"/>
            <a:ext cx="2897187" cy="584775"/>
          </a:xfrm>
          <a:prstGeom prst="rect">
            <a:avLst/>
          </a:prstGeom>
          <a:noFill/>
          <a:ln w="9525">
            <a:noFill/>
            <a:miter lim="800000"/>
            <a:headEnd/>
            <a:tailEnd/>
          </a:ln>
        </p:spPr>
        <p:txBody>
          <a:bodyPr>
            <a:spAutoFit/>
          </a:bodyPr>
          <a:lstStyle/>
          <a:p>
            <a:pPr algn="ctr"/>
            <a:r>
              <a:rPr lang="lv-LV" altLang="lv-LV" sz="1600" dirty="0" smtClean="0">
                <a:latin typeface="Arial" charset="0"/>
              </a:rPr>
              <a:t>Investīcijas publiskajā infrastruktūrā</a:t>
            </a:r>
            <a:endParaRPr lang="en-US" altLang="lv-LV" sz="1600" dirty="0">
              <a:latin typeface="Arial" charset="0"/>
            </a:endParaRPr>
          </a:p>
        </p:txBody>
      </p:sp>
      <p:sp>
        <p:nvSpPr>
          <p:cNvPr id="17442" name="TextBox 72"/>
          <p:cNvSpPr txBox="1">
            <a:spLocks noChangeArrowheads="1"/>
          </p:cNvSpPr>
          <p:nvPr/>
        </p:nvSpPr>
        <p:spPr bwMode="auto">
          <a:xfrm>
            <a:off x="1239838" y="2928938"/>
            <a:ext cx="1778000" cy="584775"/>
          </a:xfrm>
          <a:prstGeom prst="rect">
            <a:avLst/>
          </a:prstGeom>
          <a:noFill/>
          <a:ln w="9525">
            <a:noFill/>
            <a:miter lim="800000"/>
            <a:headEnd/>
            <a:tailEnd/>
          </a:ln>
        </p:spPr>
        <p:txBody>
          <a:bodyPr>
            <a:spAutoFit/>
          </a:bodyPr>
          <a:lstStyle/>
          <a:p>
            <a:pPr algn="ctr"/>
            <a:r>
              <a:rPr lang="lv-LV" altLang="lv-LV" sz="1600" dirty="0" smtClean="0">
                <a:latin typeface="Arial" charset="0"/>
              </a:rPr>
              <a:t>Investīcijas komercdarbībā</a:t>
            </a:r>
            <a:endParaRPr lang="en-US" altLang="lv-LV" sz="1600" dirty="0">
              <a:latin typeface="Arial" charset="0"/>
            </a:endParaRPr>
          </a:p>
        </p:txBody>
      </p:sp>
      <p:sp>
        <p:nvSpPr>
          <p:cNvPr id="17443" name="TextBox 73"/>
          <p:cNvSpPr txBox="1">
            <a:spLocks noChangeArrowheads="1"/>
          </p:cNvSpPr>
          <p:nvPr/>
        </p:nvSpPr>
        <p:spPr bwMode="auto">
          <a:xfrm>
            <a:off x="4397375" y="1809750"/>
            <a:ext cx="1444132" cy="523220"/>
          </a:xfrm>
          <a:prstGeom prst="rect">
            <a:avLst/>
          </a:prstGeom>
          <a:noFill/>
          <a:ln w="9525">
            <a:noFill/>
            <a:miter lim="800000"/>
            <a:headEnd/>
            <a:tailEnd/>
          </a:ln>
        </p:spPr>
        <p:txBody>
          <a:bodyPr wrap="square">
            <a:spAutoFit/>
          </a:bodyPr>
          <a:lstStyle/>
          <a:p>
            <a:pPr algn="ctr"/>
            <a:r>
              <a:rPr lang="lv-LV" altLang="lv-LV" sz="1400" b="1" dirty="0" smtClean="0">
                <a:latin typeface="Arial" charset="0"/>
              </a:rPr>
              <a:t>Apliecinājums par interesi</a:t>
            </a:r>
            <a:endParaRPr lang="en-US" altLang="lv-LV" sz="1400" b="1" dirty="0">
              <a:latin typeface="Arial" charset="0"/>
            </a:endParaRPr>
          </a:p>
        </p:txBody>
      </p:sp>
      <p:cxnSp>
        <p:nvCxnSpPr>
          <p:cNvPr id="75" name="Straight Arrow Connector 74"/>
          <p:cNvCxnSpPr/>
          <p:nvPr/>
        </p:nvCxnSpPr>
        <p:spPr>
          <a:xfrm flipV="1">
            <a:off x="5637213" y="2936875"/>
            <a:ext cx="2006600" cy="2168525"/>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4419600" y="4640263"/>
            <a:ext cx="1217613" cy="465137"/>
          </a:xfrm>
          <a:prstGeom prst="line">
            <a:avLst/>
          </a:prstGeom>
          <a:ln w="41275">
            <a:prstDash val="dash"/>
          </a:ln>
        </p:spPr>
        <p:style>
          <a:lnRef idx="1">
            <a:schemeClr val="accent1"/>
          </a:lnRef>
          <a:fillRef idx="0">
            <a:schemeClr val="accent1"/>
          </a:fillRef>
          <a:effectRef idx="0">
            <a:schemeClr val="accent1"/>
          </a:effectRef>
          <a:fontRef idx="minor">
            <a:schemeClr val="tx1"/>
          </a:fontRef>
        </p:style>
      </p:cxnSp>
      <p:sp>
        <p:nvSpPr>
          <p:cNvPr id="17446" name="TextBox 37"/>
          <p:cNvSpPr txBox="1">
            <a:spLocks noChangeArrowheads="1"/>
          </p:cNvSpPr>
          <p:nvPr/>
        </p:nvSpPr>
        <p:spPr bwMode="auto">
          <a:xfrm>
            <a:off x="4187825" y="2468563"/>
            <a:ext cx="1831975" cy="523220"/>
          </a:xfrm>
          <a:prstGeom prst="rect">
            <a:avLst/>
          </a:prstGeom>
          <a:noFill/>
          <a:ln w="9525">
            <a:noFill/>
            <a:miter lim="800000"/>
            <a:headEnd/>
            <a:tailEnd/>
          </a:ln>
        </p:spPr>
        <p:txBody>
          <a:bodyPr>
            <a:spAutoFit/>
          </a:bodyPr>
          <a:lstStyle/>
          <a:p>
            <a:pPr algn="ctr"/>
            <a:r>
              <a:rPr lang="lv-LV" altLang="lv-LV" sz="1400" b="1" dirty="0">
                <a:latin typeface="Arial" charset="0"/>
              </a:rPr>
              <a:t>v</a:t>
            </a:r>
            <a:r>
              <a:rPr lang="lv-LV" altLang="lv-LV" sz="1400" b="1" dirty="0" smtClean="0">
                <a:latin typeface="Arial" charset="0"/>
              </a:rPr>
              <a:t>ai sadarbības līgums</a:t>
            </a:r>
            <a:endParaRPr lang="en-US" altLang="lv-LV" sz="1400" b="1" dirty="0">
              <a:latin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6"/>
          <p:cNvSpPr>
            <a:spLocks noGrp="1"/>
          </p:cNvSpPr>
          <p:nvPr>
            <p:ph type="sldNum" sz="quarter" idx="13"/>
          </p:nvPr>
        </p:nvSpPr>
        <p:spPr bwMode="auto">
          <a:xfrm>
            <a:off x="8534400" y="6324600"/>
            <a:ext cx="452438" cy="304800"/>
          </a:xfrm>
          <a:noFill/>
          <a:ln>
            <a:miter lim="800000"/>
            <a:headEnd/>
            <a:tailEnd/>
          </a:ln>
        </p:spPr>
        <p:txBody>
          <a:bodyPr/>
          <a:lstStyle/>
          <a:p>
            <a:fld id="{B7A52626-89EC-4E12-9EF4-D7A0F77C8467}" type="slidenum">
              <a:rPr lang="en-US" altLang="en-US"/>
              <a:pPr/>
              <a:t>4</a:t>
            </a:fld>
            <a:endParaRPr lang="en-US" altLang="en-US"/>
          </a:p>
        </p:txBody>
      </p:sp>
      <p:sp>
        <p:nvSpPr>
          <p:cNvPr id="3" name="Content Placeholder 3"/>
          <p:cNvSpPr txBox="1">
            <a:spLocks/>
          </p:cNvSpPr>
          <p:nvPr/>
        </p:nvSpPr>
        <p:spPr bwMode="auto">
          <a:xfrm>
            <a:off x="259985" y="22600"/>
            <a:ext cx="8480603" cy="6346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57188">
              <a:defRPr>
                <a:solidFill>
                  <a:schemeClr val="bg1"/>
                </a:solidFill>
                <a:latin typeface="Times New Roman" panose="02020603050405020304" pitchFamily="18" charset="0"/>
                <a:ea typeface="MS PGothic" panose="020B0600070205080204" pitchFamily="34" charset="-128"/>
              </a:defRPr>
            </a:lvl1pPr>
            <a:lvl2pPr marL="342900" indent="-342900">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marL="1876425" lvl="1" algn="just">
              <a:buClr>
                <a:srgbClr val="000000"/>
              </a:buClr>
              <a:defRPr/>
            </a:pPr>
            <a:r>
              <a:rPr lang="lv-LV" altLang="lv-LV" b="1" dirty="0" smtClean="0">
                <a:solidFill>
                  <a:schemeClr val="tx1"/>
                </a:solidFill>
                <a:latin typeface="Arial" panose="020B0604020202020204" pitchFamily="34" charset="0"/>
                <a:cs typeface="Arial" panose="020B0604020202020204" pitchFamily="34" charset="0"/>
                <a:sym typeface="Arial" panose="020B0604020202020204" pitchFamily="34" charset="0"/>
              </a:rPr>
              <a:t>	</a:t>
            </a:r>
          </a:p>
          <a:p>
            <a:pPr marL="1876425" lvl="1" algn="just">
              <a:buClr>
                <a:srgbClr val="000000"/>
              </a:buClr>
              <a:defRPr/>
            </a:pPr>
            <a:endParaRPr lang="lv-LV" altLang="lv-LV"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r>
              <a:rPr lang="lv-LV" altLang="lv-LV" b="1" dirty="0" smtClean="0">
                <a:solidFill>
                  <a:schemeClr val="tx1"/>
                </a:solidFill>
                <a:latin typeface="Arial" panose="020B0604020202020204" pitchFamily="34" charset="0"/>
                <a:cs typeface="Arial" panose="020B0604020202020204" pitchFamily="34" charset="0"/>
                <a:sym typeface="Arial" panose="020B0604020202020204" pitchFamily="34" charset="0"/>
              </a:rPr>
              <a:t>	</a:t>
            </a:r>
          </a:p>
          <a:p>
            <a:pPr marL="1876425" lvl="1" algn="just">
              <a:buClr>
                <a:srgbClr val="000000"/>
              </a:buClr>
              <a:defRPr/>
            </a:pPr>
            <a:r>
              <a:rPr lang="lv-LV" altLang="lv-LV" b="1" dirty="0">
                <a:solidFill>
                  <a:schemeClr val="tx1"/>
                </a:solidFill>
                <a:latin typeface="Arial" panose="020B0604020202020204" pitchFamily="34" charset="0"/>
                <a:cs typeface="Arial" panose="020B0604020202020204" pitchFamily="34" charset="0"/>
                <a:sym typeface="Arial" panose="020B0604020202020204" pitchFamily="34" charset="0"/>
              </a:rPr>
              <a:t>	</a:t>
            </a:r>
            <a:endParaRPr lang="lv-LV" altLang="lv-LV"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endPar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endPar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630238" lvl="1" algn="just">
              <a:buClr>
                <a:srgbClr val="000000"/>
              </a:buClr>
              <a:buFont typeface="Arial" panose="020B0604020202020204" pitchFamily="34" charset="0"/>
              <a:buChar char="•"/>
              <a:defRPr/>
            </a:pPr>
            <a:r>
              <a:rPr lang="lv-LV" sz="1600" b="1" dirty="0" smtClean="0">
                <a:solidFill>
                  <a:schemeClr val="tx1"/>
                </a:solidFill>
                <a:latin typeface="Arial" pitchFamily="34" charset="0"/>
                <a:cs typeface="Arial" panose="020B0604020202020204" pitchFamily="34" charset="0"/>
              </a:rPr>
              <a:t>Pirmajā atlases kārtā (SAM 3.3.1. un SAM 5.6.2.):</a:t>
            </a:r>
          </a:p>
          <a:p>
            <a:pPr marL="1100138" lvl="3" indent="-342900" algn="just">
              <a:buClr>
                <a:srgbClr val="000000"/>
              </a:buClr>
              <a:buFont typeface="+mj-lt"/>
              <a:buAutoNum type="arabicParenR"/>
              <a:defRPr/>
            </a:pPr>
            <a:r>
              <a:rPr lang="lv-LV" sz="1600" dirty="0" smtClean="0">
                <a:solidFill>
                  <a:schemeClr val="tx1"/>
                </a:solidFill>
                <a:latin typeface="Arial" pitchFamily="34" charset="0"/>
                <a:cs typeface="Arial" panose="020B0604020202020204" pitchFamily="34" charset="0"/>
              </a:rPr>
              <a:t>Ministru kabinets apstiprina ITI  6 SAM summu pa pašvaldībām</a:t>
            </a:r>
          </a:p>
          <a:p>
            <a:pPr marL="1100138" lvl="3" indent="-342900" algn="just">
              <a:buClr>
                <a:srgbClr val="000000"/>
              </a:buClr>
              <a:buFont typeface="+mj-lt"/>
              <a:buAutoNum type="arabicParenR"/>
              <a:defRPr/>
            </a:pPr>
            <a:r>
              <a:rPr lang="lv-LV" sz="1600" dirty="0" smtClean="0">
                <a:solidFill>
                  <a:schemeClr val="tx1"/>
                </a:solidFill>
                <a:latin typeface="Arial" pitchFamily="34" charset="0"/>
                <a:cs typeface="Arial" panose="020B0604020202020204" pitchFamily="34" charset="0"/>
              </a:rPr>
              <a:t>Reģionālās attīstības koordinācijas padome saskaņo projektu sarakstu</a:t>
            </a:r>
          </a:p>
          <a:p>
            <a:pPr marL="1100138" lvl="3" indent="-342900" algn="just">
              <a:buClr>
                <a:srgbClr val="000000"/>
              </a:buClr>
              <a:buFont typeface="+mj-lt"/>
              <a:buAutoNum type="arabicParenR"/>
              <a:defRPr/>
            </a:pPr>
            <a:r>
              <a:rPr lang="lv-LV" sz="1600" dirty="0" smtClean="0">
                <a:solidFill>
                  <a:schemeClr val="tx1"/>
                </a:solidFill>
                <a:latin typeface="Arial" pitchFamily="34" charset="0"/>
                <a:cs typeface="Arial" panose="020B0604020202020204" pitchFamily="34" charset="0"/>
              </a:rPr>
              <a:t>Pilsētu komisijas atlasa projektus</a:t>
            </a:r>
          </a:p>
          <a:p>
            <a:pPr marL="630238" lvl="1" algn="just">
              <a:buClr>
                <a:srgbClr val="000000"/>
              </a:buClr>
              <a:buFont typeface="Arial" panose="020B0604020202020204" pitchFamily="34" charset="0"/>
              <a:buChar char="•"/>
              <a:defRPr/>
            </a:pPr>
            <a:endParaRPr lang="lv-LV" sz="1600" dirty="0" smtClean="0">
              <a:solidFill>
                <a:schemeClr val="tx1"/>
              </a:solidFill>
              <a:latin typeface="Arial" pitchFamily="34" charset="0"/>
              <a:cs typeface="Arial" panose="020B0604020202020204" pitchFamily="34" charset="0"/>
            </a:endParaRPr>
          </a:p>
          <a:p>
            <a:pPr marL="630238" lvl="1" algn="just">
              <a:buClr>
                <a:srgbClr val="000000"/>
              </a:buClr>
              <a:buFont typeface="Arial" panose="020B0604020202020204" pitchFamily="34" charset="0"/>
              <a:buChar char="•"/>
              <a:defRPr/>
            </a:pPr>
            <a:r>
              <a:rPr lang="lv-LV" sz="1600" b="1" dirty="0" smtClean="0">
                <a:solidFill>
                  <a:schemeClr val="tx1"/>
                </a:solidFill>
                <a:latin typeface="Arial" pitchFamily="34" charset="0"/>
                <a:cs typeface="Arial" panose="020B0604020202020204" pitchFamily="34" charset="0"/>
              </a:rPr>
              <a:t>Otrajā atlases kārtā (SAM 3.3.1. un SAM 5.6.2.):</a:t>
            </a:r>
          </a:p>
          <a:p>
            <a:pPr marL="1100138" lvl="3" indent="-342900" algn="just">
              <a:buClr>
                <a:srgbClr val="000000"/>
              </a:buClr>
              <a:buFont typeface="+mj-lt"/>
              <a:buAutoNum type="arabicParenR"/>
              <a:defRPr/>
            </a:pPr>
            <a:r>
              <a:rPr lang="lv-LV" sz="1600" dirty="0">
                <a:solidFill>
                  <a:schemeClr val="tx1"/>
                </a:solidFill>
                <a:latin typeface="Arial" pitchFamily="34" charset="0"/>
                <a:cs typeface="Arial" panose="020B0604020202020204" pitchFamily="34" charset="0"/>
              </a:rPr>
              <a:t>Reģionālās attīstības koordinācijas padome saskaņo projektu sarakstu</a:t>
            </a:r>
          </a:p>
          <a:p>
            <a:pPr marL="1100138" lvl="3" indent="-342900" algn="just">
              <a:buClr>
                <a:srgbClr val="000000"/>
              </a:buClr>
              <a:buFont typeface="+mj-lt"/>
              <a:buAutoNum type="arabicParenR"/>
              <a:defRPr/>
            </a:pPr>
            <a:r>
              <a:rPr lang="lv-LV" sz="1600" dirty="0">
                <a:solidFill>
                  <a:schemeClr val="tx1"/>
                </a:solidFill>
                <a:latin typeface="Arial" pitchFamily="34" charset="0"/>
                <a:cs typeface="Arial" panose="020B0604020202020204" pitchFamily="34" charset="0"/>
              </a:rPr>
              <a:t>Ministru kabinets apstiprina projektu sarakstu ar nosaukumu, finansējumu un sasniedzamos </a:t>
            </a:r>
            <a:r>
              <a:rPr lang="lv-LV" sz="1600" dirty="0" smtClean="0">
                <a:solidFill>
                  <a:schemeClr val="tx1"/>
                </a:solidFill>
                <a:latin typeface="Arial" pitchFamily="34" charset="0"/>
                <a:cs typeface="Arial" panose="020B0604020202020204" pitchFamily="34" charset="0"/>
              </a:rPr>
              <a:t>rādītājus</a:t>
            </a:r>
          </a:p>
          <a:p>
            <a:pPr marL="1100138" lvl="3" indent="-342900" algn="just">
              <a:buClr>
                <a:srgbClr val="000000"/>
              </a:buClr>
              <a:buFont typeface="+mj-lt"/>
              <a:buAutoNum type="arabicParenR"/>
              <a:defRPr/>
            </a:pPr>
            <a:r>
              <a:rPr lang="lv-LV" sz="1600" dirty="0" smtClean="0">
                <a:solidFill>
                  <a:schemeClr val="tx1"/>
                </a:solidFill>
                <a:latin typeface="Arial" pitchFamily="34" charset="0"/>
                <a:cs typeface="Arial" panose="020B0604020202020204" pitchFamily="34" charset="0"/>
              </a:rPr>
              <a:t>CFLA veic projektu atlasi</a:t>
            </a:r>
            <a:endParaRPr lang="lv-LV" sz="1600" dirty="0">
              <a:solidFill>
                <a:schemeClr val="tx1"/>
              </a:solidFill>
              <a:latin typeface="Arial" pitchFamily="34" charset="0"/>
              <a:cs typeface="Arial" panose="020B0604020202020204" pitchFamily="34" charset="0"/>
            </a:endParaRPr>
          </a:p>
          <a:p>
            <a:pPr marL="630238" lvl="1" algn="just">
              <a:buClr>
                <a:srgbClr val="000000"/>
              </a:buClr>
              <a:buFont typeface="Arial" panose="020B0604020202020204" pitchFamily="34" charset="0"/>
              <a:buChar char="•"/>
              <a:defRPr/>
            </a:pPr>
            <a:endParaRPr lang="lv-LV" sz="1600" dirty="0">
              <a:solidFill>
                <a:schemeClr val="tx1"/>
              </a:solidFill>
              <a:latin typeface="Arial" pitchFamily="34" charset="0"/>
              <a:cs typeface="Arial" panose="020B0604020202020204" pitchFamily="34" charset="0"/>
            </a:endParaRPr>
          </a:p>
        </p:txBody>
      </p:sp>
      <p:sp>
        <p:nvSpPr>
          <p:cNvPr id="8" name="Title 1"/>
          <p:cNvSpPr>
            <a:spLocks noGrp="1"/>
          </p:cNvSpPr>
          <p:nvPr>
            <p:ph type="title"/>
          </p:nvPr>
        </p:nvSpPr>
        <p:spPr>
          <a:xfrm>
            <a:off x="2484438" y="381000"/>
            <a:ext cx="6096000" cy="749300"/>
          </a:xfrm>
        </p:spPr>
        <p:txBody>
          <a:bodyPr/>
          <a:lstStyle/>
          <a:p>
            <a:pPr algn="ctr"/>
            <a:r>
              <a:rPr lang="lv-LV" altLang="lv-LV" sz="3600" dirty="0" smtClean="0"/>
              <a:t>Ieviešanas process (3)</a:t>
            </a:r>
            <a:endParaRPr lang="en-US" altLang="lv-LV" sz="3600" dirty="0" smtClean="0"/>
          </a:p>
        </p:txBody>
      </p:sp>
      <p:sp>
        <p:nvSpPr>
          <p:cNvPr id="5" name="TextBox 4"/>
          <p:cNvSpPr txBox="1"/>
          <p:nvPr/>
        </p:nvSpPr>
        <p:spPr>
          <a:xfrm>
            <a:off x="4446503" y="4286792"/>
            <a:ext cx="4303050" cy="2569934"/>
          </a:xfrm>
          <a:prstGeom prst="rect">
            <a:avLst/>
          </a:prstGeom>
          <a:noFill/>
        </p:spPr>
        <p:txBody>
          <a:bodyPr wrap="square" rtlCol="0">
            <a:spAutoFit/>
          </a:bodyPr>
          <a:lstStyle/>
          <a:p>
            <a:pPr marL="630238" lvl="1" indent="-342900" algn="just">
              <a:buClr>
                <a:srgbClr val="000000"/>
              </a:buClr>
              <a:buFont typeface="Arial" panose="020B0604020202020204" pitchFamily="34" charset="0"/>
              <a:buChar char="•"/>
              <a:defRPr/>
            </a:pPr>
            <a:r>
              <a:rPr lang="lv-LV" sz="1600" b="1" dirty="0" smtClean="0">
                <a:latin typeface="Arial" pitchFamily="34" charset="0"/>
                <a:ea typeface="MS PGothic" panose="020B0600070205080204" pitchFamily="34" charset="-128"/>
                <a:cs typeface="Arial" panose="020B0604020202020204" pitchFamily="34" charset="0"/>
              </a:rPr>
              <a:t>SAM 5.6.2 trešajā atlases kārtā:</a:t>
            </a:r>
          </a:p>
          <a:p>
            <a:pPr marL="1100138" lvl="3" indent="-342900" algn="just">
              <a:buClr>
                <a:srgbClr val="000000"/>
              </a:buClr>
              <a:buFont typeface="+mj-lt"/>
              <a:buAutoNum type="arabicParenR"/>
              <a:defRPr/>
            </a:pPr>
            <a:r>
              <a:rPr lang="lv-LV" sz="1600" dirty="0" smtClean="0">
                <a:latin typeface="Arial" pitchFamily="34" charset="0"/>
                <a:cs typeface="Arial" panose="020B0604020202020204" pitchFamily="34" charset="0"/>
              </a:rPr>
              <a:t>Reģionālās attīstības koordinācijas padome saskaņo projektu sarakstu</a:t>
            </a:r>
          </a:p>
          <a:p>
            <a:pPr marL="1100138" lvl="3" indent="-342900" algn="just">
              <a:buClr>
                <a:srgbClr val="000000"/>
              </a:buClr>
              <a:buFont typeface="+mj-lt"/>
              <a:buAutoNum type="arabicParenR"/>
              <a:defRPr/>
            </a:pPr>
            <a:r>
              <a:rPr lang="lv-LV" sz="1600" dirty="0" smtClean="0">
                <a:latin typeface="Arial" pitchFamily="34" charset="0"/>
                <a:cs typeface="Arial" panose="020B0604020202020204" pitchFamily="34" charset="0"/>
              </a:rPr>
              <a:t>Ministru kabinets apstiprina projektu sarakstu ar nosaukumu, finansējumu un sasniedzamos rādītājus</a:t>
            </a:r>
          </a:p>
          <a:p>
            <a:pPr marL="1100138" lvl="3" indent="-342900" algn="just">
              <a:buClr>
                <a:srgbClr val="000000"/>
              </a:buClr>
              <a:buFont typeface="+mj-lt"/>
              <a:buAutoNum type="arabicParenR"/>
              <a:defRPr/>
            </a:pPr>
            <a:r>
              <a:rPr lang="lv-LV" sz="1600" dirty="0" smtClean="0">
                <a:latin typeface="Arial" pitchFamily="34" charset="0"/>
                <a:cs typeface="Arial" panose="020B0604020202020204" pitchFamily="34" charset="0"/>
              </a:rPr>
              <a:t>CFLA veic projektu atlasi</a:t>
            </a:r>
          </a:p>
          <a:p>
            <a:endParaRPr lang="lv-LV" dirty="0"/>
          </a:p>
        </p:txBody>
      </p:sp>
      <p:sp>
        <p:nvSpPr>
          <p:cNvPr id="7" name="TextBox 6"/>
          <p:cNvSpPr txBox="1"/>
          <p:nvPr/>
        </p:nvSpPr>
        <p:spPr>
          <a:xfrm>
            <a:off x="268377" y="4288066"/>
            <a:ext cx="4473952" cy="2816156"/>
          </a:xfrm>
          <a:prstGeom prst="rect">
            <a:avLst/>
          </a:prstGeom>
          <a:noFill/>
        </p:spPr>
        <p:txBody>
          <a:bodyPr wrap="square" rtlCol="0">
            <a:spAutoFit/>
          </a:bodyPr>
          <a:lstStyle/>
          <a:p>
            <a:pPr marL="630238" lvl="1" indent="-342900" algn="just">
              <a:buClr>
                <a:srgbClr val="000000"/>
              </a:buClr>
              <a:buFont typeface="Arial" panose="020B0604020202020204" pitchFamily="34" charset="0"/>
              <a:buChar char="•"/>
              <a:defRPr/>
            </a:pPr>
            <a:r>
              <a:rPr lang="lv-LV" sz="1600" b="1" dirty="0" smtClean="0">
                <a:latin typeface="Arial" pitchFamily="34" charset="0"/>
                <a:ea typeface="MS PGothic" panose="020B0600070205080204" pitchFamily="34" charset="-128"/>
                <a:cs typeface="Arial" panose="020B0604020202020204" pitchFamily="34" charset="0"/>
              </a:rPr>
              <a:t>SAM 3.3.1. trešajā atlases kārtā:</a:t>
            </a:r>
          </a:p>
          <a:p>
            <a:pPr marL="1100138" lvl="3" indent="-342900" algn="just">
              <a:buClr>
                <a:srgbClr val="000000"/>
              </a:buClr>
              <a:buFont typeface="+mj-lt"/>
              <a:buAutoNum type="arabicParenR"/>
              <a:defRPr/>
            </a:pPr>
            <a:r>
              <a:rPr lang="lv-LV" sz="1600" dirty="0" smtClean="0">
                <a:latin typeface="Arial" pitchFamily="34" charset="0"/>
                <a:cs typeface="Arial" panose="020B0604020202020204" pitchFamily="34" charset="0"/>
              </a:rPr>
              <a:t>VARAM veic projektu </a:t>
            </a:r>
            <a:r>
              <a:rPr lang="lv-LV" sz="1600" dirty="0" smtClean="0">
                <a:solidFill>
                  <a:srgbClr val="FF0000"/>
                </a:solidFill>
                <a:latin typeface="Arial" pitchFamily="34" charset="0"/>
                <a:cs typeface="Arial" panose="020B0604020202020204" pitchFamily="34" charset="0"/>
              </a:rPr>
              <a:t>konceptu priekšatlasi</a:t>
            </a:r>
          </a:p>
          <a:p>
            <a:pPr marL="1100138" lvl="3" indent="-342900" algn="just">
              <a:buClr>
                <a:srgbClr val="000000"/>
              </a:buClr>
              <a:buFont typeface="+mj-lt"/>
              <a:buAutoNum type="arabicParenR"/>
              <a:defRPr/>
            </a:pPr>
            <a:r>
              <a:rPr lang="lv-LV" sz="1600" dirty="0" smtClean="0">
                <a:latin typeface="Arial" pitchFamily="34" charset="0"/>
                <a:cs typeface="Arial" panose="020B0604020202020204" pitchFamily="34" charset="0"/>
              </a:rPr>
              <a:t>Reģionālās attīstības koordinācijas padome saskaņo projektu sarakstu</a:t>
            </a:r>
          </a:p>
          <a:p>
            <a:pPr marL="1100138" lvl="3" indent="-342900" algn="just">
              <a:buClr>
                <a:srgbClr val="000000"/>
              </a:buClr>
              <a:buFont typeface="+mj-lt"/>
              <a:buAutoNum type="arabicParenR"/>
              <a:defRPr/>
            </a:pPr>
            <a:r>
              <a:rPr lang="lv-LV" sz="1600" dirty="0" smtClean="0">
                <a:latin typeface="Arial" pitchFamily="34" charset="0"/>
                <a:cs typeface="Arial" panose="020B0604020202020204" pitchFamily="34" charset="0"/>
              </a:rPr>
              <a:t>Ministru kabinets apstiprina projektu sarakstu ar nosaukumu, finansējumu un sasniedzamos rādītājus</a:t>
            </a:r>
          </a:p>
          <a:p>
            <a:pPr marL="1100138" lvl="3" indent="-342900" algn="just">
              <a:buClr>
                <a:srgbClr val="000000"/>
              </a:buClr>
              <a:buFont typeface="+mj-lt"/>
              <a:buAutoNum type="arabicParenR"/>
              <a:defRPr/>
            </a:pPr>
            <a:r>
              <a:rPr lang="lv-LV" sz="1600" dirty="0" smtClean="0">
                <a:latin typeface="Arial" pitchFamily="34" charset="0"/>
                <a:cs typeface="Arial" panose="020B0604020202020204" pitchFamily="34" charset="0"/>
              </a:rPr>
              <a:t>CFLA veic projektu atlasi</a:t>
            </a:r>
          </a:p>
          <a:p>
            <a:endParaRPr lang="lv-LV"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6"/>
          <p:cNvSpPr>
            <a:spLocks noGrp="1"/>
          </p:cNvSpPr>
          <p:nvPr>
            <p:ph type="sldNum" sz="quarter" idx="13"/>
          </p:nvPr>
        </p:nvSpPr>
        <p:spPr bwMode="auto">
          <a:xfrm>
            <a:off x="8534400" y="6324600"/>
            <a:ext cx="452438" cy="304800"/>
          </a:xfrm>
          <a:noFill/>
          <a:ln>
            <a:miter lim="800000"/>
            <a:headEnd/>
            <a:tailEnd/>
          </a:ln>
        </p:spPr>
        <p:txBody>
          <a:bodyPr/>
          <a:lstStyle/>
          <a:p>
            <a:fld id="{B7A52626-89EC-4E12-9EF4-D7A0F77C8467}" type="slidenum">
              <a:rPr lang="en-US" altLang="en-US"/>
              <a:pPr/>
              <a:t>5</a:t>
            </a:fld>
            <a:endParaRPr lang="en-US" altLang="en-US"/>
          </a:p>
        </p:txBody>
      </p:sp>
      <p:sp>
        <p:nvSpPr>
          <p:cNvPr id="3" name="Content Placeholder 3"/>
          <p:cNvSpPr txBox="1">
            <a:spLocks/>
          </p:cNvSpPr>
          <p:nvPr/>
        </p:nvSpPr>
        <p:spPr bwMode="auto">
          <a:xfrm>
            <a:off x="0" y="-22225"/>
            <a:ext cx="8761228" cy="6880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57188">
              <a:defRPr>
                <a:solidFill>
                  <a:schemeClr val="bg1"/>
                </a:solidFill>
                <a:latin typeface="Times New Roman" panose="02020603050405020304" pitchFamily="18" charset="0"/>
                <a:ea typeface="MS PGothic" panose="020B0600070205080204" pitchFamily="34" charset="-128"/>
              </a:defRPr>
            </a:lvl1pPr>
            <a:lvl2pPr marL="342900" indent="-342900">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marL="1876425" lvl="1" algn="just">
              <a:buClr>
                <a:srgbClr val="000000"/>
              </a:buClr>
              <a:defRPr/>
            </a:pPr>
            <a:r>
              <a:rPr lang="lv-LV" altLang="lv-LV" b="1" dirty="0" smtClean="0">
                <a:solidFill>
                  <a:schemeClr val="tx1"/>
                </a:solidFill>
                <a:latin typeface="Arial" panose="020B0604020202020204" pitchFamily="34" charset="0"/>
                <a:cs typeface="Arial" panose="020B0604020202020204" pitchFamily="34" charset="0"/>
                <a:sym typeface="Arial" panose="020B0604020202020204" pitchFamily="34" charset="0"/>
              </a:rPr>
              <a:t>	</a:t>
            </a:r>
          </a:p>
          <a:p>
            <a:pPr marL="1876425" lvl="1" algn="just">
              <a:buClr>
                <a:srgbClr val="000000"/>
              </a:buClr>
              <a:defRPr/>
            </a:pPr>
            <a:endParaRPr lang="lv-LV" altLang="lv-LV"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r>
              <a:rPr lang="lv-LV" altLang="lv-LV" b="1" dirty="0" smtClean="0">
                <a:solidFill>
                  <a:schemeClr val="tx1"/>
                </a:solidFill>
                <a:latin typeface="Arial" panose="020B0604020202020204" pitchFamily="34" charset="0"/>
                <a:cs typeface="Arial" panose="020B0604020202020204" pitchFamily="34" charset="0"/>
                <a:sym typeface="Arial" panose="020B0604020202020204" pitchFamily="34" charset="0"/>
              </a:rPr>
              <a:t>	</a:t>
            </a:r>
          </a:p>
          <a:p>
            <a:pPr marL="1876425" lvl="1" algn="just">
              <a:buClr>
                <a:srgbClr val="000000"/>
              </a:buClr>
              <a:defRPr/>
            </a:pPr>
            <a:r>
              <a:rPr lang="lv-LV" altLang="lv-LV" b="1" dirty="0">
                <a:solidFill>
                  <a:schemeClr val="tx1"/>
                </a:solidFill>
                <a:latin typeface="Arial" panose="020B0604020202020204" pitchFamily="34" charset="0"/>
                <a:cs typeface="Arial" panose="020B0604020202020204" pitchFamily="34" charset="0"/>
                <a:sym typeface="Arial" panose="020B0604020202020204" pitchFamily="34" charset="0"/>
              </a:rPr>
              <a:t>	</a:t>
            </a:r>
            <a:endParaRPr lang="lv-LV" altLang="lv-LV"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endPar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endPar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1533525" lvl="1" indent="0" algn="just">
              <a:buClr>
                <a:srgbClr val="000000"/>
              </a:buClr>
              <a:defRPr/>
            </a:pPr>
            <a:r>
              <a:rPr lang="lv-LV" sz="2000" b="1" dirty="0" smtClean="0">
                <a:solidFill>
                  <a:schemeClr val="tx1"/>
                </a:solidFill>
                <a:latin typeface="Arial" pitchFamily="34" charset="0"/>
                <a:cs typeface="Arial" panose="020B0604020202020204" pitchFamily="34" charset="0"/>
              </a:rPr>
              <a:t>SAM 3.3.1. trešās atlases kārtas projektu konceptu priekšatlases nosacījumi</a:t>
            </a:r>
            <a:endParaRPr lang="lv-LV" sz="2000" b="1" dirty="0">
              <a:solidFill>
                <a:schemeClr val="tx1"/>
              </a:solidFill>
              <a:latin typeface="Arial" pitchFamily="34" charset="0"/>
              <a:cs typeface="Arial" panose="020B0604020202020204" pitchFamily="34" charset="0"/>
            </a:endParaRPr>
          </a:p>
          <a:p>
            <a:pPr marL="1933575" lvl="1" indent="-400050" algn="just">
              <a:buClr>
                <a:srgbClr val="000000"/>
              </a:buClr>
              <a:buFont typeface="Arial" panose="020B0604020202020204" pitchFamily="34" charset="0"/>
              <a:buChar char="•"/>
              <a:defRPr/>
            </a:pPr>
            <a:endParaRPr lang="lv-LV" sz="1600" dirty="0" smtClean="0">
              <a:solidFill>
                <a:schemeClr val="tx1"/>
              </a:solidFill>
              <a:latin typeface="Arial" pitchFamily="34" charset="0"/>
              <a:cs typeface="Arial" panose="020B0604020202020204" pitchFamily="34" charset="0"/>
            </a:endParaRPr>
          </a:p>
          <a:p>
            <a:pPr marL="995363" lvl="2" indent="-400050">
              <a:spcBef>
                <a:spcPts val="600"/>
              </a:spcBef>
              <a:spcAft>
                <a:spcPts val="600"/>
              </a:spcAft>
              <a:buClr>
                <a:srgbClr val="000000"/>
              </a:buClr>
              <a:buFont typeface="Arial" panose="020B0604020202020204" pitchFamily="34" charset="0"/>
              <a:buChar char="•"/>
              <a:defRPr/>
            </a:pPr>
            <a:r>
              <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rPr>
              <a:t>Projektu konceptus atlasa pēc trīs kvalitātes kritērijiem atbilstoši iznākuma </a:t>
            </a:r>
            <a:r>
              <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rPr>
              <a:t>rādītājiem:</a:t>
            </a:r>
            <a:endPar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1978025" lvl="2" indent="-400050" algn="just">
              <a:buClr>
                <a:srgbClr val="000000"/>
              </a:buClr>
              <a:buFont typeface="+mj-lt"/>
              <a:buAutoNum type="arabicParenR"/>
              <a:defRPr/>
            </a:pPr>
            <a:r>
              <a:rPr lang="lv-LV" altLang="lv-LV" sz="1600" dirty="0" smtClean="0">
                <a:solidFill>
                  <a:schemeClr val="tx1"/>
                </a:solidFill>
                <a:latin typeface="Arial" panose="020B0604020202020204" pitchFamily="34" charset="0"/>
                <a:cs typeface="Arial" panose="020B0604020202020204" pitchFamily="34" charset="0"/>
                <a:sym typeface="Arial" panose="020B0604020202020204" pitchFamily="34" charset="0"/>
              </a:rPr>
              <a:t>Ieguldītais ERAF finansējums infrastruktūrā vidēji uz vienu jaunu darbavietu</a:t>
            </a:r>
          </a:p>
          <a:p>
            <a:pPr marL="1978025" lvl="2" indent="-400050" algn="just">
              <a:buClr>
                <a:srgbClr val="000000"/>
              </a:buClr>
              <a:buFont typeface="+mj-lt"/>
              <a:buAutoNum type="arabicParenR"/>
              <a:defRPr/>
            </a:pPr>
            <a:r>
              <a:rPr lang="lv-LV" altLang="lv-LV" sz="1600" dirty="0" smtClean="0">
                <a:solidFill>
                  <a:schemeClr val="tx1"/>
                </a:solidFill>
                <a:latin typeface="Arial" panose="020B0604020202020204" pitchFamily="34" charset="0"/>
                <a:cs typeface="Arial" panose="020B0604020202020204" pitchFamily="34" charset="0"/>
                <a:sym typeface="Arial" panose="020B0604020202020204" pitchFamily="34" charset="0"/>
              </a:rPr>
              <a:t>Komersantu, kuri gūst labumu no projekta ietvaros radītās infrastruktūras, piesaistītās investīcijas</a:t>
            </a:r>
          </a:p>
          <a:p>
            <a:pPr marL="1978025" lvl="2" indent="-400050" algn="just">
              <a:buClr>
                <a:srgbClr val="000000"/>
              </a:buClr>
              <a:buFont typeface="+mj-lt"/>
              <a:buAutoNum type="arabicParenR"/>
              <a:defRPr/>
            </a:pPr>
            <a:r>
              <a:rPr lang="lv-LV" altLang="lv-LV" sz="1600" dirty="0" smtClean="0">
                <a:solidFill>
                  <a:schemeClr val="tx1"/>
                </a:solidFill>
                <a:latin typeface="Arial" panose="020B0604020202020204" pitchFamily="34" charset="0"/>
                <a:cs typeface="Arial" panose="020B0604020202020204" pitchFamily="34" charset="0"/>
                <a:sym typeface="Arial" panose="020B0604020202020204" pitchFamily="34" charset="0"/>
              </a:rPr>
              <a:t>Komersantu, kas projekta īstenošanas rezultātā iegūs labumu no infrastruktūras, piesaistīšanas efektivitāte</a:t>
            </a:r>
          </a:p>
          <a:p>
            <a:pPr marL="995363" lvl="2" indent="-400050">
              <a:spcBef>
                <a:spcPts val="600"/>
              </a:spcBef>
              <a:spcAft>
                <a:spcPts val="600"/>
              </a:spcAft>
              <a:buClr>
                <a:srgbClr val="000000"/>
              </a:buClr>
              <a:buFont typeface="Arial" panose="020B0604020202020204" pitchFamily="34" charset="0"/>
              <a:buChar char="•"/>
              <a:defRPr/>
            </a:pPr>
            <a:r>
              <a:rPr lang="lv-LV" altLang="lv-LV" sz="1600" b="1" dirty="0" smtClean="0">
                <a:solidFill>
                  <a:schemeClr val="tx1"/>
                </a:solidFill>
                <a:latin typeface="Arial" panose="020B0604020202020204" pitchFamily="34" charset="0"/>
                <a:cs typeface="Arial" panose="020B0604020202020204" pitchFamily="34" charset="0"/>
              </a:rPr>
              <a:t>Projekts atbilst pašvaldības attīstības programmai </a:t>
            </a:r>
            <a:r>
              <a:rPr lang="lv-LV" altLang="lv-LV" sz="1600" dirty="0" smtClean="0">
                <a:solidFill>
                  <a:schemeClr val="tx1"/>
                </a:solidFill>
                <a:latin typeface="Arial" panose="020B0604020202020204" pitchFamily="34" charset="0"/>
                <a:cs typeface="Arial" panose="020B0604020202020204" pitchFamily="34" charset="0"/>
              </a:rPr>
              <a:t>(nav obligāti jābūt projektam investīciju plānā; projektam jāatbilst programmas prioritātēm vai rīcības virzieniem)  - pēc projekta koncepta apstiprināšanas, jāpapildina programmas investīciju plāns</a:t>
            </a:r>
          </a:p>
          <a:p>
            <a:pPr marL="995363" lvl="2" indent="-400050">
              <a:spcBef>
                <a:spcPts val="600"/>
              </a:spcBef>
              <a:spcAft>
                <a:spcPts val="600"/>
              </a:spcAft>
              <a:buClr>
                <a:srgbClr val="000000"/>
              </a:buClr>
              <a:buFont typeface="Arial" panose="020B0604020202020204" pitchFamily="34" charset="0"/>
              <a:buChar char="•"/>
              <a:defRPr/>
            </a:pPr>
            <a:r>
              <a:rPr lang="lv-LV" altLang="lv-LV" sz="1600" b="1" dirty="0" smtClean="0">
                <a:solidFill>
                  <a:schemeClr val="tx1"/>
                </a:solidFill>
                <a:latin typeface="Arial" panose="020B0604020202020204" pitchFamily="34" charset="0"/>
                <a:cs typeface="Arial" panose="020B0604020202020204" pitchFamily="34" charset="0"/>
              </a:rPr>
              <a:t>Projektā jāplāno vismaz </a:t>
            </a:r>
            <a:r>
              <a:rPr lang="lv-LV" altLang="lv-LV" sz="1600" b="1" dirty="0">
                <a:solidFill>
                  <a:schemeClr val="tx1"/>
                </a:solidFill>
                <a:latin typeface="Arial" panose="020B0604020202020204" pitchFamily="34" charset="0"/>
                <a:cs typeface="Arial" panose="020B0604020202020204" pitchFamily="34" charset="0"/>
              </a:rPr>
              <a:t>viena jauna darbavieta</a:t>
            </a:r>
          </a:p>
          <a:p>
            <a:pPr marL="995363" lvl="2" indent="-400050">
              <a:spcBef>
                <a:spcPts val="600"/>
              </a:spcBef>
              <a:spcAft>
                <a:spcPts val="600"/>
              </a:spcAft>
              <a:buClr>
                <a:srgbClr val="000000"/>
              </a:buClr>
              <a:buFont typeface="Arial" panose="020B0604020202020204" pitchFamily="34" charset="0"/>
              <a:buChar char="•"/>
              <a:defRPr/>
            </a:pPr>
            <a:r>
              <a:rPr lang="lv-LV" sz="1600" b="1" dirty="0" smtClean="0">
                <a:solidFill>
                  <a:schemeClr val="tx1"/>
                </a:solidFill>
                <a:latin typeface="Arial" panose="020B0604020202020204" pitchFamily="34" charset="0"/>
                <a:cs typeface="Arial" panose="020B0604020202020204" pitchFamily="34" charset="0"/>
              </a:rPr>
              <a:t>Novada pašvaldībā īsteno </a:t>
            </a:r>
            <a:r>
              <a:rPr lang="lv-LV" sz="1600" b="1" dirty="0">
                <a:solidFill>
                  <a:schemeClr val="tx1"/>
                </a:solidFill>
                <a:latin typeface="Arial" panose="020B0604020202020204" pitchFamily="34" charset="0"/>
                <a:cs typeface="Arial" panose="020B0604020202020204" pitchFamily="34" charset="0"/>
              </a:rPr>
              <a:t>ne vairāk kā trīs projektus, kuru kopējais </a:t>
            </a:r>
            <a:r>
              <a:rPr lang="lv-LV" sz="1600" b="1" dirty="0" smtClean="0">
                <a:solidFill>
                  <a:schemeClr val="tx1"/>
                </a:solidFill>
                <a:latin typeface="Arial" panose="020B0604020202020204" pitchFamily="34" charset="0"/>
                <a:cs typeface="Arial" panose="020B0604020202020204" pitchFamily="34" charset="0"/>
              </a:rPr>
              <a:t>ERAF </a:t>
            </a:r>
            <a:r>
              <a:rPr lang="lv-LV" sz="1600" b="1" dirty="0">
                <a:solidFill>
                  <a:schemeClr val="tx1"/>
                </a:solidFill>
                <a:latin typeface="Arial" panose="020B0604020202020204" pitchFamily="34" charset="0"/>
                <a:cs typeface="Arial" panose="020B0604020202020204" pitchFamily="34" charset="0"/>
              </a:rPr>
              <a:t>finansējums nepārsniedz 3 000 000 euro</a:t>
            </a:r>
          </a:p>
          <a:p>
            <a:pPr marL="995363" lvl="2" indent="-400050">
              <a:spcBef>
                <a:spcPts val="600"/>
              </a:spcBef>
              <a:spcAft>
                <a:spcPts val="600"/>
              </a:spcAft>
              <a:buClr>
                <a:srgbClr val="000000"/>
              </a:buClr>
              <a:buFont typeface="Arial" panose="020B0604020202020204" pitchFamily="34" charset="0"/>
              <a:buChar char="•"/>
              <a:defRPr/>
            </a:pPr>
            <a:r>
              <a:rPr lang="lv-LV" sz="1600" b="1" dirty="0">
                <a:solidFill>
                  <a:schemeClr val="tx1"/>
                </a:solidFill>
                <a:latin typeface="Arial" panose="020B0604020202020204" pitchFamily="34" charset="0"/>
                <a:cs typeface="Arial" panose="020B0604020202020204" pitchFamily="34" charset="0"/>
              </a:rPr>
              <a:t>Projekta minimālais kopējo izmaksu apmērs nav mazāks par 50 000 euro</a:t>
            </a:r>
            <a:endPar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357188" lvl="1" indent="0" algn="ctr">
              <a:spcAft>
                <a:spcPts val="600"/>
              </a:spcAft>
              <a:buClr>
                <a:srgbClr val="000000"/>
              </a:buClr>
              <a:defRPr/>
            </a:pPr>
            <a:endPar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357188" lvl="1" indent="0" algn="ctr">
              <a:buClr>
                <a:srgbClr val="000000"/>
              </a:buClr>
              <a:defRPr/>
            </a:pPr>
            <a:endPar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algn="just">
              <a:buClr>
                <a:srgbClr val="000000"/>
              </a:buClr>
              <a:defRPr/>
            </a:pPr>
            <a:endParaRPr lang="lv-LV" altLang="lv-LV" b="1" dirty="0">
              <a:solidFill>
                <a:srgbClr val="2D2DB9"/>
              </a:solidFill>
              <a:cs typeface="Times New Roman" panose="02020603050405020304" pitchFamily="18" charset="0"/>
            </a:endParaRPr>
          </a:p>
        </p:txBody>
      </p:sp>
      <p:sp>
        <p:nvSpPr>
          <p:cNvPr id="8" name="Title 1"/>
          <p:cNvSpPr>
            <a:spLocks noGrp="1"/>
          </p:cNvSpPr>
          <p:nvPr>
            <p:ph type="title"/>
          </p:nvPr>
        </p:nvSpPr>
        <p:spPr>
          <a:xfrm>
            <a:off x="2484438" y="381000"/>
            <a:ext cx="6096000" cy="749300"/>
          </a:xfrm>
        </p:spPr>
        <p:txBody>
          <a:bodyPr/>
          <a:lstStyle/>
          <a:p>
            <a:pPr algn="ctr"/>
            <a:r>
              <a:rPr lang="lv-LV" altLang="lv-LV" sz="3600" dirty="0" smtClean="0"/>
              <a:t>Ieviešanas process (4)</a:t>
            </a:r>
            <a:endParaRPr lang="en-US" altLang="lv-LV" sz="3600" dirty="0" smtClean="0"/>
          </a:p>
        </p:txBody>
      </p:sp>
    </p:spTree>
    <p:extLst>
      <p:ext uri="{BB962C8B-B14F-4D97-AF65-F5344CB8AC3E}">
        <p14:creationId xmlns:p14="http://schemas.microsoft.com/office/powerpoint/2010/main" xmlns="" val="23623757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6"/>
          <p:cNvSpPr>
            <a:spLocks noGrp="1"/>
          </p:cNvSpPr>
          <p:nvPr>
            <p:ph type="sldNum" sz="quarter" idx="13"/>
          </p:nvPr>
        </p:nvSpPr>
        <p:spPr bwMode="auto">
          <a:xfrm>
            <a:off x="8534400" y="6324600"/>
            <a:ext cx="452438" cy="304800"/>
          </a:xfrm>
          <a:noFill/>
          <a:ln>
            <a:miter lim="800000"/>
            <a:headEnd/>
            <a:tailEnd/>
          </a:ln>
        </p:spPr>
        <p:txBody>
          <a:bodyPr/>
          <a:lstStyle/>
          <a:p>
            <a:fld id="{389E7DEA-9150-4101-80C9-CD6526EB549B}" type="slidenum">
              <a:rPr lang="en-US" altLang="en-US"/>
              <a:pPr/>
              <a:t>6</a:t>
            </a:fld>
            <a:endParaRPr lang="en-US" altLang="en-US"/>
          </a:p>
        </p:txBody>
      </p:sp>
      <p:sp>
        <p:nvSpPr>
          <p:cNvPr id="15363" name="Content Placeholder 3"/>
          <p:cNvSpPr txBox="1">
            <a:spLocks/>
          </p:cNvSpPr>
          <p:nvPr/>
        </p:nvSpPr>
        <p:spPr bwMode="auto">
          <a:xfrm>
            <a:off x="179388" y="139700"/>
            <a:ext cx="8964612" cy="6346825"/>
          </a:xfrm>
          <a:prstGeom prst="rect">
            <a:avLst/>
          </a:prstGeom>
          <a:noFill/>
          <a:ln w="9525">
            <a:noFill/>
            <a:miter lim="800000"/>
            <a:headEnd/>
            <a:tailEnd/>
          </a:ln>
        </p:spPr>
        <p:txBody>
          <a:bodyPr/>
          <a:lstStyle/>
          <a:p>
            <a:pPr marL="1876425" lvl="1" indent="-342900" algn="just">
              <a:buClr>
                <a:srgbClr val="000000"/>
              </a:buClr>
            </a:pPr>
            <a:r>
              <a:rPr lang="lv-LV" altLang="lv-LV" b="1">
                <a:latin typeface="Arial" charset="0"/>
                <a:ea typeface="MS PGothic" pitchFamily="34" charset="-128"/>
                <a:sym typeface="Arial" charset="0"/>
              </a:rPr>
              <a:t>	</a:t>
            </a:r>
          </a:p>
          <a:p>
            <a:pPr marL="1876425" lvl="1" indent="-342900" algn="just">
              <a:buClr>
                <a:srgbClr val="000000"/>
              </a:buClr>
            </a:pPr>
            <a:endParaRPr lang="lv-LV" altLang="lv-LV" b="1">
              <a:latin typeface="Arial" charset="0"/>
              <a:ea typeface="MS PGothic" pitchFamily="34" charset="-128"/>
              <a:sym typeface="Arial" charset="0"/>
            </a:endParaRPr>
          </a:p>
          <a:p>
            <a:pPr marL="1876425" lvl="1" indent="-342900" algn="just">
              <a:buClr>
                <a:srgbClr val="000000"/>
              </a:buClr>
            </a:pPr>
            <a:r>
              <a:rPr lang="lv-LV" altLang="lv-LV" b="1">
                <a:latin typeface="Arial" charset="0"/>
                <a:ea typeface="MS PGothic" pitchFamily="34" charset="-128"/>
                <a:sym typeface="Arial" charset="0"/>
              </a:rPr>
              <a:t>	</a:t>
            </a:r>
          </a:p>
          <a:p>
            <a:pPr marL="1876425" lvl="1" indent="-342900" algn="just">
              <a:buClr>
                <a:srgbClr val="000000"/>
              </a:buClr>
            </a:pPr>
            <a:r>
              <a:rPr lang="lv-LV" altLang="lv-LV" b="1">
                <a:latin typeface="Arial" charset="0"/>
                <a:ea typeface="MS PGothic" pitchFamily="34" charset="-128"/>
                <a:sym typeface="Arial" charset="0"/>
              </a:rPr>
              <a:t>	</a:t>
            </a:r>
            <a:endParaRPr lang="lv-LV" altLang="lv-LV" b="1">
              <a:solidFill>
                <a:srgbClr val="2D2DB9"/>
              </a:solidFill>
              <a:ea typeface="MS PGothic" pitchFamily="34" charset="-128"/>
              <a:cs typeface="Times New Roman" pitchFamily="18" charset="0"/>
            </a:endParaRPr>
          </a:p>
        </p:txBody>
      </p:sp>
      <p:graphicFrame>
        <p:nvGraphicFramePr>
          <p:cNvPr id="7" name="Table 6"/>
          <p:cNvGraphicFramePr>
            <a:graphicFrameLocks noGrp="1"/>
          </p:cNvGraphicFramePr>
          <p:nvPr/>
        </p:nvGraphicFramePr>
        <p:xfrm>
          <a:off x="179388" y="4191000"/>
          <a:ext cx="8885237" cy="2438482"/>
        </p:xfrm>
        <a:graphic>
          <a:graphicData uri="http://schemas.openxmlformats.org/drawingml/2006/table">
            <a:tbl>
              <a:tblPr firstRow="1" bandRow="1">
                <a:tableStyleId>{5C22544A-7EE6-4342-B048-85BDC9FD1C3A}</a:tableStyleId>
              </a:tblPr>
              <a:tblGrid>
                <a:gridCol w="1017430"/>
                <a:gridCol w="4203156"/>
                <a:gridCol w="1842292"/>
                <a:gridCol w="1822359"/>
              </a:tblGrid>
              <a:tr h="527664">
                <a:tc gridSpan="2">
                  <a:txBody>
                    <a:bodyPr/>
                    <a:lstStyle/>
                    <a:p>
                      <a:pPr algn="ctr" fontAlgn="ctr"/>
                      <a:r>
                        <a:rPr lang="lv-LV" sz="1700" b="1" i="0" u="none" strike="noStrike" dirty="0">
                          <a:solidFill>
                            <a:schemeClr val="bg1"/>
                          </a:solidFill>
                          <a:latin typeface="Times New Roman"/>
                        </a:rPr>
                        <a:t>Specifiskie atbalsta mērķi un atlases kārtas</a:t>
                      </a:r>
                    </a:p>
                  </a:txBody>
                  <a:tcPr marL="71994" marR="71994" marT="9525" marB="0" anchor="ctr"/>
                </a:tc>
                <a:tc hMerge="1">
                  <a:txBody>
                    <a:bodyPr/>
                    <a:lstStyle/>
                    <a:p>
                      <a:endParaRPr lang="lv-LV"/>
                    </a:p>
                  </a:txBody>
                  <a:tcPr/>
                </a:tc>
                <a:tc>
                  <a:txBody>
                    <a:bodyPr/>
                    <a:lstStyle/>
                    <a:p>
                      <a:pPr algn="ctr" fontAlgn="ctr"/>
                      <a:r>
                        <a:rPr lang="lv-LV" sz="1700" b="1" i="0" u="none" strike="noStrike" dirty="0">
                          <a:solidFill>
                            <a:schemeClr val="bg1"/>
                          </a:solidFill>
                          <a:latin typeface="Times New Roman"/>
                        </a:rPr>
                        <a:t>Kopējais finansējums, </a:t>
                      </a:r>
                      <a:r>
                        <a:rPr lang="lv-LV" sz="1700" b="1" i="1" u="none" strike="noStrike" dirty="0">
                          <a:solidFill>
                            <a:schemeClr val="bg1"/>
                          </a:solidFill>
                          <a:latin typeface="Times New Roman"/>
                        </a:rPr>
                        <a:t>euro</a:t>
                      </a:r>
                    </a:p>
                  </a:txBody>
                  <a:tcPr marL="71994" marR="71994" marT="9525" marB="0" anchor="ctr"/>
                </a:tc>
                <a:tc>
                  <a:txBody>
                    <a:bodyPr/>
                    <a:lstStyle/>
                    <a:p>
                      <a:pPr algn="ctr" fontAlgn="ctr"/>
                      <a:r>
                        <a:rPr lang="lv-LV" sz="1700" b="1" i="0" u="none" strike="noStrike" dirty="0">
                          <a:solidFill>
                            <a:schemeClr val="bg1"/>
                          </a:solidFill>
                          <a:latin typeface="Times New Roman"/>
                        </a:rPr>
                        <a:t>ERAF finansējums, </a:t>
                      </a:r>
                      <a:r>
                        <a:rPr lang="lv-LV" sz="1700" b="1" i="1" u="none" strike="noStrike" dirty="0">
                          <a:solidFill>
                            <a:schemeClr val="bg1"/>
                          </a:solidFill>
                          <a:latin typeface="Times New Roman"/>
                        </a:rPr>
                        <a:t>euro</a:t>
                      </a:r>
                    </a:p>
                  </a:txBody>
                  <a:tcPr marL="71994" marR="71994" marT="9525" marB="0" anchor="ctr"/>
                </a:tc>
              </a:tr>
              <a:tr h="419182">
                <a:tc gridSpan="2">
                  <a:txBody>
                    <a:bodyPr/>
                    <a:lstStyle/>
                    <a:p>
                      <a:pPr algn="ctr" fontAlgn="ctr"/>
                      <a:r>
                        <a:rPr lang="lv-LV" sz="1600" b="1" i="0" u="none" strike="noStrike" dirty="0" smtClean="0">
                          <a:solidFill>
                            <a:schemeClr val="tx1"/>
                          </a:solidFill>
                          <a:latin typeface="Times New Roman"/>
                        </a:rPr>
                        <a:t>SAM </a:t>
                      </a:r>
                      <a:r>
                        <a:rPr lang="lv-LV" sz="1600" b="1" i="0" u="none" strike="noStrike" dirty="0">
                          <a:solidFill>
                            <a:schemeClr val="tx1"/>
                          </a:solidFill>
                          <a:latin typeface="Times New Roman"/>
                        </a:rPr>
                        <a:t>5.6.2</a:t>
                      </a:r>
                      <a:r>
                        <a:rPr lang="lv-LV" sz="1600" b="1" i="0" u="none" strike="noStrike" dirty="0" smtClean="0">
                          <a:solidFill>
                            <a:schemeClr val="tx1"/>
                          </a:solidFill>
                          <a:latin typeface="Times New Roman"/>
                        </a:rPr>
                        <a:t>.  Degradēto teritoriju </a:t>
                      </a:r>
                      <a:r>
                        <a:rPr lang="lv-LV" sz="1600" b="1" i="0" u="none" strike="noStrike" dirty="0" err="1" smtClean="0">
                          <a:solidFill>
                            <a:schemeClr val="tx1"/>
                          </a:solidFill>
                          <a:latin typeface="Times New Roman"/>
                        </a:rPr>
                        <a:t>revitalizācija</a:t>
                      </a:r>
                      <a:endParaRPr lang="lv-LV" sz="1600" b="1" i="0" u="none" strike="noStrike" dirty="0">
                        <a:solidFill>
                          <a:schemeClr val="tx1"/>
                        </a:solidFill>
                        <a:latin typeface="Times New Roman"/>
                      </a:endParaRPr>
                    </a:p>
                  </a:txBody>
                  <a:tcPr marL="71994" marR="71994" marT="9525" marB="0" anchor="ctr">
                    <a:solidFill>
                      <a:schemeClr val="accent3">
                        <a:lumMod val="60000"/>
                        <a:lumOff val="40000"/>
                      </a:schemeClr>
                    </a:solidFill>
                  </a:tcPr>
                </a:tc>
                <a:tc hMerge="1">
                  <a:txBody>
                    <a:bodyPr/>
                    <a:lstStyle/>
                    <a:p>
                      <a:endParaRPr lang="lv-LV"/>
                    </a:p>
                  </a:txBody>
                  <a:tcPr>
                    <a:solidFill>
                      <a:schemeClr val="accent3">
                        <a:lumMod val="60000"/>
                        <a:lumOff val="40000"/>
                      </a:schemeClr>
                    </a:solidFill>
                  </a:tcPr>
                </a:tc>
                <a:tc>
                  <a:txBody>
                    <a:bodyPr/>
                    <a:lstStyle/>
                    <a:p>
                      <a:pPr algn="ctr" fontAlgn="ctr"/>
                      <a:r>
                        <a:rPr lang="lv-LV" sz="1600" b="1" i="0" u="none" strike="noStrike" dirty="0">
                          <a:solidFill>
                            <a:schemeClr val="tx1"/>
                          </a:solidFill>
                          <a:latin typeface="Times New Roman"/>
                        </a:rPr>
                        <a:t>278 263 967</a:t>
                      </a:r>
                    </a:p>
                  </a:txBody>
                  <a:tcPr marL="71994" marR="71994" marT="9525" marB="0" anchor="ctr">
                    <a:solidFill>
                      <a:schemeClr val="accent3">
                        <a:lumMod val="60000"/>
                        <a:lumOff val="40000"/>
                      </a:schemeClr>
                    </a:solidFill>
                  </a:tcPr>
                </a:tc>
                <a:tc>
                  <a:txBody>
                    <a:bodyPr/>
                    <a:lstStyle/>
                    <a:p>
                      <a:pPr algn="ctr" fontAlgn="ctr"/>
                      <a:r>
                        <a:rPr lang="lv-LV" sz="1600" b="1" i="0" u="none" strike="noStrike" dirty="0">
                          <a:solidFill>
                            <a:schemeClr val="tx1"/>
                          </a:solidFill>
                          <a:latin typeface="Times New Roman"/>
                        </a:rPr>
                        <a:t>236 524 372</a:t>
                      </a:r>
                    </a:p>
                  </a:txBody>
                  <a:tcPr marL="71994" marR="71994" marT="9525" marB="0" anchor="ctr">
                    <a:solidFill>
                      <a:schemeClr val="accent3">
                        <a:lumMod val="60000"/>
                        <a:lumOff val="40000"/>
                      </a:schemeClr>
                    </a:solidFill>
                  </a:tcPr>
                </a:tc>
              </a:tr>
              <a:tr h="497185">
                <a:tc>
                  <a:txBody>
                    <a:bodyPr/>
                    <a:lstStyle/>
                    <a:p>
                      <a:pPr algn="l" fontAlgn="ctr"/>
                      <a:r>
                        <a:rPr lang="lv-LV" sz="1600" b="0" i="0" u="none" strike="noStrike" dirty="0" smtClean="0">
                          <a:solidFill>
                            <a:schemeClr val="tx1"/>
                          </a:solidFill>
                          <a:latin typeface="Times New Roman"/>
                        </a:rPr>
                        <a:t>1.atlases </a:t>
                      </a:r>
                      <a:r>
                        <a:rPr lang="lv-LV" sz="1600" b="0" i="0" u="none" strike="noStrike" dirty="0">
                          <a:solidFill>
                            <a:schemeClr val="tx1"/>
                          </a:solidFill>
                          <a:latin typeface="Times New Roman"/>
                        </a:rPr>
                        <a:t>kārta</a:t>
                      </a:r>
                    </a:p>
                  </a:txBody>
                  <a:tcPr marL="71994" marR="71994" marT="9525" marB="0" anchor="ctr">
                    <a:solidFill>
                      <a:schemeClr val="accent3">
                        <a:lumMod val="60000"/>
                        <a:lumOff val="40000"/>
                      </a:schemeClr>
                    </a:solidFill>
                  </a:tcPr>
                </a:tc>
                <a:tc>
                  <a:txBody>
                    <a:bodyPr/>
                    <a:lstStyle/>
                    <a:p>
                      <a:pPr algn="l" fontAlgn="ctr"/>
                      <a:r>
                        <a:rPr lang="lv-LV" sz="1600" b="0" i="0" u="none" strike="noStrike" dirty="0" smtClean="0">
                          <a:solidFill>
                            <a:schemeClr val="tx1"/>
                          </a:solidFill>
                          <a:latin typeface="Times New Roman"/>
                        </a:rPr>
                        <a:t>Republikas pilsētas (9</a:t>
                      </a:r>
                      <a:r>
                        <a:rPr lang="lv-LV" sz="1600" b="0" i="0" u="none" strike="noStrike" dirty="0">
                          <a:solidFill>
                            <a:schemeClr val="tx1"/>
                          </a:solidFill>
                          <a:latin typeface="Times New Roman"/>
                        </a:rPr>
                        <a:t>)</a:t>
                      </a:r>
                    </a:p>
                  </a:txBody>
                  <a:tcPr marL="71994" marR="71994" marT="9525" marB="0" anchor="ctr">
                    <a:solidFill>
                      <a:schemeClr val="accent3">
                        <a:lumMod val="60000"/>
                        <a:lumOff val="40000"/>
                      </a:schemeClr>
                    </a:solidFill>
                  </a:tcPr>
                </a:tc>
                <a:tc>
                  <a:txBody>
                    <a:bodyPr/>
                    <a:lstStyle/>
                    <a:p>
                      <a:pPr algn="ctr" fontAlgn="ctr"/>
                      <a:r>
                        <a:rPr lang="lv-LV" sz="1600" b="0" i="0" u="none" strike="noStrike" dirty="0">
                          <a:solidFill>
                            <a:schemeClr val="tx1"/>
                          </a:solidFill>
                          <a:latin typeface="Times New Roman"/>
                        </a:rPr>
                        <a:t>108 398 439</a:t>
                      </a:r>
                    </a:p>
                  </a:txBody>
                  <a:tcPr marL="71994" marR="71994" marT="9525" marB="0" anchor="ctr">
                    <a:solidFill>
                      <a:schemeClr val="accent3">
                        <a:lumMod val="60000"/>
                        <a:lumOff val="40000"/>
                      </a:schemeClr>
                    </a:solidFill>
                  </a:tcPr>
                </a:tc>
                <a:tc>
                  <a:txBody>
                    <a:bodyPr/>
                    <a:lstStyle/>
                    <a:p>
                      <a:pPr algn="ctr" fontAlgn="ctr"/>
                      <a:r>
                        <a:rPr lang="lv-LV" sz="1600" b="0" i="0" u="none" strike="noStrike" dirty="0">
                          <a:solidFill>
                            <a:schemeClr val="tx1"/>
                          </a:solidFill>
                          <a:latin typeface="Times New Roman"/>
                        </a:rPr>
                        <a:t>92 138 673</a:t>
                      </a:r>
                    </a:p>
                  </a:txBody>
                  <a:tcPr marL="71994" marR="71994" marT="9525" marB="0" anchor="ctr">
                    <a:solidFill>
                      <a:schemeClr val="accent3">
                        <a:lumMod val="60000"/>
                        <a:lumOff val="40000"/>
                      </a:schemeClr>
                    </a:solidFill>
                  </a:tcPr>
                </a:tc>
              </a:tr>
              <a:tr h="497185">
                <a:tc>
                  <a:txBody>
                    <a:bodyPr/>
                    <a:lstStyle/>
                    <a:p>
                      <a:pPr algn="l" fontAlgn="ctr"/>
                      <a:r>
                        <a:rPr lang="lv-LV" sz="1600" b="0" i="0" u="none" strike="noStrike" dirty="0" smtClean="0">
                          <a:solidFill>
                            <a:schemeClr val="tx1"/>
                          </a:solidFill>
                          <a:latin typeface="Times New Roman"/>
                        </a:rPr>
                        <a:t>2.atlases </a:t>
                      </a:r>
                      <a:r>
                        <a:rPr lang="lv-LV" sz="1600" b="0" i="0" u="none" strike="noStrike" dirty="0">
                          <a:solidFill>
                            <a:schemeClr val="tx1"/>
                          </a:solidFill>
                          <a:latin typeface="Times New Roman"/>
                        </a:rPr>
                        <a:t>kārta</a:t>
                      </a:r>
                    </a:p>
                  </a:txBody>
                  <a:tcPr marL="71994" marR="71994" marT="9525" marB="0" anchor="ctr">
                    <a:solidFill>
                      <a:schemeClr val="accent3">
                        <a:lumMod val="60000"/>
                        <a:lumOff val="40000"/>
                      </a:schemeClr>
                    </a:solidFill>
                  </a:tcPr>
                </a:tc>
                <a:tc>
                  <a:txBody>
                    <a:bodyPr/>
                    <a:lstStyle/>
                    <a:p>
                      <a:pPr algn="l" fontAlgn="ctr"/>
                      <a:r>
                        <a:rPr lang="lv-LV" sz="1600" b="0" i="0" u="none" strike="noStrike" dirty="0" smtClean="0">
                          <a:solidFill>
                            <a:schemeClr val="tx1"/>
                          </a:solidFill>
                          <a:latin typeface="Times New Roman"/>
                        </a:rPr>
                        <a:t>Reģionālas </a:t>
                      </a:r>
                      <a:r>
                        <a:rPr lang="lv-LV" sz="1600" b="0" i="0" u="none" strike="noStrike" dirty="0">
                          <a:solidFill>
                            <a:schemeClr val="tx1"/>
                          </a:solidFill>
                          <a:latin typeface="Times New Roman"/>
                        </a:rPr>
                        <a:t>nozīmes </a:t>
                      </a:r>
                      <a:r>
                        <a:rPr lang="lv-LV" sz="1600" b="0" i="0" u="none" strike="noStrike" dirty="0" smtClean="0">
                          <a:solidFill>
                            <a:schemeClr val="tx1"/>
                          </a:solidFill>
                          <a:latin typeface="Times New Roman"/>
                        </a:rPr>
                        <a:t>centru pašvaldības (21</a:t>
                      </a:r>
                      <a:r>
                        <a:rPr lang="lv-LV" sz="1600" b="0" i="0" u="none" strike="noStrike" dirty="0">
                          <a:solidFill>
                            <a:schemeClr val="tx1"/>
                          </a:solidFill>
                          <a:latin typeface="Times New Roman"/>
                        </a:rPr>
                        <a:t>)</a:t>
                      </a:r>
                    </a:p>
                  </a:txBody>
                  <a:tcPr marL="71994" marR="71994" marT="9525" marB="0" anchor="ctr">
                    <a:solidFill>
                      <a:schemeClr val="accent3">
                        <a:lumMod val="60000"/>
                        <a:lumOff val="40000"/>
                      </a:schemeClr>
                    </a:solidFill>
                  </a:tcPr>
                </a:tc>
                <a:tc>
                  <a:txBody>
                    <a:bodyPr/>
                    <a:lstStyle/>
                    <a:p>
                      <a:pPr algn="ctr" fontAlgn="ctr"/>
                      <a:r>
                        <a:rPr lang="lv-LV" sz="1600" b="0" i="0" u="none" strike="noStrike" dirty="0">
                          <a:solidFill>
                            <a:schemeClr val="tx1"/>
                          </a:solidFill>
                          <a:latin typeface="Times New Roman"/>
                        </a:rPr>
                        <a:t>108 398 439</a:t>
                      </a:r>
                    </a:p>
                  </a:txBody>
                  <a:tcPr marL="71994" marR="71994" marT="9525" marB="0" anchor="ctr">
                    <a:solidFill>
                      <a:schemeClr val="accent3">
                        <a:lumMod val="60000"/>
                        <a:lumOff val="40000"/>
                      </a:schemeClr>
                    </a:solidFill>
                  </a:tcPr>
                </a:tc>
                <a:tc>
                  <a:txBody>
                    <a:bodyPr/>
                    <a:lstStyle/>
                    <a:p>
                      <a:pPr algn="ctr" fontAlgn="ctr"/>
                      <a:r>
                        <a:rPr lang="lv-LV" sz="1600" b="0" i="0" u="none" strike="noStrike" dirty="0">
                          <a:solidFill>
                            <a:schemeClr val="tx1"/>
                          </a:solidFill>
                          <a:latin typeface="Times New Roman"/>
                        </a:rPr>
                        <a:t>92 138 673</a:t>
                      </a:r>
                    </a:p>
                  </a:txBody>
                  <a:tcPr marL="71994" marR="71994" marT="9525" marB="0" anchor="ctr">
                    <a:solidFill>
                      <a:schemeClr val="accent3">
                        <a:lumMod val="60000"/>
                        <a:lumOff val="40000"/>
                      </a:schemeClr>
                    </a:solidFill>
                  </a:tcPr>
                </a:tc>
              </a:tr>
              <a:tr h="497185">
                <a:tc>
                  <a:txBody>
                    <a:bodyPr/>
                    <a:lstStyle/>
                    <a:p>
                      <a:pPr algn="l" fontAlgn="ctr"/>
                      <a:r>
                        <a:rPr lang="lv-LV" sz="1600" b="0" i="0" u="none" strike="noStrike" dirty="0" smtClean="0">
                          <a:solidFill>
                            <a:schemeClr val="tx1"/>
                          </a:solidFill>
                          <a:latin typeface="Times New Roman"/>
                        </a:rPr>
                        <a:t>3.atlases </a:t>
                      </a:r>
                      <a:r>
                        <a:rPr lang="lv-LV" sz="1600" b="0" i="0" u="none" strike="noStrike" dirty="0">
                          <a:solidFill>
                            <a:schemeClr val="tx1"/>
                          </a:solidFill>
                          <a:latin typeface="Times New Roman"/>
                        </a:rPr>
                        <a:t>kārta</a:t>
                      </a:r>
                    </a:p>
                  </a:txBody>
                  <a:tcPr marL="71994" marR="71994" marT="9525" marB="0" anchor="ctr">
                    <a:solidFill>
                      <a:schemeClr val="accent3">
                        <a:lumMod val="60000"/>
                        <a:lumOff val="40000"/>
                      </a:schemeClr>
                    </a:solidFill>
                  </a:tcPr>
                </a:tc>
                <a:tc>
                  <a:txBody>
                    <a:bodyPr/>
                    <a:lstStyle/>
                    <a:p>
                      <a:pPr algn="l" fontAlgn="ctr"/>
                      <a:r>
                        <a:rPr lang="lv-LV" sz="1600" b="0" i="0" u="none" strike="noStrike" dirty="0" smtClean="0">
                          <a:solidFill>
                            <a:schemeClr val="tx1"/>
                          </a:solidFill>
                          <a:latin typeface="Times New Roman"/>
                        </a:rPr>
                        <a:t>Latgales reģions</a:t>
                      </a:r>
                      <a:endParaRPr lang="lv-LV" sz="1600" b="0" i="0" u="none" strike="noStrike" dirty="0">
                        <a:solidFill>
                          <a:schemeClr val="tx1"/>
                        </a:solidFill>
                        <a:latin typeface="Times New Roman"/>
                      </a:endParaRPr>
                    </a:p>
                  </a:txBody>
                  <a:tcPr marL="71994" marR="71994" marT="9525" marB="0" anchor="ctr">
                    <a:solidFill>
                      <a:schemeClr val="accent3">
                        <a:lumMod val="60000"/>
                        <a:lumOff val="40000"/>
                      </a:schemeClr>
                    </a:solidFill>
                  </a:tcPr>
                </a:tc>
                <a:tc>
                  <a:txBody>
                    <a:bodyPr/>
                    <a:lstStyle/>
                    <a:p>
                      <a:pPr algn="ctr" fontAlgn="ctr"/>
                      <a:r>
                        <a:rPr lang="lv-LV" sz="1600" b="0" i="0" u="none" strike="noStrike" dirty="0">
                          <a:solidFill>
                            <a:schemeClr val="tx1"/>
                          </a:solidFill>
                          <a:latin typeface="Times New Roman"/>
                        </a:rPr>
                        <a:t>61 467 089</a:t>
                      </a:r>
                    </a:p>
                  </a:txBody>
                  <a:tcPr marL="71994" marR="71994" marT="9525" marB="0" anchor="ctr">
                    <a:solidFill>
                      <a:schemeClr val="accent3">
                        <a:lumMod val="60000"/>
                        <a:lumOff val="40000"/>
                      </a:schemeClr>
                    </a:solidFill>
                  </a:tcPr>
                </a:tc>
                <a:tc>
                  <a:txBody>
                    <a:bodyPr/>
                    <a:lstStyle/>
                    <a:p>
                      <a:pPr algn="ctr" fontAlgn="ctr"/>
                      <a:r>
                        <a:rPr lang="lv-LV" sz="1600" b="0" i="0" u="none" strike="noStrike" dirty="0">
                          <a:solidFill>
                            <a:schemeClr val="tx1"/>
                          </a:solidFill>
                          <a:latin typeface="Times New Roman"/>
                        </a:rPr>
                        <a:t>52 247 026</a:t>
                      </a:r>
                    </a:p>
                  </a:txBody>
                  <a:tcPr marL="71994" marR="71994" marT="9525" marB="0" anchor="ctr">
                    <a:solidFill>
                      <a:schemeClr val="accent3">
                        <a:lumMod val="60000"/>
                        <a:lumOff val="40000"/>
                      </a:schemeClr>
                    </a:solidFill>
                  </a:tcPr>
                </a:tc>
              </a:tr>
            </a:tbl>
          </a:graphicData>
        </a:graphic>
      </p:graphicFrame>
      <p:sp>
        <p:nvSpPr>
          <p:cNvPr id="15394" name="Title 1"/>
          <p:cNvSpPr>
            <a:spLocks noGrp="1"/>
          </p:cNvSpPr>
          <p:nvPr>
            <p:ph type="title"/>
          </p:nvPr>
        </p:nvSpPr>
        <p:spPr>
          <a:xfrm>
            <a:off x="2590800" y="273050"/>
            <a:ext cx="6396038" cy="1162050"/>
          </a:xfrm>
        </p:spPr>
        <p:txBody>
          <a:bodyPr/>
          <a:lstStyle/>
          <a:p>
            <a:r>
              <a:rPr lang="lv-LV" altLang="lv-LV" sz="3200" smtClean="0"/>
              <a:t>Finansējuma apjoms</a:t>
            </a:r>
            <a:endParaRPr lang="en-US" altLang="lv-LV" sz="3200" smtClean="0"/>
          </a:p>
        </p:txBody>
      </p:sp>
      <p:graphicFrame>
        <p:nvGraphicFramePr>
          <p:cNvPr id="8" name="Table 7"/>
          <p:cNvGraphicFramePr>
            <a:graphicFrameLocks noGrp="1"/>
          </p:cNvGraphicFramePr>
          <p:nvPr/>
        </p:nvGraphicFramePr>
        <p:xfrm>
          <a:off x="179388" y="1630363"/>
          <a:ext cx="8885237" cy="2438482"/>
        </p:xfrm>
        <a:graphic>
          <a:graphicData uri="http://schemas.openxmlformats.org/drawingml/2006/table">
            <a:tbl>
              <a:tblPr firstRow="1" bandRow="1">
                <a:tableStyleId>{5C22544A-7EE6-4342-B048-85BDC9FD1C3A}</a:tableStyleId>
              </a:tblPr>
              <a:tblGrid>
                <a:gridCol w="1017430"/>
                <a:gridCol w="4203156"/>
                <a:gridCol w="1842292"/>
                <a:gridCol w="1822359"/>
              </a:tblGrid>
              <a:tr h="527664">
                <a:tc gridSpan="2">
                  <a:txBody>
                    <a:bodyPr/>
                    <a:lstStyle/>
                    <a:p>
                      <a:pPr algn="ctr" fontAlgn="ctr"/>
                      <a:r>
                        <a:rPr lang="lv-LV" sz="1700" b="1" i="0" u="none" strike="noStrike" dirty="0">
                          <a:solidFill>
                            <a:schemeClr val="bg1"/>
                          </a:solidFill>
                          <a:latin typeface="Times New Roman"/>
                        </a:rPr>
                        <a:t>Specifiskie atbalsta mērķi un atlases kārtas</a:t>
                      </a:r>
                    </a:p>
                  </a:txBody>
                  <a:tcPr marL="71994" marR="71994" marT="9525" marB="0" anchor="ctr"/>
                </a:tc>
                <a:tc hMerge="1">
                  <a:txBody>
                    <a:bodyPr/>
                    <a:lstStyle/>
                    <a:p>
                      <a:endParaRPr lang="lv-LV"/>
                    </a:p>
                  </a:txBody>
                  <a:tcPr/>
                </a:tc>
                <a:tc>
                  <a:txBody>
                    <a:bodyPr/>
                    <a:lstStyle/>
                    <a:p>
                      <a:pPr algn="ctr" fontAlgn="ctr"/>
                      <a:r>
                        <a:rPr lang="lv-LV" sz="1700" b="1" i="0" u="none" strike="noStrike" dirty="0">
                          <a:solidFill>
                            <a:schemeClr val="bg1"/>
                          </a:solidFill>
                          <a:latin typeface="Times New Roman"/>
                        </a:rPr>
                        <a:t>Kopējais finansējums, </a:t>
                      </a:r>
                      <a:r>
                        <a:rPr lang="lv-LV" sz="1700" b="1" i="1" u="none" strike="noStrike" dirty="0">
                          <a:solidFill>
                            <a:schemeClr val="bg1"/>
                          </a:solidFill>
                          <a:latin typeface="Times New Roman"/>
                        </a:rPr>
                        <a:t>euro</a:t>
                      </a:r>
                    </a:p>
                  </a:txBody>
                  <a:tcPr marL="71994" marR="71994" marT="9525" marB="0" anchor="ctr"/>
                </a:tc>
                <a:tc>
                  <a:txBody>
                    <a:bodyPr/>
                    <a:lstStyle/>
                    <a:p>
                      <a:pPr algn="ctr" fontAlgn="ctr"/>
                      <a:r>
                        <a:rPr lang="lv-LV" sz="1700" b="1" i="0" u="none" strike="noStrike" dirty="0">
                          <a:solidFill>
                            <a:schemeClr val="bg1"/>
                          </a:solidFill>
                          <a:latin typeface="Times New Roman"/>
                        </a:rPr>
                        <a:t>ERAF finansējums, </a:t>
                      </a:r>
                      <a:r>
                        <a:rPr lang="lv-LV" sz="1700" b="1" i="1" u="none" strike="noStrike" dirty="0">
                          <a:solidFill>
                            <a:schemeClr val="bg1"/>
                          </a:solidFill>
                          <a:latin typeface="Times New Roman"/>
                        </a:rPr>
                        <a:t>euro</a:t>
                      </a:r>
                    </a:p>
                  </a:txBody>
                  <a:tcPr marL="71994" marR="71994" marT="9525" marB="0" anchor="ctr"/>
                </a:tc>
              </a:tr>
              <a:tr h="419182">
                <a:tc gridSpan="2">
                  <a:txBody>
                    <a:bodyPr/>
                    <a:lstStyle/>
                    <a:p>
                      <a:pPr algn="ctr" fontAlgn="ctr"/>
                      <a:r>
                        <a:rPr lang="lv-LV" sz="1400" b="1" i="0" u="none" strike="noStrike" dirty="0" smtClean="0">
                          <a:solidFill>
                            <a:schemeClr val="tx1"/>
                          </a:solidFill>
                          <a:latin typeface="Times New Roman"/>
                        </a:rPr>
                        <a:t>SAM 3.3.1.</a:t>
                      </a:r>
                      <a:r>
                        <a:rPr lang="lv-LV" sz="1400" b="1" i="0" u="none" strike="noStrike" baseline="0" dirty="0" smtClean="0">
                          <a:solidFill>
                            <a:schemeClr val="tx1"/>
                          </a:solidFill>
                          <a:latin typeface="Times New Roman"/>
                        </a:rPr>
                        <a:t> Privāto investīciju piesaiste reģionos – </a:t>
                      </a:r>
                      <a:r>
                        <a:rPr lang="lv-LV" sz="1400" b="1" i="0" u="none" strike="noStrike" baseline="0" dirty="0" smtClean="0">
                          <a:solidFill>
                            <a:srgbClr val="FF0000"/>
                          </a:solidFill>
                          <a:latin typeface="Times New Roman"/>
                        </a:rPr>
                        <a:t>tikai MVU</a:t>
                      </a:r>
                      <a:endParaRPr lang="lv-LV" sz="1400" b="1" i="0" u="none" strike="noStrike" dirty="0">
                        <a:solidFill>
                          <a:srgbClr val="FF0000"/>
                        </a:solidFill>
                        <a:latin typeface="Times New Roman"/>
                      </a:endParaRPr>
                    </a:p>
                  </a:txBody>
                  <a:tcPr marL="71994" marR="71994" marT="9525" marB="0" anchor="ctr">
                    <a:solidFill>
                      <a:schemeClr val="accent3">
                        <a:lumMod val="60000"/>
                        <a:lumOff val="40000"/>
                      </a:schemeClr>
                    </a:solidFill>
                  </a:tcPr>
                </a:tc>
                <a:tc hMerge="1">
                  <a:txBody>
                    <a:bodyPr/>
                    <a:lstStyle/>
                    <a:p>
                      <a:endParaRPr lang="lv-LV"/>
                    </a:p>
                  </a:txBody>
                  <a:tcPr>
                    <a:solidFill>
                      <a:schemeClr val="accent3">
                        <a:lumMod val="60000"/>
                        <a:lumOff val="40000"/>
                      </a:schemeClr>
                    </a:solidFill>
                  </a:tcPr>
                </a:tc>
                <a:tc>
                  <a:txBody>
                    <a:bodyPr/>
                    <a:lstStyle/>
                    <a:p>
                      <a:pPr algn="ctr" fontAlgn="ctr"/>
                      <a:r>
                        <a:rPr lang="lv-LV" sz="1600" b="1" i="0" u="none" strike="noStrike" dirty="0">
                          <a:solidFill>
                            <a:srgbClr val="000000"/>
                          </a:solidFill>
                          <a:latin typeface="Times New Roman"/>
                        </a:rPr>
                        <a:t>69 431 461</a:t>
                      </a:r>
                    </a:p>
                  </a:txBody>
                  <a:tcPr marL="71994" marR="71994" marT="9525" marB="0" anchor="ctr">
                    <a:solidFill>
                      <a:schemeClr val="accent3">
                        <a:lumMod val="60000"/>
                        <a:lumOff val="40000"/>
                      </a:schemeClr>
                    </a:solidFill>
                  </a:tcPr>
                </a:tc>
                <a:tc>
                  <a:txBody>
                    <a:bodyPr/>
                    <a:lstStyle/>
                    <a:p>
                      <a:pPr algn="ctr" fontAlgn="ctr"/>
                      <a:r>
                        <a:rPr lang="lv-LV" sz="1600" b="1" i="0" u="none" strike="noStrike" dirty="0">
                          <a:solidFill>
                            <a:srgbClr val="000000"/>
                          </a:solidFill>
                          <a:latin typeface="Times New Roman"/>
                        </a:rPr>
                        <a:t>59 016 742</a:t>
                      </a:r>
                    </a:p>
                  </a:txBody>
                  <a:tcPr marL="71994" marR="71994" marT="9525" marB="0" anchor="ctr">
                    <a:solidFill>
                      <a:schemeClr val="accent3">
                        <a:lumMod val="60000"/>
                        <a:lumOff val="40000"/>
                      </a:schemeClr>
                    </a:solidFill>
                  </a:tcPr>
                </a:tc>
              </a:tr>
              <a:tr h="497185">
                <a:tc>
                  <a:txBody>
                    <a:bodyPr/>
                    <a:lstStyle/>
                    <a:p>
                      <a:pPr algn="l" fontAlgn="ctr"/>
                      <a:r>
                        <a:rPr lang="lv-LV" sz="1600" b="0" i="0" u="none" strike="noStrike" dirty="0" smtClean="0">
                          <a:solidFill>
                            <a:schemeClr val="tx1"/>
                          </a:solidFill>
                          <a:latin typeface="Times New Roman"/>
                        </a:rPr>
                        <a:t>1.atlases </a:t>
                      </a:r>
                      <a:r>
                        <a:rPr lang="lv-LV" sz="1600" b="0" i="0" u="none" strike="noStrike" dirty="0">
                          <a:solidFill>
                            <a:schemeClr val="tx1"/>
                          </a:solidFill>
                          <a:latin typeface="Times New Roman"/>
                        </a:rPr>
                        <a:t>kārta</a:t>
                      </a:r>
                    </a:p>
                  </a:txBody>
                  <a:tcPr marL="71994" marR="71994" marT="9525" marB="0" anchor="ctr">
                    <a:solidFill>
                      <a:schemeClr val="accent3">
                        <a:lumMod val="60000"/>
                        <a:lumOff val="40000"/>
                      </a:schemeClr>
                    </a:solidFill>
                  </a:tcPr>
                </a:tc>
                <a:tc>
                  <a:txBody>
                    <a:bodyPr/>
                    <a:lstStyle/>
                    <a:p>
                      <a:pPr algn="l" fontAlgn="ctr"/>
                      <a:r>
                        <a:rPr lang="lv-LV" sz="1600" b="0" i="0" u="none" strike="noStrike" dirty="0" smtClean="0">
                          <a:solidFill>
                            <a:schemeClr val="tx1"/>
                          </a:solidFill>
                          <a:latin typeface="Times New Roman"/>
                        </a:rPr>
                        <a:t>Republikas pilsētas (9</a:t>
                      </a:r>
                      <a:r>
                        <a:rPr lang="lv-LV" sz="1600" b="0" i="0" u="none" strike="noStrike" dirty="0">
                          <a:solidFill>
                            <a:schemeClr val="tx1"/>
                          </a:solidFill>
                          <a:latin typeface="Times New Roman"/>
                        </a:rPr>
                        <a:t>)</a:t>
                      </a:r>
                    </a:p>
                  </a:txBody>
                  <a:tcPr marL="71994" marR="71994" marT="9525" marB="0" anchor="ctr">
                    <a:solidFill>
                      <a:schemeClr val="accent3">
                        <a:lumMod val="60000"/>
                        <a:lumOff val="40000"/>
                      </a:schemeClr>
                    </a:solidFill>
                  </a:tcPr>
                </a:tc>
                <a:tc>
                  <a:txBody>
                    <a:bodyPr/>
                    <a:lstStyle/>
                    <a:p>
                      <a:pPr algn="ctr" fontAlgn="ctr"/>
                      <a:r>
                        <a:rPr lang="lv-LV" sz="1600" b="0" i="0" u="none" strike="noStrike" dirty="0">
                          <a:solidFill>
                            <a:schemeClr val="tx1"/>
                          </a:solidFill>
                          <a:latin typeface="Times New Roman"/>
                        </a:rPr>
                        <a:t>12 837 215</a:t>
                      </a:r>
                    </a:p>
                  </a:txBody>
                  <a:tcPr marL="71994" marR="71994" marT="9525" marB="0" anchor="ctr">
                    <a:solidFill>
                      <a:schemeClr val="accent3">
                        <a:lumMod val="60000"/>
                        <a:lumOff val="40000"/>
                      </a:schemeClr>
                    </a:solidFill>
                  </a:tcPr>
                </a:tc>
                <a:tc>
                  <a:txBody>
                    <a:bodyPr/>
                    <a:lstStyle/>
                    <a:p>
                      <a:pPr algn="ctr" fontAlgn="ctr"/>
                      <a:r>
                        <a:rPr lang="lv-LV" sz="1600" b="0" i="0" u="none" strike="noStrike" dirty="0">
                          <a:solidFill>
                            <a:schemeClr val="tx1"/>
                          </a:solidFill>
                          <a:latin typeface="Times New Roman"/>
                        </a:rPr>
                        <a:t>10 911 633</a:t>
                      </a:r>
                    </a:p>
                  </a:txBody>
                  <a:tcPr marL="71994" marR="71994" marT="9525" marB="0" anchor="ctr">
                    <a:solidFill>
                      <a:schemeClr val="accent3">
                        <a:lumMod val="60000"/>
                        <a:lumOff val="40000"/>
                      </a:schemeClr>
                    </a:solidFill>
                  </a:tcPr>
                </a:tc>
              </a:tr>
              <a:tr h="497185">
                <a:tc>
                  <a:txBody>
                    <a:bodyPr/>
                    <a:lstStyle/>
                    <a:p>
                      <a:pPr algn="l" fontAlgn="ctr"/>
                      <a:r>
                        <a:rPr lang="lv-LV" sz="1600" b="0" i="0" u="none" strike="noStrike" dirty="0" smtClean="0">
                          <a:solidFill>
                            <a:schemeClr val="tx1"/>
                          </a:solidFill>
                          <a:latin typeface="Times New Roman"/>
                        </a:rPr>
                        <a:t>2.atlases </a:t>
                      </a:r>
                      <a:r>
                        <a:rPr lang="lv-LV" sz="1600" b="0" i="0" u="none" strike="noStrike" dirty="0">
                          <a:solidFill>
                            <a:schemeClr val="tx1"/>
                          </a:solidFill>
                          <a:latin typeface="Times New Roman"/>
                        </a:rPr>
                        <a:t>kārta</a:t>
                      </a:r>
                    </a:p>
                  </a:txBody>
                  <a:tcPr marL="71994" marR="71994" marT="9525" marB="0" anchor="ctr">
                    <a:solidFill>
                      <a:schemeClr val="accent3">
                        <a:lumMod val="60000"/>
                        <a:lumOff val="40000"/>
                      </a:schemeClr>
                    </a:solidFill>
                  </a:tcPr>
                </a:tc>
                <a:tc>
                  <a:txBody>
                    <a:bodyPr/>
                    <a:lstStyle/>
                    <a:p>
                      <a:pPr algn="l" fontAlgn="ctr"/>
                      <a:r>
                        <a:rPr lang="lv-LV" sz="1600" b="0" i="0" u="none" strike="noStrike" dirty="0" smtClean="0">
                          <a:solidFill>
                            <a:schemeClr val="tx1"/>
                          </a:solidFill>
                          <a:latin typeface="Times New Roman"/>
                        </a:rPr>
                        <a:t>Reģionālas </a:t>
                      </a:r>
                      <a:r>
                        <a:rPr lang="lv-LV" sz="1600" b="0" i="0" u="none" strike="noStrike" dirty="0">
                          <a:solidFill>
                            <a:schemeClr val="tx1"/>
                          </a:solidFill>
                          <a:latin typeface="Times New Roman"/>
                        </a:rPr>
                        <a:t>nozīmes </a:t>
                      </a:r>
                      <a:r>
                        <a:rPr lang="lv-LV" sz="1600" b="0" i="0" u="none" strike="noStrike" dirty="0" smtClean="0">
                          <a:solidFill>
                            <a:schemeClr val="tx1"/>
                          </a:solidFill>
                          <a:latin typeface="Times New Roman"/>
                        </a:rPr>
                        <a:t>centru pašvaldības (21</a:t>
                      </a:r>
                      <a:r>
                        <a:rPr lang="lv-LV" sz="1600" b="0" i="0" u="none" strike="noStrike" dirty="0">
                          <a:solidFill>
                            <a:schemeClr val="tx1"/>
                          </a:solidFill>
                          <a:latin typeface="Times New Roman"/>
                        </a:rPr>
                        <a:t>)</a:t>
                      </a:r>
                    </a:p>
                  </a:txBody>
                  <a:tcPr marL="71994" marR="71994" marT="9525" marB="0" anchor="ctr">
                    <a:solidFill>
                      <a:schemeClr val="accent3">
                        <a:lumMod val="60000"/>
                        <a:lumOff val="40000"/>
                      </a:schemeClr>
                    </a:solidFill>
                  </a:tcPr>
                </a:tc>
                <a:tc>
                  <a:txBody>
                    <a:bodyPr/>
                    <a:lstStyle/>
                    <a:p>
                      <a:pPr marL="0" algn="ctr" defTabSz="939575" rtl="0" eaLnBrk="1" fontAlgn="ctr" latinLnBrk="0" hangingPunct="1"/>
                      <a:r>
                        <a:rPr lang="lv-LV" sz="1600" b="0" i="0" u="none" strike="noStrike" kern="1200" dirty="0">
                          <a:solidFill>
                            <a:schemeClr val="tx1"/>
                          </a:solidFill>
                          <a:latin typeface="Times New Roman"/>
                          <a:ea typeface="+mn-ea"/>
                          <a:cs typeface="+mn-cs"/>
                        </a:rPr>
                        <a:t>12 837 215</a:t>
                      </a:r>
                    </a:p>
                  </a:txBody>
                  <a:tcPr marL="71994" marR="71994" marT="9525" marB="0" anchor="ctr">
                    <a:solidFill>
                      <a:schemeClr val="accent3">
                        <a:lumMod val="60000"/>
                        <a:lumOff val="40000"/>
                      </a:schemeClr>
                    </a:solidFill>
                  </a:tcPr>
                </a:tc>
                <a:tc>
                  <a:txBody>
                    <a:bodyPr/>
                    <a:lstStyle/>
                    <a:p>
                      <a:pPr marL="0" algn="ctr" defTabSz="939575" rtl="0" eaLnBrk="1" fontAlgn="ctr" latinLnBrk="0" hangingPunct="1"/>
                      <a:r>
                        <a:rPr lang="lv-LV" sz="1600" b="0" i="0" u="none" strike="noStrike" kern="1200" dirty="0">
                          <a:solidFill>
                            <a:schemeClr val="tx1"/>
                          </a:solidFill>
                          <a:latin typeface="Times New Roman"/>
                          <a:ea typeface="+mn-ea"/>
                          <a:cs typeface="+mn-cs"/>
                        </a:rPr>
                        <a:t>10 911 633</a:t>
                      </a:r>
                    </a:p>
                  </a:txBody>
                  <a:tcPr marL="71994" marR="71994" marT="9525" marB="0" anchor="ctr">
                    <a:solidFill>
                      <a:schemeClr val="accent3">
                        <a:lumMod val="60000"/>
                        <a:lumOff val="40000"/>
                      </a:schemeClr>
                    </a:solidFill>
                  </a:tcPr>
                </a:tc>
              </a:tr>
              <a:tr h="497185">
                <a:tc>
                  <a:txBody>
                    <a:bodyPr/>
                    <a:lstStyle/>
                    <a:p>
                      <a:pPr algn="l" fontAlgn="ctr"/>
                      <a:r>
                        <a:rPr lang="lv-LV" sz="1600" b="0" i="0" u="none" strike="noStrike" dirty="0" smtClean="0">
                          <a:solidFill>
                            <a:schemeClr val="tx1"/>
                          </a:solidFill>
                          <a:latin typeface="Times New Roman"/>
                        </a:rPr>
                        <a:t>3.atlases </a:t>
                      </a:r>
                      <a:r>
                        <a:rPr lang="lv-LV" sz="1600" b="0" i="0" u="none" strike="noStrike" dirty="0">
                          <a:solidFill>
                            <a:schemeClr val="tx1"/>
                          </a:solidFill>
                          <a:latin typeface="Times New Roman"/>
                        </a:rPr>
                        <a:t>kārta</a:t>
                      </a:r>
                    </a:p>
                  </a:txBody>
                  <a:tcPr marL="71994" marR="71994" marT="9525" marB="0" anchor="ctr">
                    <a:solidFill>
                      <a:schemeClr val="accent3">
                        <a:lumMod val="60000"/>
                        <a:lumOff val="40000"/>
                      </a:schemeClr>
                    </a:solidFill>
                  </a:tcPr>
                </a:tc>
                <a:tc>
                  <a:txBody>
                    <a:bodyPr/>
                    <a:lstStyle/>
                    <a:p>
                      <a:pPr algn="l" fontAlgn="ctr"/>
                      <a:r>
                        <a:rPr lang="lv-LV" sz="1600" b="0" i="0" u="none" strike="noStrike" dirty="0" smtClean="0">
                          <a:solidFill>
                            <a:schemeClr val="tx1"/>
                          </a:solidFill>
                          <a:latin typeface="Times New Roman"/>
                        </a:rPr>
                        <a:t>89 novadu pašvaldības</a:t>
                      </a:r>
                      <a:endParaRPr lang="lv-LV" sz="1600" b="0" i="0" u="none" strike="noStrike" dirty="0">
                        <a:solidFill>
                          <a:schemeClr val="tx1"/>
                        </a:solidFill>
                        <a:latin typeface="Times New Roman"/>
                      </a:endParaRPr>
                    </a:p>
                  </a:txBody>
                  <a:tcPr marL="71994" marR="71994" marT="9525" marB="0" anchor="ctr">
                    <a:solidFill>
                      <a:schemeClr val="accent3">
                        <a:lumMod val="60000"/>
                        <a:lumOff val="40000"/>
                      </a:schemeClr>
                    </a:solidFill>
                  </a:tcPr>
                </a:tc>
                <a:tc>
                  <a:txBody>
                    <a:bodyPr/>
                    <a:lstStyle/>
                    <a:p>
                      <a:pPr marL="0" algn="ctr" defTabSz="939575" rtl="0" eaLnBrk="1" fontAlgn="ctr" latinLnBrk="0" hangingPunct="1"/>
                      <a:r>
                        <a:rPr lang="lv-LV" sz="1600" b="0" i="0" u="none" strike="noStrike" kern="1200" dirty="0">
                          <a:solidFill>
                            <a:schemeClr val="tx1"/>
                          </a:solidFill>
                          <a:latin typeface="Times New Roman"/>
                          <a:ea typeface="+mn-ea"/>
                          <a:cs typeface="+mn-cs"/>
                        </a:rPr>
                        <a:t>43 757 031</a:t>
                      </a:r>
                    </a:p>
                  </a:txBody>
                  <a:tcPr marL="71994" marR="71994" marT="9525" marB="0" anchor="ctr">
                    <a:solidFill>
                      <a:schemeClr val="accent3">
                        <a:lumMod val="60000"/>
                        <a:lumOff val="40000"/>
                      </a:schemeClr>
                    </a:solidFill>
                  </a:tcPr>
                </a:tc>
                <a:tc>
                  <a:txBody>
                    <a:bodyPr/>
                    <a:lstStyle/>
                    <a:p>
                      <a:pPr marL="0" algn="ctr" defTabSz="939575" rtl="0" eaLnBrk="1" fontAlgn="ctr" latinLnBrk="0" hangingPunct="1"/>
                      <a:r>
                        <a:rPr lang="lv-LV" sz="1600" b="0" i="0" u="none" strike="noStrike" kern="1200" dirty="0">
                          <a:solidFill>
                            <a:schemeClr val="tx1"/>
                          </a:solidFill>
                          <a:latin typeface="Times New Roman"/>
                          <a:ea typeface="+mn-ea"/>
                          <a:cs typeface="+mn-cs"/>
                        </a:rPr>
                        <a:t>37 193 476</a:t>
                      </a:r>
                    </a:p>
                  </a:txBody>
                  <a:tcPr marL="71994" marR="71994" marT="9525" marB="0" anchor="ctr">
                    <a:solidFill>
                      <a:schemeClr val="accent3">
                        <a:lumMod val="60000"/>
                        <a:lumOff val="40000"/>
                      </a:schemeClr>
                    </a:solidFill>
                  </a:tcPr>
                </a:tc>
              </a:tr>
            </a:tbl>
          </a:graphicData>
        </a:graphic>
      </p:graphicFrame>
    </p:spTree>
    <p:extLst>
      <p:ext uri="{BB962C8B-B14F-4D97-AF65-F5344CB8AC3E}">
        <p14:creationId xmlns:p14="http://schemas.microsoft.com/office/powerpoint/2010/main" xmlns="" val="21149311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Text Placeholder 5"/>
          <p:cNvSpPr>
            <a:spLocks noGrp="1"/>
          </p:cNvSpPr>
          <p:nvPr>
            <p:ph type="body" sz="quarter" idx="12"/>
          </p:nvPr>
        </p:nvSpPr>
        <p:spPr/>
        <p:txBody>
          <a:bodyPr/>
          <a:lstStyle/>
          <a:p>
            <a:endParaRPr lang="lv-LV" altLang="lv-LV" smtClean="0"/>
          </a:p>
        </p:txBody>
      </p:sp>
      <p:sp>
        <p:nvSpPr>
          <p:cNvPr id="20485" name="Slide Number Placeholder 6"/>
          <p:cNvSpPr>
            <a:spLocks noGrp="1"/>
          </p:cNvSpPr>
          <p:nvPr>
            <p:ph type="sldNum" sz="quarter" idx="13"/>
          </p:nvPr>
        </p:nvSpPr>
        <p:spPr bwMode="auto">
          <a:noFill/>
          <a:ln>
            <a:miter lim="800000"/>
            <a:headEnd/>
            <a:tailEnd/>
          </a:ln>
        </p:spPr>
        <p:txBody>
          <a:bodyPr/>
          <a:lstStyle/>
          <a:p>
            <a:fld id="{5C797F73-7E75-4005-AB56-4211337DA146}" type="slidenum">
              <a:rPr lang="en-US" altLang="en-US"/>
              <a:pPr/>
              <a:t>7</a:t>
            </a:fld>
            <a:endParaRPr lang="en-US" altLang="en-US"/>
          </a:p>
        </p:txBody>
      </p:sp>
      <p:sp>
        <p:nvSpPr>
          <p:cNvPr id="20487" name="Content Placeholder 2"/>
          <p:cNvSpPr>
            <a:spLocks noGrp="1"/>
          </p:cNvSpPr>
          <p:nvPr>
            <p:ph idx="1"/>
          </p:nvPr>
        </p:nvSpPr>
        <p:spPr>
          <a:xfrm>
            <a:off x="395288" y="1093788"/>
            <a:ext cx="8229600" cy="5616575"/>
          </a:xfrm>
        </p:spPr>
        <p:txBody>
          <a:bodyPr/>
          <a:lstStyle/>
          <a:p>
            <a:pPr marL="0" indent="0">
              <a:buFont typeface="Arial" charset="0"/>
              <a:buNone/>
            </a:pPr>
            <a:endParaRPr lang="lv-LV" altLang="lv-LV" sz="1800" b="1" dirty="0" smtClean="0"/>
          </a:p>
          <a:p>
            <a:pPr marL="0" indent="0">
              <a:buFont typeface="Arial" charset="0"/>
              <a:buNone/>
            </a:pPr>
            <a:endParaRPr lang="lv-LV" altLang="lv-LV" sz="1800" b="1" dirty="0" smtClean="0"/>
          </a:p>
          <a:p>
            <a:pPr marL="0" indent="0">
              <a:buFont typeface="Arial" charset="0"/>
              <a:buNone/>
            </a:pPr>
            <a:r>
              <a:rPr lang="lv-LV" altLang="lv-LV" sz="1800" b="1" dirty="0" smtClean="0"/>
              <a:t>SAM 3.3.1. iznākuma un rezultāta rādītāji </a:t>
            </a:r>
            <a:r>
              <a:rPr lang="lv-LV" altLang="lv-LV" sz="1400" b="1" dirty="0" smtClean="0"/>
              <a:t>(bez </a:t>
            </a:r>
            <a:r>
              <a:rPr lang="lv-LV" altLang="lv-LV" sz="1400" b="1" dirty="0" err="1" smtClean="0"/>
              <a:t>virssaistībām</a:t>
            </a:r>
            <a:r>
              <a:rPr lang="lv-LV" altLang="lv-LV" sz="1400" b="1" dirty="0" smtClean="0"/>
              <a:t>)</a:t>
            </a:r>
          </a:p>
          <a:p>
            <a:pPr marL="0" indent="0">
              <a:buFont typeface="Arial" charset="0"/>
              <a:buNone/>
            </a:pPr>
            <a:endParaRPr lang="lv-LV" altLang="lv-LV" sz="2800" dirty="0" smtClean="0">
              <a:solidFill>
                <a:srgbClr val="FF0000"/>
              </a:solidFill>
            </a:endParaRPr>
          </a:p>
          <a:p>
            <a:pPr marL="0" indent="0">
              <a:buFont typeface="Arial" charset="0"/>
              <a:buNone/>
            </a:pPr>
            <a:endParaRPr lang="lv-LV" altLang="lv-LV" sz="2800" dirty="0" smtClean="0">
              <a:solidFill>
                <a:srgbClr val="FF0000"/>
              </a:solidFill>
            </a:endParaRPr>
          </a:p>
          <a:p>
            <a:pPr marL="0" indent="0">
              <a:buFont typeface="Arial" charset="0"/>
              <a:buNone/>
            </a:pPr>
            <a:endParaRPr lang="lv-LV" altLang="lv-LV" sz="2800" dirty="0" smtClean="0">
              <a:solidFill>
                <a:srgbClr val="FF0000"/>
              </a:solidFill>
            </a:endParaRPr>
          </a:p>
          <a:p>
            <a:pPr marL="0" indent="0">
              <a:buFont typeface="Arial" charset="0"/>
              <a:buNone/>
            </a:pPr>
            <a:endParaRPr lang="lv-LV" altLang="lv-LV" sz="2800" dirty="0" smtClean="0">
              <a:solidFill>
                <a:srgbClr val="FF0000"/>
              </a:solidFill>
            </a:endParaRPr>
          </a:p>
          <a:p>
            <a:pPr marL="0" indent="0">
              <a:buFont typeface="Arial" charset="0"/>
              <a:buNone/>
            </a:pPr>
            <a:endParaRPr lang="lv-LV" altLang="lv-LV" sz="2800" dirty="0" smtClean="0">
              <a:solidFill>
                <a:srgbClr val="FF0000"/>
              </a:solidFill>
            </a:endParaRPr>
          </a:p>
          <a:p>
            <a:pPr marL="0" indent="0">
              <a:buNone/>
            </a:pPr>
            <a:r>
              <a:rPr lang="lv-LV" altLang="lv-LV" sz="1800" b="1" dirty="0" smtClean="0"/>
              <a:t>SAM 5.6.2. iznākuma un rezultāta </a:t>
            </a:r>
            <a:r>
              <a:rPr lang="lv-LV" altLang="lv-LV" sz="1800" b="1" dirty="0"/>
              <a:t>rādītāji </a:t>
            </a:r>
            <a:r>
              <a:rPr lang="lv-LV" altLang="lv-LV" sz="1400" b="1" dirty="0"/>
              <a:t>(bez </a:t>
            </a:r>
            <a:r>
              <a:rPr lang="lv-LV" altLang="lv-LV" sz="1400" b="1" dirty="0" err="1"/>
              <a:t>virssaistībām</a:t>
            </a:r>
            <a:r>
              <a:rPr lang="lv-LV" altLang="lv-LV" sz="1400" b="1" dirty="0"/>
              <a:t>)</a:t>
            </a:r>
          </a:p>
          <a:p>
            <a:pPr marL="0" indent="0">
              <a:buFont typeface="Arial" charset="0"/>
              <a:buNone/>
            </a:pPr>
            <a:endParaRPr lang="lv-LV" altLang="lv-LV" sz="1800" b="1" dirty="0" smtClean="0"/>
          </a:p>
          <a:p>
            <a:pPr marL="0" indent="0">
              <a:buFont typeface="Arial" charset="0"/>
              <a:buNone/>
            </a:pPr>
            <a:endParaRPr lang="lv-LV" altLang="lv-LV" sz="2800" dirty="0" smtClean="0">
              <a:solidFill>
                <a:srgbClr val="FF0000"/>
              </a:solidFill>
            </a:endParaRPr>
          </a:p>
          <a:p>
            <a:pPr marL="0" indent="0"/>
            <a:endParaRPr lang="lv-LV" altLang="lv-LV" sz="2800" dirty="0" smtClean="0">
              <a:solidFill>
                <a:srgbClr val="FF0000"/>
              </a:solidFill>
            </a:endParaRPr>
          </a:p>
          <a:p>
            <a:pPr marL="0" indent="0">
              <a:buFont typeface="Arial" charset="0"/>
              <a:buNone/>
            </a:pPr>
            <a:endParaRPr lang="en-US" altLang="lv-LV" sz="2800" dirty="0" smtClean="0">
              <a:solidFill>
                <a:srgbClr val="FF0000"/>
              </a:solidFill>
            </a:endParaRPr>
          </a:p>
        </p:txBody>
      </p:sp>
      <p:pic>
        <p:nvPicPr>
          <p:cNvPr id="20488" name="Picture 9"/>
          <p:cNvPicPr>
            <a:picLocks noChangeAspect="1"/>
          </p:cNvPicPr>
          <p:nvPr/>
        </p:nvPicPr>
        <p:blipFill>
          <a:blip r:embed="rId2" cstate="print"/>
          <a:srcRect/>
          <a:stretch>
            <a:fillRect/>
          </a:stretch>
        </p:blipFill>
        <p:spPr bwMode="auto">
          <a:xfrm>
            <a:off x="436563" y="2133600"/>
            <a:ext cx="7869237" cy="2381250"/>
          </a:xfrm>
          <a:prstGeom prst="rect">
            <a:avLst/>
          </a:prstGeom>
          <a:noFill/>
          <a:ln w="9525">
            <a:noFill/>
            <a:miter lim="800000"/>
            <a:headEnd/>
            <a:tailEnd/>
          </a:ln>
        </p:spPr>
      </p:pic>
      <p:sp>
        <p:nvSpPr>
          <p:cNvPr id="9" name="Title 1"/>
          <p:cNvSpPr txBox="1">
            <a:spLocks/>
          </p:cNvSpPr>
          <p:nvPr/>
        </p:nvSpPr>
        <p:spPr bwMode="auto">
          <a:xfrm>
            <a:off x="1965325" y="381000"/>
            <a:ext cx="6721475" cy="703263"/>
          </a:xfrm>
          <a:prstGeom prst="rect">
            <a:avLst/>
          </a:prstGeom>
          <a:noFill/>
          <a:ln w="9525">
            <a:noFill/>
            <a:miter lim="800000"/>
            <a:headEnd/>
            <a:tailEnd/>
          </a:ln>
        </p:spPr>
        <p:txBody>
          <a:bodyPr vert="horz" wrap="square" lIns="93957" tIns="46979" rIns="93957" bIns="46979" numCol="1" anchor="t" anchorCtr="0" compatLnSpc="1">
            <a:prstTxWarp prst="textNoShape">
              <a:avLst/>
            </a:prstTxWarp>
            <a:normAutofit fontScale="92500"/>
          </a:bodyPr>
          <a:lstStyle>
            <a:lvl1pPr algn="l" defTabSz="938213" rtl="0" eaLnBrk="0" fontAlgn="base" hangingPunct="0">
              <a:spcBef>
                <a:spcPct val="0"/>
              </a:spcBef>
              <a:spcAft>
                <a:spcPct val="0"/>
              </a:spcAft>
              <a:defRPr sz="2400" b="1"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defTabSz="938213" rtl="0" eaLnBrk="0" fontAlgn="base" hangingPunct="0">
              <a:spcBef>
                <a:spcPct val="0"/>
              </a:spcBef>
              <a:spcAft>
                <a:spcPct val="0"/>
              </a:spcAft>
              <a:defRPr sz="4500">
                <a:solidFill>
                  <a:schemeClr val="tx1"/>
                </a:solidFill>
                <a:latin typeface="Times New Roman" pitchFamily="18" charset="0"/>
              </a:defRPr>
            </a:lvl2pPr>
            <a:lvl3pPr algn="ctr" defTabSz="938213" rtl="0" eaLnBrk="0" fontAlgn="base" hangingPunct="0">
              <a:spcBef>
                <a:spcPct val="0"/>
              </a:spcBef>
              <a:spcAft>
                <a:spcPct val="0"/>
              </a:spcAft>
              <a:defRPr sz="4500">
                <a:solidFill>
                  <a:schemeClr val="tx1"/>
                </a:solidFill>
                <a:latin typeface="Times New Roman" pitchFamily="18" charset="0"/>
              </a:defRPr>
            </a:lvl3pPr>
            <a:lvl4pPr algn="ctr" defTabSz="938213" rtl="0" eaLnBrk="0" fontAlgn="base" hangingPunct="0">
              <a:spcBef>
                <a:spcPct val="0"/>
              </a:spcBef>
              <a:spcAft>
                <a:spcPct val="0"/>
              </a:spcAft>
              <a:defRPr sz="4500">
                <a:solidFill>
                  <a:schemeClr val="tx1"/>
                </a:solidFill>
                <a:latin typeface="Times New Roman" pitchFamily="18" charset="0"/>
              </a:defRPr>
            </a:lvl4pPr>
            <a:lvl5pPr algn="ctr" defTabSz="938213" rtl="0" eaLnBrk="0" fontAlgn="base" hangingPunct="0">
              <a:spcBef>
                <a:spcPct val="0"/>
              </a:spcBef>
              <a:spcAft>
                <a:spcPct val="0"/>
              </a:spcAft>
              <a:defRPr sz="4500">
                <a:solidFill>
                  <a:schemeClr val="tx1"/>
                </a:solidFill>
                <a:latin typeface="Times New Roman" pitchFamily="18" charset="0"/>
              </a:defRPr>
            </a:lvl5pPr>
            <a:lvl6pPr marL="457200" algn="ctr" defTabSz="938213" rtl="0" eaLnBrk="1" fontAlgn="base" hangingPunct="1">
              <a:spcBef>
                <a:spcPct val="0"/>
              </a:spcBef>
              <a:spcAft>
                <a:spcPct val="0"/>
              </a:spcAft>
              <a:defRPr sz="4500">
                <a:solidFill>
                  <a:schemeClr val="tx1"/>
                </a:solidFill>
                <a:latin typeface="Times New Roman" pitchFamily="18" charset="0"/>
              </a:defRPr>
            </a:lvl6pPr>
            <a:lvl7pPr marL="914400" algn="ctr" defTabSz="938213" rtl="0" eaLnBrk="1" fontAlgn="base" hangingPunct="1">
              <a:spcBef>
                <a:spcPct val="0"/>
              </a:spcBef>
              <a:spcAft>
                <a:spcPct val="0"/>
              </a:spcAft>
              <a:defRPr sz="4500">
                <a:solidFill>
                  <a:schemeClr val="tx1"/>
                </a:solidFill>
                <a:latin typeface="Times New Roman" pitchFamily="18" charset="0"/>
              </a:defRPr>
            </a:lvl7pPr>
            <a:lvl8pPr marL="1371600" algn="ctr" defTabSz="938213" rtl="0" eaLnBrk="1" fontAlgn="base" hangingPunct="1">
              <a:spcBef>
                <a:spcPct val="0"/>
              </a:spcBef>
              <a:spcAft>
                <a:spcPct val="0"/>
              </a:spcAft>
              <a:defRPr sz="4500">
                <a:solidFill>
                  <a:schemeClr val="tx1"/>
                </a:solidFill>
                <a:latin typeface="Times New Roman" pitchFamily="18" charset="0"/>
              </a:defRPr>
            </a:lvl8pPr>
            <a:lvl9pPr marL="1828800" algn="ctr" defTabSz="938213" rtl="0" eaLnBrk="1" fontAlgn="base" hangingPunct="1">
              <a:spcBef>
                <a:spcPct val="0"/>
              </a:spcBef>
              <a:spcAft>
                <a:spcPct val="0"/>
              </a:spcAft>
              <a:defRPr sz="4500">
                <a:solidFill>
                  <a:schemeClr val="tx1"/>
                </a:solidFill>
                <a:latin typeface="Times New Roman" pitchFamily="18" charset="0"/>
              </a:defRPr>
            </a:lvl9pPr>
          </a:lstStyle>
          <a:p>
            <a:r>
              <a:rPr lang="lv-LV" altLang="lv-LV" sz="3600" dirty="0" smtClean="0"/>
              <a:t>Sasniedzamie rezultāti (1)</a:t>
            </a:r>
          </a:p>
        </p:txBody>
      </p:sp>
      <p:grpSp>
        <p:nvGrpSpPr>
          <p:cNvPr id="4" name="Group 3"/>
          <p:cNvGrpSpPr/>
          <p:nvPr/>
        </p:nvGrpSpPr>
        <p:grpSpPr>
          <a:xfrm>
            <a:off x="395288" y="5068888"/>
            <a:ext cx="7975600" cy="1641475"/>
            <a:chOff x="395288" y="5068888"/>
            <a:chExt cx="7975600" cy="1641475"/>
          </a:xfrm>
        </p:grpSpPr>
        <p:pic>
          <p:nvPicPr>
            <p:cNvPr id="20489" name="Picture 10"/>
            <p:cNvPicPr>
              <a:picLocks noChangeAspect="1"/>
            </p:cNvPicPr>
            <p:nvPr/>
          </p:nvPicPr>
          <p:blipFill>
            <a:blip r:embed="rId3" cstate="print"/>
            <a:srcRect/>
            <a:stretch>
              <a:fillRect/>
            </a:stretch>
          </p:blipFill>
          <p:spPr bwMode="auto">
            <a:xfrm>
              <a:off x="395288" y="5068888"/>
              <a:ext cx="7975600" cy="1641475"/>
            </a:xfrm>
            <a:prstGeom prst="rect">
              <a:avLst/>
            </a:prstGeom>
            <a:noFill/>
            <a:ln w="9525">
              <a:noFill/>
              <a:miter lim="800000"/>
              <a:headEnd/>
              <a:tailEnd/>
            </a:ln>
          </p:spPr>
        </p:pic>
        <p:pic>
          <p:nvPicPr>
            <p:cNvPr id="2" name="Picture 1"/>
            <p:cNvPicPr>
              <a:picLocks noChangeAspect="1"/>
            </p:cNvPicPr>
            <p:nvPr/>
          </p:nvPicPr>
          <p:blipFill>
            <a:blip r:embed="rId4" cstate="print"/>
            <a:stretch>
              <a:fillRect/>
            </a:stretch>
          </p:blipFill>
          <p:spPr>
            <a:xfrm>
              <a:off x="6638017" y="5754697"/>
              <a:ext cx="714286" cy="183180"/>
            </a:xfrm>
            <a:prstGeom prst="rect">
              <a:avLst/>
            </a:prstGeom>
          </p:spPr>
        </p:pic>
        <p:sp>
          <p:nvSpPr>
            <p:cNvPr id="3" name="TextBox 2"/>
            <p:cNvSpPr txBox="1"/>
            <p:nvPr/>
          </p:nvSpPr>
          <p:spPr>
            <a:xfrm>
              <a:off x="6866617" y="5721843"/>
              <a:ext cx="815340" cy="292388"/>
            </a:xfrm>
            <a:prstGeom prst="rect">
              <a:avLst/>
            </a:prstGeom>
            <a:noFill/>
          </p:spPr>
          <p:txBody>
            <a:bodyPr wrap="square" rtlCol="0">
              <a:spAutoFit/>
            </a:bodyPr>
            <a:lstStyle/>
            <a:p>
              <a:r>
                <a:rPr lang="lv-LV" sz="1300" dirty="0" smtClean="0"/>
                <a:t>3 880</a:t>
              </a:r>
              <a:endParaRPr lang="lv-LV" sz="1300" dirty="0"/>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1145175" y="1547546"/>
            <a:ext cx="6096000" cy="870991"/>
          </a:xfrm>
        </p:spPr>
        <p:txBody>
          <a:bodyPr/>
          <a:lstStyle/>
          <a:p>
            <a:r>
              <a:rPr lang="lv-LV" altLang="lv-LV" dirty="0" smtClean="0"/>
              <a:t>Izslēgtās nozares – nozares, kuru rezultātus neieskaita</a:t>
            </a:r>
            <a:endParaRPr lang="en-US" altLang="lv-LV" dirty="0" smtClean="0"/>
          </a:p>
        </p:txBody>
      </p:sp>
      <p:sp>
        <p:nvSpPr>
          <p:cNvPr id="22531" name="Slide Number Placeholder 5"/>
          <p:cNvSpPr>
            <a:spLocks noGrp="1"/>
          </p:cNvSpPr>
          <p:nvPr>
            <p:ph type="sldNum" sz="quarter" idx="13"/>
          </p:nvPr>
        </p:nvSpPr>
        <p:spPr bwMode="auto">
          <a:noFill/>
          <a:ln>
            <a:miter lim="800000"/>
            <a:headEnd/>
            <a:tailEnd/>
          </a:ln>
        </p:spPr>
        <p:txBody>
          <a:bodyPr/>
          <a:lstStyle/>
          <a:p>
            <a:fld id="{DA849D74-0E3E-4780-BA26-DFB037D8F1D4}" type="slidenum">
              <a:rPr lang="en-US" altLang="en-US"/>
              <a:pPr/>
              <a:t>8</a:t>
            </a:fld>
            <a:endParaRPr lang="en-US" altLang="en-US"/>
          </a:p>
        </p:txBody>
      </p:sp>
      <p:sp>
        <p:nvSpPr>
          <p:cNvPr id="7" name="TextBox 6"/>
          <p:cNvSpPr txBox="1"/>
          <p:nvPr/>
        </p:nvSpPr>
        <p:spPr>
          <a:xfrm>
            <a:off x="0" y="2418537"/>
            <a:ext cx="8923338" cy="4046538"/>
          </a:xfrm>
          <a:prstGeom prst="rect">
            <a:avLst/>
          </a:prstGeom>
          <a:noFill/>
        </p:spPr>
        <p:txBody>
          <a:bodyPr>
            <a:spAutoFit/>
          </a:bodyPr>
          <a:lstStyle/>
          <a:p>
            <a:pPr marL="914400" lvl="2" indent="0">
              <a:spcBef>
                <a:spcPts val="500"/>
              </a:spcBef>
              <a:spcAft>
                <a:spcPts val="500"/>
              </a:spcAft>
              <a:defRPr/>
            </a:pPr>
            <a:r>
              <a:rPr lang="lv-LV" sz="1400" b="1" dirty="0">
                <a:latin typeface="Arial" panose="020B0604020202020204" pitchFamily="34" charset="0"/>
              </a:rPr>
              <a:t>Komersanta pamatdarbībā (nepārsniedz 50 procentus no neto apgrozījuma) projekta īstenošanas vietā</a:t>
            </a:r>
          </a:p>
          <a:p>
            <a:pPr marL="1200150" lvl="2" indent="-285750">
              <a:spcBef>
                <a:spcPts val="500"/>
              </a:spcBef>
              <a:spcAft>
                <a:spcPts val="500"/>
              </a:spcAft>
              <a:buFont typeface="Arial" panose="020B0604020202020204" pitchFamily="34" charset="0"/>
              <a:buChar char="•"/>
              <a:defRPr/>
            </a:pPr>
            <a:r>
              <a:rPr lang="lv-LV" sz="1400" dirty="0">
                <a:latin typeface="Arial" panose="020B0604020202020204" pitchFamily="34" charset="0"/>
              </a:rPr>
              <a:t>Elektroenerģija, gāzes apgāde, siltumapgāde, izņemot gaisa kondicionēšana</a:t>
            </a:r>
            <a:endParaRPr lang="en-GB" sz="1400" dirty="0">
              <a:latin typeface="Arial" panose="020B0604020202020204" pitchFamily="34" charset="0"/>
            </a:endParaRPr>
          </a:p>
          <a:p>
            <a:pPr marL="1200150" lvl="2" indent="-285750">
              <a:spcBef>
                <a:spcPts val="500"/>
              </a:spcBef>
              <a:spcAft>
                <a:spcPts val="500"/>
              </a:spcAft>
              <a:buFont typeface="Arial" panose="020B0604020202020204" pitchFamily="34" charset="0"/>
              <a:buChar char="•"/>
              <a:defRPr/>
            </a:pPr>
            <a:r>
              <a:rPr lang="lv-LV" sz="1400" dirty="0">
                <a:latin typeface="Arial" panose="020B0604020202020204" pitchFamily="34" charset="0"/>
              </a:rPr>
              <a:t>Ūdens apgāde; notekūdeņu, atkritumu apsaimniekošana un sanācija, izņemot otrreizējo pārstrādi </a:t>
            </a:r>
          </a:p>
          <a:p>
            <a:pPr marL="1200150" lvl="2" indent="-285750">
              <a:spcBef>
                <a:spcPts val="500"/>
              </a:spcBef>
              <a:spcAft>
                <a:spcPts val="500"/>
              </a:spcAft>
              <a:buFont typeface="Arial" panose="020B0604020202020204" pitchFamily="34" charset="0"/>
              <a:buChar char="•"/>
              <a:defRPr/>
            </a:pPr>
            <a:r>
              <a:rPr lang="lv-LV" sz="1400" dirty="0">
                <a:latin typeface="Arial" panose="020B0604020202020204" pitchFamily="34" charset="0"/>
              </a:rPr>
              <a:t>Vairumtirdzniecība un mazumtirdzniecība, izņemot automobiļu un motociklu remontu </a:t>
            </a:r>
          </a:p>
          <a:p>
            <a:pPr marL="1200150" lvl="2" indent="-285750">
              <a:spcBef>
                <a:spcPts val="500"/>
              </a:spcBef>
              <a:spcAft>
                <a:spcPts val="500"/>
              </a:spcAft>
              <a:buFont typeface="Arial" panose="020B0604020202020204" pitchFamily="34" charset="0"/>
              <a:buChar char="•"/>
              <a:defRPr/>
            </a:pPr>
            <a:r>
              <a:rPr lang="lv-LV" sz="1400" dirty="0">
                <a:latin typeface="Arial" panose="020B0604020202020204" pitchFamily="34" charset="0"/>
              </a:rPr>
              <a:t>Finanšu un apdrošināšanas darbības </a:t>
            </a:r>
          </a:p>
          <a:p>
            <a:pPr marL="1200150" lvl="2" indent="-285750">
              <a:spcBef>
                <a:spcPts val="500"/>
              </a:spcBef>
              <a:spcAft>
                <a:spcPts val="500"/>
              </a:spcAft>
              <a:buFont typeface="Arial" panose="020B0604020202020204" pitchFamily="34" charset="0"/>
              <a:buChar char="•"/>
              <a:defRPr/>
            </a:pPr>
            <a:r>
              <a:rPr lang="lv-LV" sz="1400" dirty="0">
                <a:latin typeface="Arial" panose="020B0604020202020204" pitchFamily="34" charset="0"/>
              </a:rPr>
              <a:t>Operācijas ar nekustamo īpašumu </a:t>
            </a:r>
          </a:p>
          <a:p>
            <a:pPr marL="1200150" lvl="2" indent="-285750">
              <a:spcBef>
                <a:spcPts val="500"/>
              </a:spcBef>
              <a:spcAft>
                <a:spcPts val="500"/>
              </a:spcAft>
              <a:buFont typeface="Arial" panose="020B0604020202020204" pitchFamily="34" charset="0"/>
              <a:buChar char="•"/>
              <a:defRPr/>
            </a:pPr>
            <a:r>
              <a:rPr lang="lv-LV" sz="1400" dirty="0">
                <a:latin typeface="Arial" panose="020B0604020202020204" pitchFamily="34" charset="0"/>
              </a:rPr>
              <a:t>Centrālo biroju darbība un konsultēšana komercdarbībā un vadībzinībās Valsts pārvalde un aizsardzība, obligātā sociālā apdrošināšana </a:t>
            </a:r>
          </a:p>
          <a:p>
            <a:pPr marL="1200150" lvl="2" indent="-285750">
              <a:spcBef>
                <a:spcPts val="500"/>
              </a:spcBef>
              <a:spcAft>
                <a:spcPts val="500"/>
              </a:spcAft>
              <a:buFont typeface="Arial" panose="020B0604020202020204" pitchFamily="34" charset="0"/>
              <a:buChar char="•"/>
              <a:defRPr/>
            </a:pPr>
            <a:r>
              <a:rPr lang="lv-LV" sz="1400" dirty="0">
                <a:latin typeface="Arial" panose="020B0604020202020204" pitchFamily="34" charset="0"/>
              </a:rPr>
              <a:t>Azartspēles un derības </a:t>
            </a:r>
          </a:p>
          <a:p>
            <a:pPr marL="1200150" lvl="2" indent="-285750">
              <a:spcBef>
                <a:spcPts val="500"/>
              </a:spcBef>
              <a:spcAft>
                <a:spcPts val="500"/>
              </a:spcAft>
              <a:buFont typeface="Arial" panose="020B0604020202020204" pitchFamily="34" charset="0"/>
              <a:buChar char="•"/>
              <a:defRPr/>
            </a:pPr>
            <a:r>
              <a:rPr lang="lv-LV" sz="1400" dirty="0">
                <a:latin typeface="Arial" panose="020B0604020202020204" pitchFamily="34" charset="0"/>
              </a:rPr>
              <a:t>Tabakas audzēšana  un tabakas izstrādājumu ražošana </a:t>
            </a:r>
          </a:p>
          <a:p>
            <a:pPr marL="1200150" lvl="2" indent="-285750">
              <a:spcBef>
                <a:spcPts val="500"/>
              </a:spcBef>
              <a:spcAft>
                <a:spcPts val="500"/>
              </a:spcAft>
              <a:buFont typeface="Arial" panose="020B0604020202020204" pitchFamily="34" charset="0"/>
              <a:buChar char="•"/>
              <a:defRPr/>
            </a:pPr>
            <a:r>
              <a:rPr lang="lv-LV" sz="1400" dirty="0" err="1">
                <a:latin typeface="Arial" panose="020B0604020202020204" pitchFamily="34" charset="0"/>
              </a:rPr>
              <a:t>Ārpusteritoriālo</a:t>
            </a:r>
            <a:r>
              <a:rPr lang="lv-LV" sz="1400" dirty="0">
                <a:latin typeface="Arial" panose="020B0604020202020204" pitchFamily="34" charset="0"/>
              </a:rPr>
              <a:t> organizāciju un institūciju darbība</a:t>
            </a:r>
            <a:endParaRPr lang="en-GB" sz="1400" dirty="0">
              <a:latin typeface="Arial" panose="020B0604020202020204" pitchFamily="34" charset="0"/>
            </a:endParaRPr>
          </a:p>
        </p:txBody>
      </p:sp>
      <p:sp>
        <p:nvSpPr>
          <p:cNvPr id="8" name="Title 1"/>
          <p:cNvSpPr txBox="1">
            <a:spLocks/>
          </p:cNvSpPr>
          <p:nvPr/>
        </p:nvSpPr>
        <p:spPr bwMode="auto">
          <a:xfrm>
            <a:off x="1965325" y="381000"/>
            <a:ext cx="6721475" cy="703263"/>
          </a:xfrm>
          <a:prstGeom prst="rect">
            <a:avLst/>
          </a:prstGeom>
          <a:noFill/>
          <a:ln w="9525">
            <a:noFill/>
            <a:miter lim="800000"/>
            <a:headEnd/>
            <a:tailEnd/>
          </a:ln>
        </p:spPr>
        <p:txBody>
          <a:bodyPr vert="horz" wrap="square" lIns="93957" tIns="46979" rIns="93957" bIns="46979" numCol="1" anchor="t" anchorCtr="0" compatLnSpc="1">
            <a:prstTxWarp prst="textNoShape">
              <a:avLst/>
            </a:prstTxWarp>
            <a:normAutofit fontScale="92500"/>
          </a:bodyPr>
          <a:lstStyle>
            <a:lvl1pPr algn="l" defTabSz="938213" rtl="0" eaLnBrk="0" fontAlgn="base" hangingPunct="0">
              <a:spcBef>
                <a:spcPct val="0"/>
              </a:spcBef>
              <a:spcAft>
                <a:spcPct val="0"/>
              </a:spcAft>
              <a:defRPr sz="2400" b="1"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defTabSz="938213" rtl="0" eaLnBrk="0" fontAlgn="base" hangingPunct="0">
              <a:spcBef>
                <a:spcPct val="0"/>
              </a:spcBef>
              <a:spcAft>
                <a:spcPct val="0"/>
              </a:spcAft>
              <a:defRPr sz="4500">
                <a:solidFill>
                  <a:schemeClr val="tx1"/>
                </a:solidFill>
                <a:latin typeface="Times New Roman" pitchFamily="18" charset="0"/>
              </a:defRPr>
            </a:lvl2pPr>
            <a:lvl3pPr algn="ctr" defTabSz="938213" rtl="0" eaLnBrk="0" fontAlgn="base" hangingPunct="0">
              <a:spcBef>
                <a:spcPct val="0"/>
              </a:spcBef>
              <a:spcAft>
                <a:spcPct val="0"/>
              </a:spcAft>
              <a:defRPr sz="4500">
                <a:solidFill>
                  <a:schemeClr val="tx1"/>
                </a:solidFill>
                <a:latin typeface="Times New Roman" pitchFamily="18" charset="0"/>
              </a:defRPr>
            </a:lvl3pPr>
            <a:lvl4pPr algn="ctr" defTabSz="938213" rtl="0" eaLnBrk="0" fontAlgn="base" hangingPunct="0">
              <a:spcBef>
                <a:spcPct val="0"/>
              </a:spcBef>
              <a:spcAft>
                <a:spcPct val="0"/>
              </a:spcAft>
              <a:defRPr sz="4500">
                <a:solidFill>
                  <a:schemeClr val="tx1"/>
                </a:solidFill>
                <a:latin typeface="Times New Roman" pitchFamily="18" charset="0"/>
              </a:defRPr>
            </a:lvl4pPr>
            <a:lvl5pPr algn="ctr" defTabSz="938213" rtl="0" eaLnBrk="0" fontAlgn="base" hangingPunct="0">
              <a:spcBef>
                <a:spcPct val="0"/>
              </a:spcBef>
              <a:spcAft>
                <a:spcPct val="0"/>
              </a:spcAft>
              <a:defRPr sz="4500">
                <a:solidFill>
                  <a:schemeClr val="tx1"/>
                </a:solidFill>
                <a:latin typeface="Times New Roman" pitchFamily="18" charset="0"/>
              </a:defRPr>
            </a:lvl5pPr>
            <a:lvl6pPr marL="457200" algn="ctr" defTabSz="938213" rtl="0" eaLnBrk="1" fontAlgn="base" hangingPunct="1">
              <a:spcBef>
                <a:spcPct val="0"/>
              </a:spcBef>
              <a:spcAft>
                <a:spcPct val="0"/>
              </a:spcAft>
              <a:defRPr sz="4500">
                <a:solidFill>
                  <a:schemeClr val="tx1"/>
                </a:solidFill>
                <a:latin typeface="Times New Roman" pitchFamily="18" charset="0"/>
              </a:defRPr>
            </a:lvl6pPr>
            <a:lvl7pPr marL="914400" algn="ctr" defTabSz="938213" rtl="0" eaLnBrk="1" fontAlgn="base" hangingPunct="1">
              <a:spcBef>
                <a:spcPct val="0"/>
              </a:spcBef>
              <a:spcAft>
                <a:spcPct val="0"/>
              </a:spcAft>
              <a:defRPr sz="4500">
                <a:solidFill>
                  <a:schemeClr val="tx1"/>
                </a:solidFill>
                <a:latin typeface="Times New Roman" pitchFamily="18" charset="0"/>
              </a:defRPr>
            </a:lvl7pPr>
            <a:lvl8pPr marL="1371600" algn="ctr" defTabSz="938213" rtl="0" eaLnBrk="1" fontAlgn="base" hangingPunct="1">
              <a:spcBef>
                <a:spcPct val="0"/>
              </a:spcBef>
              <a:spcAft>
                <a:spcPct val="0"/>
              </a:spcAft>
              <a:defRPr sz="4500">
                <a:solidFill>
                  <a:schemeClr val="tx1"/>
                </a:solidFill>
                <a:latin typeface="Times New Roman" pitchFamily="18" charset="0"/>
              </a:defRPr>
            </a:lvl8pPr>
            <a:lvl9pPr marL="1828800" algn="ctr" defTabSz="938213" rtl="0" eaLnBrk="1" fontAlgn="base" hangingPunct="1">
              <a:spcBef>
                <a:spcPct val="0"/>
              </a:spcBef>
              <a:spcAft>
                <a:spcPct val="0"/>
              </a:spcAft>
              <a:defRPr sz="4500">
                <a:solidFill>
                  <a:schemeClr val="tx1"/>
                </a:solidFill>
                <a:latin typeface="Times New Roman" pitchFamily="18" charset="0"/>
              </a:defRPr>
            </a:lvl9pPr>
          </a:lstStyle>
          <a:p>
            <a:r>
              <a:rPr lang="lv-LV" altLang="lv-LV" sz="3600" dirty="0" smtClean="0"/>
              <a:t>Sasniedzamie </a:t>
            </a:r>
            <a:r>
              <a:rPr lang="lv-LV" altLang="lv-LV" sz="3600" dirty="0"/>
              <a:t>rezultāti </a:t>
            </a:r>
            <a:r>
              <a:rPr lang="lv-LV" altLang="lv-LV" sz="3600" dirty="0" smtClean="0"/>
              <a:t>(2)</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5475" y="1466850"/>
            <a:ext cx="8061325" cy="5043488"/>
          </a:xfrm>
          <a:solidFill>
            <a:schemeClr val="bg1">
              <a:alpha val="65000"/>
            </a:schemeClr>
          </a:solidFill>
        </p:spPr>
        <p:txBody>
          <a:bodyPr>
            <a:noAutofit/>
          </a:bodyPr>
          <a:lstStyle/>
          <a:p>
            <a:pPr lvl="3" algn="just">
              <a:defRPr/>
            </a:pPr>
            <a:endParaRPr lang="lv-LV" sz="1600" b="1" dirty="0" smtClean="0">
              <a:latin typeface="Arial" pitchFamily="34" charset="0"/>
              <a:cs typeface="Arial" pitchFamily="34" charset="0"/>
            </a:endParaRPr>
          </a:p>
          <a:p>
            <a:pPr marL="469900" lvl="1" indent="0" algn="just">
              <a:buFont typeface="Arial" charset="0"/>
              <a:buNone/>
              <a:defRPr/>
            </a:pPr>
            <a:r>
              <a:rPr lang="lv-LV" sz="1600" b="1" dirty="0" smtClean="0">
                <a:latin typeface="Arial" pitchFamily="34" charset="0"/>
                <a:cs typeface="Arial" pitchFamily="34" charset="0"/>
              </a:rPr>
              <a:t>		</a:t>
            </a:r>
            <a:endParaRPr lang="lv-LV" sz="1600" dirty="0" smtClean="0">
              <a:latin typeface="Arial" pitchFamily="34" charset="0"/>
              <a:cs typeface="Arial" pitchFamily="34" charset="0"/>
            </a:endParaRPr>
          </a:p>
          <a:p>
            <a:pPr lvl="1" algn="just">
              <a:buFont typeface="Arial" panose="020B0604020202020204" pitchFamily="34" charset="0"/>
              <a:buChar char="•"/>
              <a:defRPr/>
            </a:pPr>
            <a:r>
              <a:rPr lang="lv-LV" sz="1600" b="1" dirty="0" smtClean="0">
                <a:latin typeface="Arial" pitchFamily="34" charset="0"/>
                <a:cs typeface="Arial" pitchFamily="34" charset="0"/>
              </a:rPr>
              <a:t>Sasniegšanas periods </a:t>
            </a:r>
            <a:r>
              <a:rPr lang="lv-LV" sz="1600" dirty="0" smtClean="0">
                <a:latin typeface="Arial" pitchFamily="34" charset="0"/>
                <a:cs typeface="Arial" pitchFamily="34" charset="0"/>
              </a:rPr>
              <a:t>– iepriekšējais kalendārais gads pirms projekta (pašvaldības) iesniegšanas un 3 kalendārie gadi pēc projekta (pašvaldības);</a:t>
            </a:r>
          </a:p>
          <a:p>
            <a:pPr lvl="2" algn="just">
              <a:buFont typeface="Arial" panose="020B0604020202020204" pitchFamily="34" charset="0"/>
              <a:buChar char="•"/>
              <a:defRPr/>
            </a:pPr>
            <a:r>
              <a:rPr lang="lv-LV" sz="1600" dirty="0" smtClean="0">
                <a:latin typeface="Arial" pitchFamily="34" charset="0"/>
                <a:cs typeface="Arial" pitchFamily="34" charset="0"/>
              </a:rPr>
              <a:t>Izņēmums – projektiem līdz 2016.gada 1.jūnijam pirmo kalendāro gadu skaita 2014.g. </a:t>
            </a:r>
          </a:p>
          <a:p>
            <a:pPr lvl="2" algn="just">
              <a:buFont typeface="Arial" panose="020B0604020202020204" pitchFamily="34" charset="0"/>
              <a:buChar char="•"/>
              <a:defRPr/>
            </a:pPr>
            <a:endParaRPr lang="lv-LV" sz="1600" dirty="0" smtClean="0">
              <a:latin typeface="Arial" pitchFamily="34" charset="0"/>
              <a:cs typeface="Arial" pitchFamily="34" charset="0"/>
            </a:endParaRPr>
          </a:p>
          <a:p>
            <a:pPr lvl="2" algn="just">
              <a:buFont typeface="Arial" panose="020B0604020202020204" pitchFamily="34" charset="0"/>
              <a:buChar char="•"/>
              <a:defRPr/>
            </a:pPr>
            <a:endParaRPr lang="lv-LV" sz="1100" dirty="0" smtClean="0">
              <a:latin typeface="Arial" pitchFamily="34" charset="0"/>
              <a:cs typeface="Arial" pitchFamily="34" charset="0"/>
            </a:endParaRPr>
          </a:p>
          <a:p>
            <a:pPr lvl="1" algn="just">
              <a:buFont typeface="Arial" panose="020B0604020202020204" pitchFamily="34" charset="0"/>
              <a:buChar char="•"/>
              <a:defRPr/>
            </a:pPr>
            <a:r>
              <a:rPr lang="lv-LV" sz="1600" b="1" dirty="0" smtClean="0">
                <a:latin typeface="Arial" pitchFamily="34" charset="0"/>
                <a:cs typeface="Arial" pitchFamily="34" charset="0"/>
              </a:rPr>
              <a:t>Vidējie sasniedzamie iznākuma rādītāji projektā (</a:t>
            </a:r>
            <a:r>
              <a:rPr lang="lv-LV" sz="1600" b="1" dirty="0" smtClean="0">
                <a:solidFill>
                  <a:schemeClr val="accent1"/>
                </a:solidFill>
                <a:latin typeface="Arial" pitchFamily="34" charset="0"/>
                <a:cs typeface="Arial" pitchFamily="34" charset="0"/>
              </a:rPr>
              <a:t>vienlaikus</a:t>
            </a:r>
            <a:r>
              <a:rPr lang="lv-LV" sz="1600" b="1" dirty="0" smtClean="0">
                <a:latin typeface="Arial" pitchFamily="34" charset="0"/>
                <a:cs typeface="Arial" pitchFamily="34" charset="0"/>
              </a:rPr>
              <a:t>):</a:t>
            </a:r>
          </a:p>
          <a:p>
            <a:pPr lvl="1" algn="just">
              <a:buFont typeface="Arial" panose="020B0604020202020204" pitchFamily="34" charset="0"/>
              <a:buChar char="•"/>
              <a:defRPr/>
            </a:pPr>
            <a:endParaRPr lang="lv-LV" sz="1600" b="1" dirty="0" smtClean="0">
              <a:latin typeface="Arial" pitchFamily="34" charset="0"/>
              <a:cs typeface="Arial" pitchFamily="34" charset="0"/>
            </a:endParaRPr>
          </a:p>
          <a:p>
            <a:pPr lvl="2" algn="just">
              <a:buFont typeface="Arial" panose="020B0604020202020204" pitchFamily="34" charset="0"/>
              <a:buChar char="•"/>
              <a:defRPr/>
            </a:pPr>
            <a:r>
              <a:rPr lang="lv-LV" sz="1600" b="1" dirty="0" smtClean="0">
                <a:latin typeface="Arial" pitchFamily="34" charset="0"/>
                <a:cs typeface="Arial" pitchFamily="34" charset="0"/>
              </a:rPr>
              <a:t>Jaunas darba vietas  </a:t>
            </a:r>
            <a:r>
              <a:rPr lang="lv-LV" sz="1600" dirty="0" smtClean="0">
                <a:latin typeface="Arial" pitchFamily="34" charset="0"/>
                <a:cs typeface="Arial" pitchFamily="34" charset="0"/>
              </a:rPr>
              <a:t>- vidēji vienas jaunas darbavietas radīšanai iegulda ne vairāk kā 41 000 </a:t>
            </a:r>
            <a:r>
              <a:rPr lang="lv-LV" sz="1600" i="1" dirty="0" smtClean="0">
                <a:latin typeface="Arial" pitchFamily="34" charset="0"/>
                <a:cs typeface="Arial" pitchFamily="34" charset="0"/>
              </a:rPr>
              <a:t>euro</a:t>
            </a:r>
            <a:r>
              <a:rPr lang="lv-LV" sz="1600" dirty="0" smtClean="0">
                <a:latin typeface="Arial" pitchFamily="34" charset="0"/>
                <a:cs typeface="Arial" pitchFamily="34" charset="0"/>
              </a:rPr>
              <a:t> ERAF finansējuma (</a:t>
            </a:r>
            <a:r>
              <a:rPr lang="lv-LV" sz="1600" b="1" dirty="0" smtClean="0">
                <a:latin typeface="Arial" pitchFamily="34" charset="0"/>
                <a:cs typeface="Arial" pitchFamily="34" charset="0"/>
              </a:rPr>
              <a:t>A</a:t>
            </a:r>
            <a:r>
              <a:rPr lang="lv-LV" sz="1600" dirty="0" smtClean="0">
                <a:latin typeface="Arial" pitchFamily="34" charset="0"/>
                <a:cs typeface="Arial" pitchFamily="34" charset="0"/>
              </a:rPr>
              <a:t>)</a:t>
            </a:r>
            <a:endParaRPr lang="lv-LV" sz="1600" dirty="0">
              <a:latin typeface="Arial" pitchFamily="34" charset="0"/>
              <a:cs typeface="Arial" pitchFamily="34" charset="0"/>
            </a:endParaRPr>
          </a:p>
          <a:p>
            <a:pPr lvl="2" algn="just">
              <a:buFont typeface="Arial" panose="020B0604020202020204" pitchFamily="34" charset="0"/>
              <a:buChar char="•"/>
              <a:defRPr/>
            </a:pPr>
            <a:endParaRPr lang="lv-LV" sz="1100" dirty="0" smtClean="0">
              <a:latin typeface="Arial" pitchFamily="34" charset="0"/>
              <a:cs typeface="Arial" pitchFamily="34" charset="0"/>
            </a:endParaRPr>
          </a:p>
          <a:p>
            <a:pPr lvl="2" algn="just">
              <a:buFont typeface="Arial" panose="020B0604020202020204" pitchFamily="34" charset="0"/>
              <a:buChar char="•"/>
              <a:defRPr/>
            </a:pPr>
            <a:r>
              <a:rPr lang="lv-LV" sz="1600" b="1" dirty="0" smtClean="0">
                <a:latin typeface="Arial" pitchFamily="34" charset="0"/>
                <a:cs typeface="Arial" pitchFamily="34" charset="0"/>
              </a:rPr>
              <a:t>Piesaista komersanta investīcijas - </a:t>
            </a:r>
            <a:r>
              <a:rPr lang="lv-LV" sz="1600" dirty="0" smtClean="0">
                <a:latin typeface="Arial" pitchFamily="34" charset="0"/>
                <a:cs typeface="Arial" pitchFamily="34" charset="0"/>
              </a:rPr>
              <a:t>vismaz viena </a:t>
            </a:r>
            <a:r>
              <a:rPr lang="lv-LV" sz="1600" i="1" dirty="0" smtClean="0">
                <a:latin typeface="Arial" pitchFamily="34" charset="0"/>
                <a:cs typeface="Arial" pitchFamily="34" charset="0"/>
              </a:rPr>
              <a:t>euro</a:t>
            </a:r>
            <a:r>
              <a:rPr lang="lv-LV" sz="1600" dirty="0" smtClean="0">
                <a:latin typeface="Arial" pitchFamily="34" charset="0"/>
                <a:cs typeface="Arial" pitchFamily="34" charset="0"/>
              </a:rPr>
              <a:t> apmērā uz vienu </a:t>
            </a:r>
            <a:r>
              <a:rPr lang="lv-LV" sz="1600" i="1" dirty="0" smtClean="0">
                <a:latin typeface="Arial" pitchFamily="34" charset="0"/>
                <a:cs typeface="Arial" pitchFamily="34" charset="0"/>
              </a:rPr>
              <a:t>euro</a:t>
            </a:r>
            <a:r>
              <a:rPr lang="lv-LV" sz="1600" dirty="0" smtClean="0">
                <a:latin typeface="Arial" pitchFamily="34" charset="0"/>
                <a:cs typeface="Arial" pitchFamily="34" charset="0"/>
              </a:rPr>
              <a:t> ERAF finansējuma (</a:t>
            </a:r>
            <a:r>
              <a:rPr lang="lv-LV" sz="1600" b="1" dirty="0" smtClean="0">
                <a:latin typeface="Arial" pitchFamily="34" charset="0"/>
                <a:cs typeface="Arial" pitchFamily="34" charset="0"/>
              </a:rPr>
              <a:t>B</a:t>
            </a:r>
            <a:r>
              <a:rPr lang="lv-LV" sz="1600" dirty="0" smtClean="0">
                <a:latin typeface="Arial" pitchFamily="34" charset="0"/>
                <a:cs typeface="Arial" pitchFamily="34" charset="0"/>
              </a:rPr>
              <a:t>)</a:t>
            </a:r>
            <a:endParaRPr lang="lv-LV" sz="1600" dirty="0">
              <a:latin typeface="Arial" pitchFamily="34" charset="0"/>
              <a:cs typeface="Arial" pitchFamily="34" charset="0"/>
            </a:endParaRPr>
          </a:p>
          <a:p>
            <a:pPr lvl="1" algn="just">
              <a:buFont typeface="Arial" panose="020B0604020202020204" pitchFamily="34" charset="0"/>
              <a:buChar char="•"/>
              <a:defRPr/>
            </a:pPr>
            <a:endParaRPr lang="lv-LV" sz="1100" dirty="0">
              <a:latin typeface="Arial" pitchFamily="34" charset="0"/>
              <a:cs typeface="Arial" pitchFamily="34" charset="0"/>
            </a:endParaRPr>
          </a:p>
          <a:p>
            <a:pPr>
              <a:defRPr/>
            </a:pPr>
            <a:endParaRPr lang="lv-LV" sz="1600" dirty="0">
              <a:latin typeface="Arial" pitchFamily="34" charset="0"/>
              <a:ea typeface="+mn-ea"/>
              <a:cs typeface="Arial" pitchFamily="34" charset="0"/>
            </a:endParaRPr>
          </a:p>
          <a:p>
            <a:pPr marL="469900" lvl="1" indent="0" algn="just">
              <a:buFont typeface="Arial" charset="0"/>
              <a:buNone/>
              <a:defRPr/>
            </a:pPr>
            <a:endParaRPr lang="lv-LV" sz="1600" dirty="0" smtClean="0">
              <a:latin typeface="Arial" pitchFamily="34" charset="0"/>
              <a:cs typeface="Arial" pitchFamily="34" charset="0"/>
            </a:endParaRPr>
          </a:p>
          <a:p>
            <a:pPr algn="just">
              <a:defRPr/>
            </a:pPr>
            <a:endParaRPr lang="lv-LV" sz="1400" dirty="0">
              <a:latin typeface="Arial" pitchFamily="34" charset="0"/>
              <a:cs typeface="Arial" pitchFamily="34" charset="0"/>
            </a:endParaRPr>
          </a:p>
        </p:txBody>
      </p:sp>
      <p:sp>
        <p:nvSpPr>
          <p:cNvPr id="21508" name="Slide Number Placeholder 5"/>
          <p:cNvSpPr>
            <a:spLocks noGrp="1"/>
          </p:cNvSpPr>
          <p:nvPr>
            <p:ph type="sldNum" sz="quarter" idx="13"/>
          </p:nvPr>
        </p:nvSpPr>
        <p:spPr bwMode="auto">
          <a:noFill/>
          <a:ln>
            <a:miter lim="800000"/>
            <a:headEnd/>
            <a:tailEnd/>
          </a:ln>
        </p:spPr>
        <p:txBody>
          <a:bodyPr/>
          <a:lstStyle/>
          <a:p>
            <a:fld id="{4D3A3D1F-ABBA-4644-9345-D0E927F6AB35}" type="slidenum">
              <a:rPr lang="en-US" altLang="en-US"/>
              <a:pPr/>
              <a:t>9</a:t>
            </a:fld>
            <a:endParaRPr lang="en-US" altLang="en-US"/>
          </a:p>
        </p:txBody>
      </p:sp>
      <p:sp>
        <p:nvSpPr>
          <p:cNvPr id="6" name="Title 1"/>
          <p:cNvSpPr txBox="1">
            <a:spLocks/>
          </p:cNvSpPr>
          <p:nvPr/>
        </p:nvSpPr>
        <p:spPr bwMode="auto">
          <a:xfrm>
            <a:off x="1965325" y="381000"/>
            <a:ext cx="6721475" cy="703263"/>
          </a:xfrm>
          <a:prstGeom prst="rect">
            <a:avLst/>
          </a:prstGeom>
          <a:noFill/>
          <a:ln w="9525">
            <a:noFill/>
            <a:miter lim="800000"/>
            <a:headEnd/>
            <a:tailEnd/>
          </a:ln>
        </p:spPr>
        <p:txBody>
          <a:bodyPr vert="horz" wrap="square" lIns="93957" tIns="46979" rIns="93957" bIns="46979" numCol="1" anchor="t" anchorCtr="0" compatLnSpc="1">
            <a:prstTxWarp prst="textNoShape">
              <a:avLst/>
            </a:prstTxWarp>
            <a:normAutofit fontScale="92500"/>
          </a:bodyPr>
          <a:lstStyle>
            <a:lvl1pPr algn="l" defTabSz="938213" rtl="0" eaLnBrk="0" fontAlgn="base" hangingPunct="0">
              <a:spcBef>
                <a:spcPct val="0"/>
              </a:spcBef>
              <a:spcAft>
                <a:spcPct val="0"/>
              </a:spcAft>
              <a:defRPr sz="2400" b="1"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defTabSz="938213" rtl="0" eaLnBrk="0" fontAlgn="base" hangingPunct="0">
              <a:spcBef>
                <a:spcPct val="0"/>
              </a:spcBef>
              <a:spcAft>
                <a:spcPct val="0"/>
              </a:spcAft>
              <a:defRPr sz="4500">
                <a:solidFill>
                  <a:schemeClr val="tx1"/>
                </a:solidFill>
                <a:latin typeface="Times New Roman" pitchFamily="18" charset="0"/>
              </a:defRPr>
            </a:lvl2pPr>
            <a:lvl3pPr algn="ctr" defTabSz="938213" rtl="0" eaLnBrk="0" fontAlgn="base" hangingPunct="0">
              <a:spcBef>
                <a:spcPct val="0"/>
              </a:spcBef>
              <a:spcAft>
                <a:spcPct val="0"/>
              </a:spcAft>
              <a:defRPr sz="4500">
                <a:solidFill>
                  <a:schemeClr val="tx1"/>
                </a:solidFill>
                <a:latin typeface="Times New Roman" pitchFamily="18" charset="0"/>
              </a:defRPr>
            </a:lvl3pPr>
            <a:lvl4pPr algn="ctr" defTabSz="938213" rtl="0" eaLnBrk="0" fontAlgn="base" hangingPunct="0">
              <a:spcBef>
                <a:spcPct val="0"/>
              </a:spcBef>
              <a:spcAft>
                <a:spcPct val="0"/>
              </a:spcAft>
              <a:defRPr sz="4500">
                <a:solidFill>
                  <a:schemeClr val="tx1"/>
                </a:solidFill>
                <a:latin typeface="Times New Roman" pitchFamily="18" charset="0"/>
              </a:defRPr>
            </a:lvl4pPr>
            <a:lvl5pPr algn="ctr" defTabSz="938213" rtl="0" eaLnBrk="0" fontAlgn="base" hangingPunct="0">
              <a:spcBef>
                <a:spcPct val="0"/>
              </a:spcBef>
              <a:spcAft>
                <a:spcPct val="0"/>
              </a:spcAft>
              <a:defRPr sz="4500">
                <a:solidFill>
                  <a:schemeClr val="tx1"/>
                </a:solidFill>
                <a:latin typeface="Times New Roman" pitchFamily="18" charset="0"/>
              </a:defRPr>
            </a:lvl5pPr>
            <a:lvl6pPr marL="457200" algn="ctr" defTabSz="938213" rtl="0" eaLnBrk="1" fontAlgn="base" hangingPunct="1">
              <a:spcBef>
                <a:spcPct val="0"/>
              </a:spcBef>
              <a:spcAft>
                <a:spcPct val="0"/>
              </a:spcAft>
              <a:defRPr sz="4500">
                <a:solidFill>
                  <a:schemeClr val="tx1"/>
                </a:solidFill>
                <a:latin typeface="Times New Roman" pitchFamily="18" charset="0"/>
              </a:defRPr>
            </a:lvl6pPr>
            <a:lvl7pPr marL="914400" algn="ctr" defTabSz="938213" rtl="0" eaLnBrk="1" fontAlgn="base" hangingPunct="1">
              <a:spcBef>
                <a:spcPct val="0"/>
              </a:spcBef>
              <a:spcAft>
                <a:spcPct val="0"/>
              </a:spcAft>
              <a:defRPr sz="4500">
                <a:solidFill>
                  <a:schemeClr val="tx1"/>
                </a:solidFill>
                <a:latin typeface="Times New Roman" pitchFamily="18" charset="0"/>
              </a:defRPr>
            </a:lvl7pPr>
            <a:lvl8pPr marL="1371600" algn="ctr" defTabSz="938213" rtl="0" eaLnBrk="1" fontAlgn="base" hangingPunct="1">
              <a:spcBef>
                <a:spcPct val="0"/>
              </a:spcBef>
              <a:spcAft>
                <a:spcPct val="0"/>
              </a:spcAft>
              <a:defRPr sz="4500">
                <a:solidFill>
                  <a:schemeClr val="tx1"/>
                </a:solidFill>
                <a:latin typeface="Times New Roman" pitchFamily="18" charset="0"/>
              </a:defRPr>
            </a:lvl8pPr>
            <a:lvl9pPr marL="1828800" algn="ctr" defTabSz="938213" rtl="0" eaLnBrk="1" fontAlgn="base" hangingPunct="1">
              <a:spcBef>
                <a:spcPct val="0"/>
              </a:spcBef>
              <a:spcAft>
                <a:spcPct val="0"/>
              </a:spcAft>
              <a:defRPr sz="4500">
                <a:solidFill>
                  <a:schemeClr val="tx1"/>
                </a:solidFill>
                <a:latin typeface="Times New Roman" pitchFamily="18" charset="0"/>
              </a:defRPr>
            </a:lvl9pPr>
          </a:lstStyle>
          <a:p>
            <a:r>
              <a:rPr lang="lv-LV" altLang="lv-LV" sz="3600" dirty="0" smtClean="0"/>
              <a:t>Sasniedzamie </a:t>
            </a:r>
            <a:r>
              <a:rPr lang="lv-LV" altLang="lv-LV" sz="3600" dirty="0"/>
              <a:t>rezultāti </a:t>
            </a:r>
            <a:r>
              <a:rPr lang="lv-LV" altLang="lv-LV" sz="3600" dirty="0" smtClean="0"/>
              <a:t>(3)</a:t>
            </a:r>
          </a:p>
        </p:txBody>
      </p:sp>
    </p:spTree>
    <p:extLst>
      <p:ext uri="{BB962C8B-B14F-4D97-AF65-F5344CB8AC3E}">
        <p14:creationId xmlns:p14="http://schemas.microsoft.com/office/powerpoint/2010/main" xmlns="" val="2278610247"/>
      </p:ext>
    </p:extLst>
  </p:cSld>
  <p:clrMapOvr>
    <a:masterClrMapping/>
  </p:clrMapOvr>
  <p:timing>
    <p:tnLst>
      <p:par>
        <p:cTn id="1" dur="indefinite" restart="never" nodeType="tmRoot"/>
      </p:par>
    </p:tnLst>
  </p:timing>
</p:sld>
</file>

<file path=ppt/theme/theme1.xml><?xml version="1.0" encoding="utf-8"?>
<a:theme xmlns:a="http://schemas.openxmlformats.org/drawingml/2006/main" name="89_Prezentacija_templateLV">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itullapa_kontaktinformacij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8751</TotalTime>
  <Words>2364</Words>
  <Application>Microsoft Office PowerPoint</Application>
  <PresentationFormat>On-screen Show (4:3)</PresentationFormat>
  <Paragraphs>462</Paragraphs>
  <Slides>26</Slides>
  <Notes>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89_Prezentacija_templateLV</vt:lpstr>
      <vt:lpstr>Atbalsts publiskai infrastruktūrai uzņēmējdarbības veicināšanai un degradēto teritoriju atjaunošanai   (SAM 3.3.1. un SAM 5.6.2.)  Reģionālais seminārs Jelgavā, 19.11.2015.</vt:lpstr>
      <vt:lpstr> Saturs</vt:lpstr>
      <vt:lpstr>Ieviešanas process (1)</vt:lpstr>
      <vt:lpstr>Ieviešanas process (3)</vt:lpstr>
      <vt:lpstr>Ieviešanas process (4)</vt:lpstr>
      <vt:lpstr>Finansējuma apjoms</vt:lpstr>
      <vt:lpstr>Slide 7</vt:lpstr>
      <vt:lpstr>Izslēgtās nozares – nozares, kuru rezultātus neieskaita</vt:lpstr>
      <vt:lpstr>Slide 9</vt:lpstr>
      <vt:lpstr>Slide 10</vt:lpstr>
      <vt:lpstr>Slide 11</vt:lpstr>
      <vt:lpstr>Slide 12</vt:lpstr>
      <vt:lpstr>Atbalstāmās darbības</vt:lpstr>
      <vt:lpstr>Attiecināmās izmaksas (1)</vt:lpstr>
      <vt:lpstr>Slide 15</vt:lpstr>
      <vt:lpstr>Atbalsta intensitāte</vt:lpstr>
      <vt:lpstr>Projekta iesniedzējs</vt:lpstr>
      <vt:lpstr>Sadarbība projektā</vt:lpstr>
      <vt:lpstr>Elektroenerģijas un gāzes infrastruktūras ierīkošana – </vt:lpstr>
      <vt:lpstr>Elektroenerģijas un gāzes infrastruktūras ierīkošana – </vt:lpstr>
      <vt:lpstr>Kādā īpašumā var ieguldīt?</vt:lpstr>
      <vt:lpstr>Nekustamā īpašuma izmantošana</vt:lpstr>
      <vt:lpstr>Citi nosacījumi, kas jāņem vērā</vt:lpstr>
      <vt:lpstr>Projekta piemērs  - funkcionāls savienojums</vt:lpstr>
      <vt:lpstr>Projekta piemērs  - ēkas, teritorijas ar komunikācijām (elektrība, gāze, ūdens)</vt:lpstr>
      <vt:lpstr>Slide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Ritvars Timermanis</dc:creator>
  <cp:lastModifiedBy>RitvarsTimermanis</cp:lastModifiedBy>
  <cp:revision>760</cp:revision>
  <dcterms:created xsi:type="dcterms:W3CDTF">2014-11-20T14:46:47Z</dcterms:created>
  <dcterms:modified xsi:type="dcterms:W3CDTF">2015-11-17T09:34:23Z</dcterms:modified>
</cp:coreProperties>
</file>