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2" r:id="rId1"/>
  </p:sldMasterIdLst>
  <p:notesMasterIdLst>
    <p:notesMasterId r:id="rId24"/>
  </p:notesMasterIdLst>
  <p:handoutMasterIdLst>
    <p:handoutMasterId r:id="rId25"/>
  </p:handoutMasterIdLst>
  <p:sldIdLst>
    <p:sldId id="256" r:id="rId2"/>
    <p:sldId id="572" r:id="rId3"/>
    <p:sldId id="573" r:id="rId4"/>
    <p:sldId id="574" r:id="rId5"/>
    <p:sldId id="577" r:id="rId6"/>
    <p:sldId id="575" r:id="rId7"/>
    <p:sldId id="576" r:id="rId8"/>
    <p:sldId id="578" r:id="rId9"/>
    <p:sldId id="581" r:id="rId10"/>
    <p:sldId id="583" r:id="rId11"/>
    <p:sldId id="582" r:id="rId12"/>
    <p:sldId id="584" r:id="rId13"/>
    <p:sldId id="586" r:id="rId14"/>
    <p:sldId id="585" r:id="rId15"/>
    <p:sldId id="579" r:id="rId16"/>
    <p:sldId id="587" r:id="rId17"/>
    <p:sldId id="588" r:id="rId18"/>
    <p:sldId id="589" r:id="rId19"/>
    <p:sldId id="590" r:id="rId20"/>
    <p:sldId id="591" r:id="rId21"/>
    <p:sldId id="592" r:id="rId22"/>
    <p:sldId id="571" r:id="rId23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17" clrIdx="0"/>
  <p:cmAuthor id="1" name="User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  <a:srgbClr val="66C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3" autoAdjust="0"/>
    <p:restoredTop sz="89613" autoAdjust="0"/>
  </p:normalViewPr>
  <p:slideViewPr>
    <p:cSldViewPr>
      <p:cViewPr>
        <p:scale>
          <a:sx n="90" d="100"/>
          <a:sy n="90" d="100"/>
        </p:scale>
        <p:origin x="-47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2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\Clients\Kanceleja\PPS%20pilnveidosana\DP\DP2.y%20Pakalpojumu%20izvertesana\db\parskati_resori%20v08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\Clients\Kanceleja\PPS%20pilnveidosana\DP\DP2.y%20Pakalpojumu%20izvertesana\db\parskati_resori%20v08b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\Clients\Kanceleja\PPS%20pilnveidosana\DP\DP2.y%20Pakalpojumu%20izvertesana\db\parskati_resori%20v08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Kanāli!$B$3</c:f>
              <c:strCache>
                <c:ptCount val="1"/>
                <c:pt idx="0">
                  <c:v>Perfekti piemērots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cat>
            <c:strRef>
              <c:f>Kanāli!$A$4:$A$11</c:f>
              <c:strCache>
                <c:ptCount val="8"/>
                <c:pt idx="0">
                  <c:v>KA nodalīšana (pieprasīšana)</c:v>
                </c:pt>
                <c:pt idx="1">
                  <c:v>KA nodalīšana (piegāde)</c:v>
                </c:pt>
                <c:pt idx="2">
                  <c:v>Pasts (pieprasīšana)</c:v>
                </c:pt>
                <c:pt idx="3">
                  <c:v>Pasts piegāde)</c:v>
                </c:pt>
                <c:pt idx="4">
                  <c:v>Telefons (pieprasīšana)</c:v>
                </c:pt>
                <c:pt idx="5">
                  <c:v>Telefons (piegāde)</c:v>
                </c:pt>
                <c:pt idx="6">
                  <c:v>Elektroniski (pieprasīšana)</c:v>
                </c:pt>
                <c:pt idx="7">
                  <c:v>Elektroniski (piegāde)</c:v>
                </c:pt>
              </c:strCache>
            </c:strRef>
          </c:cat>
          <c:val>
            <c:numRef>
              <c:f>Kanāli!$B$4:$B$11</c:f>
              <c:numCache>
                <c:formatCode>0.0%</c:formatCode>
                <c:ptCount val="8"/>
                <c:pt idx="0">
                  <c:v>0.15802717664821339</c:v>
                </c:pt>
                <c:pt idx="1">
                  <c:v>0.14947156517362858</c:v>
                </c:pt>
                <c:pt idx="2">
                  <c:v>0.30045294413688983</c:v>
                </c:pt>
                <c:pt idx="3">
                  <c:v>0.28384499245093109</c:v>
                </c:pt>
                <c:pt idx="4">
                  <c:v>4.0764972320080521E-2</c:v>
                </c:pt>
                <c:pt idx="5">
                  <c:v>3.0196275792652241E-2</c:v>
                </c:pt>
                <c:pt idx="6">
                  <c:v>0.27830900855561147</c:v>
                </c:pt>
                <c:pt idx="7">
                  <c:v>0.2737795671867137</c:v>
                </c:pt>
              </c:numCache>
            </c:numRef>
          </c:val>
        </c:ser>
        <c:ser>
          <c:idx val="1"/>
          <c:order val="1"/>
          <c:tx>
            <c:strRef>
              <c:f>Kanāli!$C$3</c:f>
              <c:strCache>
                <c:ptCount val="1"/>
                <c:pt idx="0">
                  <c:v>Labi piemērots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Kanāli!$A$4:$A$11</c:f>
              <c:strCache>
                <c:ptCount val="8"/>
                <c:pt idx="0">
                  <c:v>KA nodalīšana (pieprasīšana)</c:v>
                </c:pt>
                <c:pt idx="1">
                  <c:v>KA nodalīšana (piegāde)</c:v>
                </c:pt>
                <c:pt idx="2">
                  <c:v>Pasts (pieprasīšana)</c:v>
                </c:pt>
                <c:pt idx="3">
                  <c:v>Pasts piegāde)</c:v>
                </c:pt>
                <c:pt idx="4">
                  <c:v>Telefons (pieprasīšana)</c:v>
                </c:pt>
                <c:pt idx="5">
                  <c:v>Telefons (piegāde)</c:v>
                </c:pt>
                <c:pt idx="6">
                  <c:v>Elektroniski (pieprasīšana)</c:v>
                </c:pt>
                <c:pt idx="7">
                  <c:v>Elektroniski (piegāde)</c:v>
                </c:pt>
              </c:strCache>
            </c:strRef>
          </c:cat>
          <c:val>
            <c:numRef>
              <c:f>Kanāli!$C$4:$C$11</c:f>
              <c:numCache>
                <c:formatCode>0.0%</c:formatCode>
                <c:ptCount val="8"/>
                <c:pt idx="0">
                  <c:v>0.1318570709612481</c:v>
                </c:pt>
                <c:pt idx="1">
                  <c:v>0.12028183190739808</c:v>
                </c:pt>
                <c:pt idx="2">
                  <c:v>0.14997483643683948</c:v>
                </c:pt>
                <c:pt idx="3">
                  <c:v>0.15702063412179171</c:v>
                </c:pt>
                <c:pt idx="4">
                  <c:v>5.2340211373930558E-2</c:v>
                </c:pt>
                <c:pt idx="5">
                  <c:v>2.5163563160543537E-2</c:v>
                </c:pt>
                <c:pt idx="6">
                  <c:v>0.19577252138902868</c:v>
                </c:pt>
                <c:pt idx="7">
                  <c:v>0.15148465022647209</c:v>
                </c:pt>
              </c:numCache>
            </c:numRef>
          </c:val>
        </c:ser>
        <c:ser>
          <c:idx val="2"/>
          <c:order val="2"/>
          <c:tx>
            <c:strRef>
              <c:f>Kanāli!$D$3</c:f>
              <c:strCache>
                <c:ptCount val="1"/>
                <c:pt idx="0">
                  <c:v>Nedaudz piemērots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Kanāli!$A$4:$A$11</c:f>
              <c:strCache>
                <c:ptCount val="8"/>
                <c:pt idx="0">
                  <c:v>KA nodalīšana (pieprasīšana)</c:v>
                </c:pt>
                <c:pt idx="1">
                  <c:v>KA nodalīšana (piegāde)</c:v>
                </c:pt>
                <c:pt idx="2">
                  <c:v>Pasts (pieprasīšana)</c:v>
                </c:pt>
                <c:pt idx="3">
                  <c:v>Pasts piegāde)</c:v>
                </c:pt>
                <c:pt idx="4">
                  <c:v>Telefons (pieprasīšana)</c:v>
                </c:pt>
                <c:pt idx="5">
                  <c:v>Telefons (piegāde)</c:v>
                </c:pt>
                <c:pt idx="6">
                  <c:v>Elektroniski (pieprasīšana)</c:v>
                </c:pt>
                <c:pt idx="7">
                  <c:v>Elektroniski (piegāde)</c:v>
                </c:pt>
              </c:strCache>
            </c:strRef>
          </c:cat>
          <c:val>
            <c:numRef>
              <c:f>Kanāli!$D$4:$D$11</c:f>
              <c:numCache>
                <c:formatCode>0.0%</c:formatCode>
                <c:ptCount val="8"/>
                <c:pt idx="0">
                  <c:v>0.13839959738298943</c:v>
                </c:pt>
                <c:pt idx="1">
                  <c:v>0.12028183190739808</c:v>
                </c:pt>
                <c:pt idx="2">
                  <c:v>6.7941620533467542E-2</c:v>
                </c:pt>
                <c:pt idx="3">
                  <c:v>5.7876195269250121E-2</c:v>
                </c:pt>
                <c:pt idx="4">
                  <c:v>0.13387015601409161</c:v>
                </c:pt>
                <c:pt idx="5">
                  <c:v>6.7941620533467542E-2</c:v>
                </c:pt>
                <c:pt idx="6">
                  <c:v>0.11222949169602414</c:v>
                </c:pt>
                <c:pt idx="7">
                  <c:v>0.10920986411675894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257088"/>
        <c:axId val="42300160"/>
      </c:barChart>
      <c:catAx>
        <c:axId val="27257088"/>
        <c:scaling>
          <c:orientation val="minMax"/>
        </c:scaling>
        <c:delete val="0"/>
        <c:axPos val="l"/>
        <c:majorTickMark val="out"/>
        <c:minorTickMark val="none"/>
        <c:tickLblPos val="nextTo"/>
        <c:crossAx val="42300160"/>
        <c:crosses val="autoZero"/>
        <c:auto val="1"/>
        <c:lblAlgn val="ctr"/>
        <c:lblOffset val="100"/>
        <c:noMultiLvlLbl val="0"/>
      </c:catAx>
      <c:valAx>
        <c:axId val="42300160"/>
        <c:scaling>
          <c:orientation val="minMax"/>
        </c:scaling>
        <c:delete val="0"/>
        <c:axPos val="b"/>
        <c:majorGridlines/>
        <c:numFmt formatCode="0.0%" sourceLinked="1"/>
        <c:majorTickMark val="out"/>
        <c:minorTickMark val="none"/>
        <c:tickLblPos val="nextTo"/>
        <c:crossAx val="2725708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9.9195047427582339E-2"/>
                  <c:y val="7.5930144267274111E-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7.5952840256806486E-2"/>
                  <c:y val="0.1777686240965821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4.7032091832669549E-2"/>
                  <c:y val="2.32481073747831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3.2989493334609772E-2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0.19530486880629291"/>
                  <c:y val="-3.68142820416240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numFmt formatCode="0.0%" sourceLinked="0"/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'65 Pilnveidošana-elektronizācij'!$B$24:$F$24</c:f>
              <c:strCache>
                <c:ptCount val="5"/>
                <c:pt idx="0">
                  <c:v>Acīmredzama un nozīmīga pilnveidošanas lietderība</c:v>
                </c:pt>
                <c:pt idx="1">
                  <c:v>Liela pilnveidošanas lietderība</c:v>
                </c:pt>
                <c:pt idx="2">
                  <c:v>Vidēja pilnveidošanas lietderība</c:v>
                </c:pt>
                <c:pt idx="3">
                  <c:v>Iespējama, bet neliela pilnveidošanas lietderība</c:v>
                </c:pt>
                <c:pt idx="4">
                  <c:v>Nav noteikta</c:v>
                </c:pt>
              </c:strCache>
            </c:strRef>
          </c:cat>
          <c:val>
            <c:numRef>
              <c:f>'65 Pilnveidošana-elektronizācij'!$B$25:$F$25</c:f>
              <c:numCache>
                <c:formatCode>General</c:formatCode>
                <c:ptCount val="5"/>
                <c:pt idx="0">
                  <c:v>176</c:v>
                </c:pt>
                <c:pt idx="1">
                  <c:v>278</c:v>
                </c:pt>
                <c:pt idx="2">
                  <c:v>230</c:v>
                </c:pt>
                <c:pt idx="3">
                  <c:v>205</c:v>
                </c:pt>
                <c:pt idx="4">
                  <c:v>1098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sz="1400"/>
      </a:pPr>
      <a:endParaRPr lang="lv-LV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26800373357584"/>
          <c:y val="3.3409263477600613E-2"/>
          <c:w val="0.77808757947809726"/>
          <c:h val="0.90568973866877145"/>
        </c:manualLayout>
      </c:layout>
      <c:barChart>
        <c:barDir val="bar"/>
        <c:grouping val="clustered"/>
        <c:varyColors val="0"/>
        <c:ser>
          <c:idx val="1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6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'35 Elektroniski'!$C$23:$J$23</c:f>
              <c:strCache>
                <c:ptCount val="8"/>
                <c:pt idx="0">
                  <c:v>E-pasts (pieprasīšana)</c:v>
                </c:pt>
                <c:pt idx="1">
                  <c:v>E-pasts (piegāde)</c:v>
                </c:pt>
                <c:pt idx="2">
                  <c:v>Iestādes vietne (pieprasīšana)</c:v>
                </c:pt>
                <c:pt idx="3">
                  <c:v>Iestādes vietne (piegāde)</c:v>
                </c:pt>
                <c:pt idx="4">
                  <c:v>Specializēts portāls (pieprasīšana)</c:v>
                </c:pt>
                <c:pt idx="5">
                  <c:v>Specializēts portāls (piegāde)</c:v>
                </c:pt>
                <c:pt idx="6">
                  <c:v>www.latvija.lv (pieprasīšana)</c:v>
                </c:pt>
                <c:pt idx="7">
                  <c:v>www.latvija.lv (piegāde)</c:v>
                </c:pt>
              </c:strCache>
            </c:strRef>
          </c:cat>
          <c:val>
            <c:numRef>
              <c:f>'35 Elektroniski'!$C$25:$J$25</c:f>
              <c:numCache>
                <c:formatCode>0.0%</c:formatCode>
                <c:ptCount val="8"/>
                <c:pt idx="0">
                  <c:v>0.24660291897332665</c:v>
                </c:pt>
                <c:pt idx="1">
                  <c:v>0.39657775541016616</c:v>
                </c:pt>
                <c:pt idx="2">
                  <c:v>8.7569199798691516E-2</c:v>
                </c:pt>
                <c:pt idx="3">
                  <c:v>0.11776547559134373</c:v>
                </c:pt>
                <c:pt idx="4">
                  <c:v>3.8751887267237044E-2</c:v>
                </c:pt>
                <c:pt idx="5">
                  <c:v>5.0830397584297936E-2</c:v>
                </c:pt>
                <c:pt idx="6">
                  <c:v>3.4725717161550082E-2</c:v>
                </c:pt>
                <c:pt idx="7">
                  <c:v>4.4791142425767483E-2</c:v>
                </c:pt>
              </c:numCache>
            </c:numRef>
          </c:val>
        </c:ser>
        <c:ser>
          <c:idx val="0"/>
          <c:order val="1"/>
          <c:invertIfNegative val="0"/>
          <c:cat>
            <c:strRef>
              <c:f>'35 Elektroniski'!$C$23:$J$23</c:f>
              <c:strCache>
                <c:ptCount val="8"/>
                <c:pt idx="0">
                  <c:v>E-pasts (pieprasīšana)</c:v>
                </c:pt>
                <c:pt idx="1">
                  <c:v>E-pasts (piegāde)</c:v>
                </c:pt>
                <c:pt idx="2">
                  <c:v>Iestādes vietne (pieprasīšana)</c:v>
                </c:pt>
                <c:pt idx="3">
                  <c:v>Iestādes vietne (piegāde)</c:v>
                </c:pt>
                <c:pt idx="4">
                  <c:v>Specializēts portāls (pieprasīšana)</c:v>
                </c:pt>
                <c:pt idx="5">
                  <c:v>Specializēts portāls (piegāde)</c:v>
                </c:pt>
                <c:pt idx="6">
                  <c:v>www.latvija.lv (pieprasīšana)</c:v>
                </c:pt>
                <c:pt idx="7">
                  <c:v>www.latvija.lv (piegāde)</c:v>
                </c:pt>
              </c:strCache>
            </c:strRef>
          </c:cat>
          <c:val>
            <c:numRef>
              <c:f>'35 Elektroniski'!$C$26:$J$26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3435904"/>
        <c:axId val="43433344"/>
      </c:barChart>
      <c:valAx>
        <c:axId val="43433344"/>
        <c:scaling>
          <c:orientation val="minMax"/>
          <c:max val="0.5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crossAx val="43435904"/>
        <c:crosses val="autoZero"/>
        <c:crossBetween val="between"/>
      </c:valAx>
      <c:catAx>
        <c:axId val="43435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3433344"/>
        <c:crosses val="autoZero"/>
        <c:auto val="1"/>
        <c:lblAlgn val="ctr"/>
        <c:lblOffset val="100"/>
        <c:noMultiLvlLbl val="0"/>
      </c:catAx>
      <c:spPr>
        <a:ln w="0"/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lv-LV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B867D6E-6906-44C4-9384-D5D54D96F8E3}" type="datetimeFigureOut">
              <a:rPr lang="lv-LV"/>
              <a:pPr>
                <a:defRPr/>
              </a:pPr>
              <a:t>16.05.2012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90838" cy="49688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663" y="9428163"/>
            <a:ext cx="2890837" cy="49688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4144CAC-1E6E-473C-B2A0-AD8D42A493C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46740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094F48B-8B6E-45BD-9327-AB95DE8AF9D4}" type="datetimeFigureOut">
              <a:rPr lang="lv-LV"/>
              <a:pPr>
                <a:defRPr/>
              </a:pPr>
              <a:t>16.05.2012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0C66B5F-5F60-4C86-A271-399B6B4E72E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22008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lv-LV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BFA329-1E2B-4B59-93A2-8E770BC1646F}" type="slidenum">
              <a:rPr lang="lv-LV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D623A-85A3-46CC-8121-E2DD3BFF4770}" type="slidenum">
              <a:rPr lang="lv-LV" smtClean="0"/>
              <a:pPr/>
              <a:t>22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6044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b="1" cap="all" baseline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9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1026C-E9F1-4719-910C-6C428D04D3E5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07C04-B498-4948-B2F2-2B7557667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64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6876F-1A68-4714-9327-193FC4FE49B0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EE740-1BDF-4EDC-A89A-61E9BF9081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371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9050"/>
            <a:ext cx="2895600" cy="328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C4863-5AAD-4515-8C14-77BC2320D3B5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9050"/>
            <a:ext cx="4114800" cy="328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9050"/>
            <a:ext cx="1066800" cy="328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7F432-3C83-4687-982C-C3EFBA9D0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69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EBA8D-5047-46F0-BDB5-87E46033E019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E0C36-6BC7-442D-889B-A70A9809EE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9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578B-BD79-4E8A-BFCC-5FB2AB4169A0}" type="datetime1">
              <a:rPr lang="lv-LV"/>
              <a:pPr>
                <a:defRPr/>
              </a:pPr>
              <a:t>16.05.2012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CF190-5965-4D0F-B39A-5A0FB337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430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D5973-C5AB-4040-8F12-7E7A638DD76C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77746-B246-4907-911F-25BF48BF4C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F160F-3AB9-45B9-8E76-34A75D1FD9D2}" type="datetime1">
              <a:rPr lang="lv-LV"/>
              <a:pPr>
                <a:defRPr/>
              </a:pPr>
              <a:t>16.05.2012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93339-B51D-4AD9-B15F-634CDBA67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8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9E49B-55CC-4F5D-89BE-FD58F06BF607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BC081-3EF2-4350-A25C-FD36DAFDCE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226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3D8D2-3DD5-4C07-B075-DF3FB4DCE3B9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DE5D-2EF4-488C-8B3A-4CD992190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49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BFF9F-5CFA-47F6-9A31-D28ABC89064F}" type="datetime1">
              <a:rPr lang="lv-LV"/>
              <a:pPr>
                <a:defRPr/>
              </a:pPr>
              <a:t>16.05.2012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E1A30-E994-41D4-AC46-20A45BD36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0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0BEB-5141-4F57-941F-D213C0768F35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7D88B-8972-4566-96E5-48A23395B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04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r>
              <a:rPr lang="lv-LV" smtClean="0"/>
              <a:t>a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AEFCB384-3F3E-416F-9804-E3D3EB95F062}" type="datetime1">
              <a:rPr lang="lv-LV"/>
              <a:pPr>
                <a:defRPr/>
              </a:pPr>
              <a:t>16.05.2012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8903CFA-878C-414B-BF8B-5CF105DE13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3" r:id="rId2"/>
    <p:sldLayoutId id="2147483986" r:id="rId3"/>
    <p:sldLayoutId id="2147483982" r:id="rId4"/>
    <p:sldLayoutId id="2147483987" r:id="rId5"/>
    <p:sldLayoutId id="2147483981" r:id="rId6"/>
    <p:sldLayoutId id="2147483980" r:id="rId7"/>
    <p:sldLayoutId id="2147483988" r:id="rId8"/>
    <p:sldLayoutId id="2147483979" r:id="rId9"/>
    <p:sldLayoutId id="2147483978" r:id="rId10"/>
    <p:sldLayoutId id="2147483977" r:id="rId11"/>
    <p:sldLayoutId id="21474839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 kern="1200" spc="-100">
          <a:solidFill>
            <a:schemeClr val="tx2"/>
          </a:solidFill>
          <a:latin typeface="Calibri" pitchFamily="34" charset="0"/>
          <a:ea typeface="+mj-ea"/>
          <a:cs typeface="Calibri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358775" indent="-358775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q"/>
        <a:defRPr sz="24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73025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Courier New" pitchFamily="49" charset="0"/>
        <a:buChar char="o"/>
        <a:defRPr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004888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187450" indent="-1365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tvija.l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tvija.lv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tvija.lv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sz="4800" dirty="0" smtClean="0"/>
              <a:t>PUBLISKO PAKALPOJUMU SISTĒMAS PILNVEIDOŠANA</a:t>
            </a:r>
            <a:endParaRPr lang="lv-LV" sz="4800" dirty="0" smtClean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774632" cy="1855788"/>
          </a:xfrm>
        </p:spPr>
        <p:txBody>
          <a:bodyPr/>
          <a:lstStyle/>
          <a:p>
            <a:r>
              <a:rPr lang="lv-LV" sz="3000" b="1" dirty="0" smtClean="0"/>
              <a:t>Publiskā apspriešana (pakalpojumu aprakstīšana, PPK, pakalpojumu elektronizācija)</a:t>
            </a:r>
          </a:p>
          <a:p>
            <a:endParaRPr lang="lv-LV" sz="2000" dirty="0" smtClean="0"/>
          </a:p>
          <a:p>
            <a:r>
              <a:rPr lang="lv-LV" sz="2000" dirty="0" smtClean="0"/>
              <a:t>Ivars Solovjovs</a:t>
            </a:r>
          </a:p>
          <a:p>
            <a:r>
              <a:rPr lang="lv-LV" sz="2000" dirty="0" smtClean="0"/>
              <a:t>23.05.2012</a:t>
            </a:r>
            <a:endParaRPr lang="lv-LV" sz="2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97575"/>
            <a:ext cx="26193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913" y="6061075"/>
            <a:ext cx="1833562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 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726113"/>
            <a:ext cx="947738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8" descr="PwC_fl_4cp.ep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360988"/>
            <a:ext cx="129063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388" y="6132513"/>
            <a:ext cx="177641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765175"/>
            <a:ext cx="84978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Rekomendācijas pakalpojumu elektronizēšanai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45370273"/>
              </p:ext>
            </p:extLst>
          </p:nvPr>
        </p:nvGraphicFramePr>
        <p:xfrm>
          <a:off x="827584" y="1844824"/>
          <a:ext cx="7128792" cy="4755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142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Pakalpojumu pieprasīšana/saņemšana elektroniski 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859563283"/>
              </p:ext>
            </p:extLst>
          </p:nvPr>
        </p:nvGraphicFramePr>
        <p:xfrm>
          <a:off x="611560" y="1700808"/>
          <a:ext cx="806489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58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Problēma</a:t>
            </a:r>
          </a:p>
          <a:p>
            <a:pPr lvl="1"/>
            <a:r>
              <a:rPr lang="lv-LV" dirty="0" smtClean="0"/>
              <a:t>Joprojām PP saņemšanas procesā tiek pieprasīti dokumenti, kas apliecina faktu, tiesību vai statusa esamību (neskatoties uz 2 likumos noteikto pienākumu iestādēm iegūt informāciju pašām)</a:t>
            </a:r>
          </a:p>
          <a:p>
            <a:pPr lvl="1"/>
            <a:r>
              <a:rPr lang="lv-LV" dirty="0" smtClean="0"/>
              <a:t>Iemesls - IS </a:t>
            </a:r>
            <a:r>
              <a:rPr lang="lv-LV" dirty="0" err="1" smtClean="0"/>
              <a:t>neintegrētība</a:t>
            </a:r>
            <a:r>
              <a:rPr lang="lv-LV" dirty="0" smtClean="0"/>
              <a:t>, kā arī personas datu aizsardzības normas</a:t>
            </a:r>
          </a:p>
          <a:p>
            <a:pPr hangingPunct="0"/>
            <a:r>
              <a:rPr lang="lv-LV" dirty="0" smtClean="0"/>
              <a:t>Rekomendācija - NA jānostiprina, ka </a:t>
            </a:r>
          </a:p>
          <a:p>
            <a:pPr lvl="2" hangingPunct="0"/>
            <a:r>
              <a:rPr lang="lv-LV" dirty="0" smtClean="0"/>
              <a:t>Attiecīgās iestādes veido IS/reģistru, kurš pieejams vismaz </a:t>
            </a:r>
            <a:r>
              <a:rPr lang="lv-LV" dirty="0"/>
              <a:t>citām iestādēm, kuras sniedz </a:t>
            </a:r>
            <a:r>
              <a:rPr lang="lv-LV" dirty="0" smtClean="0"/>
              <a:t>PP</a:t>
            </a:r>
            <a:r>
              <a:rPr lang="lv-LV" dirty="0"/>
              <a:t> </a:t>
            </a:r>
            <a:r>
              <a:rPr lang="lv-LV" dirty="0" smtClean="0"/>
              <a:t>(jāparedz kā obligāta prasība)</a:t>
            </a:r>
            <a:endParaRPr lang="lv-LV" dirty="0"/>
          </a:p>
          <a:p>
            <a:pPr lvl="2" hangingPunct="0"/>
            <a:r>
              <a:rPr lang="lv-LV" dirty="0" smtClean="0"/>
              <a:t>PP </a:t>
            </a:r>
            <a:r>
              <a:rPr lang="lv-LV" dirty="0"/>
              <a:t>pieprasījums vienlaikus ir uzskatāms par klienta atļauju iestādei pašai pārbaudīt reģistros PP sniegšanai pārbaudāmos sensitīvos datus, kuri ir ierobežotas pieejamības no personas datu aizsardzības, komercnoslēpuma vai cita ierobežotas pieejamības statusa </a:t>
            </a:r>
            <a:r>
              <a:rPr lang="lv-LV" dirty="0" smtClean="0"/>
              <a:t>viedokļa</a:t>
            </a:r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Papīra pierādījumu vietā jāattīsta e-sadarbība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0C36-6BC7-442D-889B-A70A9809EE3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390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Ne visām iestādēm objektīvi ir iespēja izveidot IS, kas nodrošina faktu/statusa/tiesību reģistrēšanu un pieejamības nodrošināšanu</a:t>
            </a:r>
          </a:p>
          <a:p>
            <a:r>
              <a:rPr lang="lv-LV" dirty="0" smtClean="0"/>
              <a:t>Rekomendācija</a:t>
            </a:r>
          </a:p>
          <a:p>
            <a:pPr lvl="1"/>
            <a:r>
              <a:rPr lang="lv-LV" dirty="0"/>
              <a:t>Valsts veidojamās e-pakalpojumu infrastruktūras ietvaros </a:t>
            </a:r>
            <a:r>
              <a:rPr lang="lv-LV" dirty="0" smtClean="0"/>
              <a:t>izveidot centralizētu risinājumu, kurā tiktu reģistrētas izdotās licences/atļaujas un tiktu nodrošināta to pieejamība</a:t>
            </a:r>
          </a:p>
          <a:p>
            <a:pPr marL="274637" lvl="1" indent="0">
              <a:buNone/>
            </a:pPr>
            <a:r>
              <a:rPr lang="lv-LV" dirty="0" smtClean="0"/>
              <a:t> </a:t>
            </a:r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Jāizvērtē iespēja izveidot vienotu licenču/atļauju reģistru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0C36-6BC7-442D-889B-A70A9809EE3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42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Problēma</a:t>
            </a:r>
          </a:p>
          <a:p>
            <a:pPr lvl="1"/>
            <a:r>
              <a:rPr lang="lv-LV" dirty="0" smtClean="0"/>
              <a:t>Izplatīta prakse, ka papīra licences, sertifikāti tiek izmantoti gan iesniegšanai citās iestādēs, gan privātpersonu attiecībās (arī dažkārt preču aprites uzskaitei)</a:t>
            </a:r>
          </a:p>
          <a:p>
            <a:pPr lvl="1"/>
            <a:r>
              <a:rPr lang="lv-LV" dirty="0" smtClean="0"/>
              <a:t>Tas ir neefektīvi, kā arī nenodrošina fakta/statusa ticamību</a:t>
            </a:r>
          </a:p>
          <a:p>
            <a:r>
              <a:rPr lang="lv-LV" dirty="0" smtClean="0"/>
              <a:t>Rekomendācija</a:t>
            </a:r>
          </a:p>
          <a:p>
            <a:pPr lvl="1" hangingPunct="0"/>
            <a:r>
              <a:rPr lang="lv-LV" dirty="0" smtClean="0"/>
              <a:t>Papīra licences aizstāt ar saiti uz reģistru (kodu), izstrādāt </a:t>
            </a:r>
            <a:r>
              <a:rPr lang="lv-LV" dirty="0"/>
              <a:t>atbilstošu normatīvo regulējumu, kā arī informācijas tehnoloģiju </a:t>
            </a:r>
            <a:r>
              <a:rPr lang="lv-LV" dirty="0" smtClean="0"/>
              <a:t>risinājumu</a:t>
            </a:r>
          </a:p>
          <a:p>
            <a:pPr lvl="1" hangingPunct="0"/>
            <a:r>
              <a:rPr lang="lv-LV" dirty="0" smtClean="0"/>
              <a:t>Gadījumos</a:t>
            </a:r>
            <a:r>
              <a:rPr lang="lv-LV" dirty="0"/>
              <a:t>, kad atļaujas tiek izmantotas preču aprites uzskaitei, izskatīt iespēju šo uzskaiti realizēt elektroniskā </a:t>
            </a:r>
            <a:r>
              <a:rPr lang="lv-LV" dirty="0" smtClean="0"/>
              <a:t>veidā</a:t>
            </a:r>
            <a:endParaRPr lang="lv-LV" dirty="0"/>
          </a:p>
          <a:p>
            <a:pPr lvl="1"/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Papīra licenču un atļauju pakāpeniska likvidēšana, to aizstāšana ar saiti uz reģistru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817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Problēma – šobrīd katra iestāde patstāvīgi mēģina «izgudrot» kā elektronizēt pakalpojumu sniegšanu</a:t>
            </a:r>
          </a:p>
          <a:p>
            <a:r>
              <a:rPr lang="lv-LV" dirty="0" smtClean="0"/>
              <a:t>Rekomendācija – jāsagatavo vadlīnijas (labā prakse) pakalpojumu elektronizācijai</a:t>
            </a:r>
          </a:p>
          <a:p>
            <a:pPr lvl="1"/>
            <a:r>
              <a:rPr lang="lv-LV" dirty="0" smtClean="0"/>
              <a:t>Autentifikācija elektroniskā vidē – kādus mehāniskus izmantot</a:t>
            </a:r>
          </a:p>
          <a:p>
            <a:pPr lvl="1"/>
            <a:r>
              <a:rPr lang="lv-LV" dirty="0" smtClean="0"/>
              <a:t>Nosacījumi datu bāzu ierakstu tiesiskā statusa/publiskās ticamības  nodrošināšanai</a:t>
            </a:r>
          </a:p>
          <a:p>
            <a:pPr lvl="1"/>
            <a:r>
              <a:rPr lang="lv-LV" dirty="0" smtClean="0"/>
              <a:t>Tipveida pieeja/risinājums faktu/statusa pārbaudei ārējos reģistros</a:t>
            </a:r>
          </a:p>
          <a:p>
            <a:pPr lvl="1"/>
            <a:r>
              <a:rPr lang="lv-LV" dirty="0" smtClean="0"/>
              <a:t>Tipveida pakalpojumu pieprasījumu/rezultātu piegādes process elektroniski</a:t>
            </a:r>
            <a:endParaRPr lang="lv-LV" dirty="0" smtClean="0"/>
          </a:p>
          <a:p>
            <a:pPr lvl="1"/>
            <a:r>
              <a:rPr lang="lv-LV" dirty="0" smtClean="0"/>
              <a:t>E-pasta izmantošanas vadlīnijas</a:t>
            </a:r>
          </a:p>
          <a:p>
            <a:pPr lvl="1"/>
            <a:r>
              <a:rPr lang="lv-LV" dirty="0" smtClean="0"/>
              <a:t>U.c.</a:t>
            </a:r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Tipveida pakalpojumu elektronizācijas vadlīniju sagatavošana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19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6" y="2420888"/>
            <a:ext cx="8568952" cy="57606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Pakalpojumu aprakstīšana, PPK</a:t>
            </a:r>
          </a:p>
          <a:p>
            <a:r>
              <a:rPr lang="lv-LV" dirty="0" smtClean="0"/>
              <a:t>Sistēmiskie pakalpojumu elektronizācijas risinājumi</a:t>
            </a:r>
          </a:p>
          <a:p>
            <a:r>
              <a:rPr lang="lv-LV" dirty="0" smtClean="0"/>
              <a:t>Pakalpojumu sniegšanas IT atbalsts</a:t>
            </a:r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Saturs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03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Tipveida IS arhitektūra iestādē/KAC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336568"/>
              </p:ext>
            </p:extLst>
          </p:nvPr>
        </p:nvGraphicFramePr>
        <p:xfrm>
          <a:off x="971600" y="1340768"/>
          <a:ext cx="6636221" cy="5410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Visio" r:id="rId3" imgW="3971449" imgH="3247549" progId="Visio.Drawing.11">
                  <p:embed/>
                </p:oleObj>
              </mc:Choice>
              <mc:Fallback>
                <p:oleObj name="Visio" r:id="rId3" imgW="3971449" imgH="324754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340768"/>
                        <a:ext cx="6636221" cy="54108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3865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/>
              <a:t>Klientu apkalpošanas procesu atbalstam ir rekomendēts izmantot specializētu risinājumu (atsevišķas informācijas sistēmas vai funkcionāla moduļa veidā)</a:t>
            </a:r>
          </a:p>
          <a:p>
            <a:pPr lvl="0"/>
            <a:r>
              <a:rPr lang="lv-LV" dirty="0" smtClean="0"/>
              <a:t>Klientu apkalpošanas procesa informācija ir jāuzskaita attiecīgā datu bāzē nevis kā lietvedības dokumenti</a:t>
            </a:r>
          </a:p>
          <a:p>
            <a:pPr lvl="0"/>
            <a:r>
              <a:rPr lang="lv-LV" dirty="0" smtClean="0"/>
              <a:t>Informācijas par pakalpojumu sniegšanu sistemātiskai uzkrāšanai un izmantošanai jāveido speciālu zināšanu datu bāzi</a:t>
            </a:r>
          </a:p>
          <a:p>
            <a:pPr lvl="1"/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Galvenie uzstādījumi un rekomendācijas IT atbalsta organizēšanai iestāžu līmenī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0C36-6BC7-442D-889B-A70A9809EE3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406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/>
              <a:t>Klientu elektroniskā apkalpošana jāorganizē koplietojot un atkal izmantojot tehnoloģijas </a:t>
            </a:r>
          </a:p>
          <a:p>
            <a:pPr lvl="1"/>
            <a:r>
              <a:rPr lang="lv-LV" dirty="0" smtClean="0"/>
              <a:t>Iedzīvotāju elektronisko apkalpošanu jāorganizē izmantojot centralizētās klientu apkalpošanas vietnes</a:t>
            </a:r>
          </a:p>
          <a:p>
            <a:pPr lvl="1"/>
            <a:r>
              <a:rPr lang="lv-LV" dirty="0" smtClean="0"/>
              <a:t>Kā iedzīvotāju elektroniskās apkalpošanas primārā vide izvērtējams vienotais valsts un pašvaldību pakalpojumu portāls   </a:t>
            </a:r>
            <a:r>
              <a:rPr lang="lv-LV" dirty="0" smtClean="0">
                <a:hlinkClick r:id="rId2"/>
              </a:rPr>
              <a:t>www.latvija.lv</a:t>
            </a:r>
            <a:endParaRPr lang="lv-LV" dirty="0" smtClean="0"/>
          </a:p>
          <a:p>
            <a:pPr lvl="1"/>
            <a:r>
              <a:rPr lang="lv-LV" dirty="0" smtClean="0"/>
              <a:t>Atsevišķos gadījumos ir pieņemams, ka e-pakalpojumu nodrošināšanai tiek izmantoti specializēti pakalpojumu portāli, kas varētu tikt veidoti iestādes, nozares vai pašvaldības līmenī</a:t>
            </a:r>
          </a:p>
          <a:p>
            <a:pPr lvl="1"/>
            <a:r>
              <a:rPr lang="lv-LV" dirty="0" smtClean="0"/>
              <a:t>Kritēriji, kas jāņem vērā izvērtējot iestādes vai nozares portāla izmantošanu:</a:t>
            </a:r>
          </a:p>
          <a:p>
            <a:pPr lvl="2"/>
            <a:r>
              <a:rPr lang="lv-LV" dirty="0"/>
              <a:t>Transakciju skaits (Intensitāte/apjoms);</a:t>
            </a:r>
          </a:p>
          <a:p>
            <a:pPr lvl="2"/>
            <a:r>
              <a:rPr lang="lv-LV" dirty="0"/>
              <a:t>Lietotāju skaits;</a:t>
            </a:r>
          </a:p>
          <a:p>
            <a:pPr lvl="2"/>
            <a:r>
              <a:rPr lang="lv-LV" dirty="0"/>
              <a:t>Specializēti lietotāji/augstas ergonomikas prasības (piemēram, deklarēšanas sistēma muitas brokeriem). </a:t>
            </a:r>
          </a:p>
          <a:p>
            <a:pPr marL="547687" lvl="2" indent="0">
              <a:buNone/>
            </a:pPr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Galvenie uzstādījumi un rekomendācijas IT atbalsta organizēšanai iestāžu līmenī (2)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1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6" y="1556792"/>
            <a:ext cx="8568952" cy="57606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Pakalpojumu aprakstīšana, PPK</a:t>
            </a:r>
          </a:p>
          <a:p>
            <a:r>
              <a:rPr lang="lv-LV" dirty="0" smtClean="0"/>
              <a:t>Sistēmiskie pakalpojumu elektronizācijas risinājumi</a:t>
            </a:r>
          </a:p>
          <a:p>
            <a:r>
              <a:rPr lang="lv-LV" dirty="0" smtClean="0"/>
              <a:t>Pakalpojumu sniegšanas IT atbalsts</a:t>
            </a:r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Saturs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9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/>
              <a:t>Valsts līmenī jāturpina centralizētās e-pakalpojumu infrastruktūras, t.sk.  portāla www.latvija.lv attīstība</a:t>
            </a:r>
          </a:p>
          <a:p>
            <a:pPr lvl="1"/>
            <a:r>
              <a:rPr lang="lv-LV" dirty="0" smtClean="0">
                <a:hlinkClick r:id="rId2"/>
              </a:rPr>
              <a:t>www.latvija.lv</a:t>
            </a:r>
            <a:r>
              <a:rPr lang="lv-LV" dirty="0" smtClean="0"/>
              <a:t> – pamatrisinājums pakalpojumu elektronizācijai</a:t>
            </a:r>
          </a:p>
          <a:p>
            <a:pPr lvl="1"/>
            <a:r>
              <a:rPr lang="lv-LV" dirty="0" smtClean="0"/>
              <a:t>Centralizēts palīdzības dienests</a:t>
            </a:r>
          </a:p>
          <a:p>
            <a:pPr lvl="1"/>
            <a:r>
              <a:rPr lang="lv-LV" dirty="0" smtClean="0"/>
              <a:t>Koplietošanas komponentes – autentifikācijas servisi, maksājumu servisi, klasifikatori u.c.</a:t>
            </a:r>
          </a:p>
          <a:p>
            <a:pPr lvl="0"/>
            <a:r>
              <a:rPr lang="lv-LV" dirty="0" smtClean="0"/>
              <a:t>Valsts līmenī jāizstrādā un jāstandartizē attiecīgas saskarnes  un ar pakalpojumu sniegšanu saistītu datu vienumu shēmas</a:t>
            </a:r>
          </a:p>
          <a:p>
            <a:pPr marL="274637" lvl="1" indent="0">
              <a:buNone/>
            </a:pPr>
            <a:endParaRPr lang="lv-LV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Galvenie uzstādījumi un rekomendācijas IT atbalsta organizēšanai valsts līmenī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0C36-6BC7-442D-889B-A70A9809EE3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538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/>
              <a:t>Veidojamā vienotā KAC tīkla darba nodrošināšanai ir jāizveido centralizēta pakalpojumu sniegšanas atbalsta un pārvaldības IS, kā arī  centralizēta zināšanu bāze</a:t>
            </a:r>
          </a:p>
          <a:p>
            <a:pPr lvl="1"/>
            <a:r>
              <a:rPr lang="lv-LV" dirty="0" smtClean="0"/>
              <a:t>I</a:t>
            </a:r>
            <a:r>
              <a:rPr lang="lv-LV" dirty="0" smtClean="0"/>
              <a:t>espējamie realizācijas varianti:</a:t>
            </a:r>
          </a:p>
          <a:p>
            <a:pPr lvl="2"/>
            <a:r>
              <a:rPr lang="lv-LV" dirty="0"/>
              <a:t>E</a:t>
            </a:r>
            <a:r>
              <a:rPr lang="lv-LV" dirty="0" smtClean="0"/>
              <a:t>-pasts un e-paraksts vai vienoto dokumentu vadības sistēma (kuru ir paredzēts izveidot dokumentu aprites nodrošināšanai starp publiskajām iestādēm);</a:t>
            </a:r>
          </a:p>
          <a:p>
            <a:pPr lvl="2"/>
            <a:r>
              <a:rPr lang="lv-LV" dirty="0" smtClean="0"/>
              <a:t>Atsevišķi, nesaistīti, specializēti rīki, kas pastāv paralēli; </a:t>
            </a:r>
          </a:p>
          <a:p>
            <a:pPr lvl="2"/>
            <a:r>
              <a:rPr lang="lv-LV" dirty="0" smtClean="0"/>
              <a:t>Atsevišķu pārvaldības rīku integrācija vienotā loģiskā sistēmā;</a:t>
            </a:r>
          </a:p>
          <a:p>
            <a:pPr lvl="2"/>
            <a:r>
              <a:rPr lang="lv-LV" dirty="0" smtClean="0"/>
              <a:t>Vienota (centralizēta) pakalpojumu pārvaldības sistēma, kas pakāpeniski var tikt integrēta ar citām sistēmām - e-pastiem, lietvedību, dokumentu vadības sistēmu, grāmatvedību, utml.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Galvenie uzstādījumi un rekomendācijas IT atbalsta organizēšanai valsts līmenī (2)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12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lv-LV" dirty="0" smtClean="0"/>
              <a:t>Jautājumi, diskusija</a:t>
            </a:r>
            <a:endParaRPr lang="lv-LV" dirty="0"/>
          </a:p>
        </p:txBody>
      </p:sp>
      <p:pic>
        <p:nvPicPr>
          <p:cNvPr id="5122" name="Picture 2" descr="http://legis.wisconsin.gov/senate/sen11/news/images/questio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789144" cy="434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</p:spPr>
        <p:txBody>
          <a:bodyPr/>
          <a:lstStyle/>
          <a:p>
            <a:fld id="{0CFEC368-1D7A-4F81-ABF6-AE0E36BAF64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5907" y="6165304"/>
            <a:ext cx="5111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 smtClean="0">
                <a:latin typeface="+mj-lt"/>
              </a:rPr>
              <a:t>Saziņai - </a:t>
            </a:r>
            <a:r>
              <a:rPr lang="lv-LV" sz="2400" dirty="0" err="1" smtClean="0">
                <a:latin typeface="+mj-lt"/>
              </a:rPr>
              <a:t>ivars.solovjovs@isconsulting.lv</a:t>
            </a:r>
            <a:endParaRPr lang="lv-LV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710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84784"/>
            <a:ext cx="8676456" cy="4876800"/>
          </a:xfrm>
        </p:spPr>
        <p:txBody>
          <a:bodyPr/>
          <a:lstStyle/>
          <a:p>
            <a:r>
              <a:rPr lang="lv-LV" sz="2000" dirty="0" smtClean="0"/>
              <a:t>Publisko pakalpojumu definēšana un aprakstīšana – pakalpojumu pārvaldības un sniegšanas pamats</a:t>
            </a:r>
          </a:p>
          <a:p>
            <a:r>
              <a:rPr lang="lv-LV" sz="2000" b="1" dirty="0" smtClean="0"/>
              <a:t>Pakalpojumu aprakstu/dokumentācijas kopums  </a:t>
            </a:r>
            <a:r>
              <a:rPr lang="lv-LV" sz="2000" dirty="0" smtClean="0"/>
              <a:t>= </a:t>
            </a:r>
            <a:r>
              <a:rPr lang="lv-LV" sz="2000" b="1" dirty="0" smtClean="0"/>
              <a:t>publisko pakalpojuma katalogs  (PPK) </a:t>
            </a:r>
            <a:r>
              <a:rPr lang="lv-LV" sz="2000" dirty="0" smtClean="0"/>
              <a:t>– sugas vārds</a:t>
            </a:r>
          </a:p>
          <a:p>
            <a:r>
              <a:rPr lang="lv-LV" sz="2000" dirty="0" smtClean="0"/>
              <a:t>Aprakstiem/dokumentācijai (PPK) ir gan publiskā daļa, gan iekšējai lietošanai domātā daļa</a:t>
            </a:r>
          </a:p>
          <a:p>
            <a:r>
              <a:rPr lang="lv-LV" sz="2000" dirty="0" smtClean="0"/>
              <a:t>PPK veidi</a:t>
            </a:r>
          </a:p>
          <a:p>
            <a:pPr lvl="1"/>
            <a:r>
              <a:rPr lang="lv-LV" sz="1800" b="1" dirty="0" smtClean="0"/>
              <a:t>Valsts publisko pakalpojumu reģistrs (VPPR) </a:t>
            </a:r>
            <a:r>
              <a:rPr lang="lv-LV" sz="1800" dirty="0" smtClean="0"/>
              <a:t>– centralizēti uzturēts pakalpojumu aprakstu/dokumentācijas kopums (daļa no </a:t>
            </a:r>
            <a:r>
              <a:rPr lang="lv-LV" sz="1800" dirty="0" smtClean="0">
                <a:hlinkClick r:id="rId2"/>
              </a:rPr>
              <a:t>www.latvija.lv</a:t>
            </a:r>
            <a:r>
              <a:rPr lang="lv-LV" sz="1800" dirty="0" smtClean="0"/>
              <a:t>)</a:t>
            </a:r>
          </a:p>
          <a:p>
            <a:pPr lvl="2"/>
            <a:r>
              <a:rPr lang="lv-LV" sz="1600" dirty="0" smtClean="0"/>
              <a:t>Publiskā daļa -  </a:t>
            </a:r>
            <a:r>
              <a:rPr lang="lv-LV" sz="1600" b="1" dirty="0" smtClean="0"/>
              <a:t>valsts publisko pakalpojumu katalogs </a:t>
            </a:r>
            <a:r>
              <a:rPr lang="lv-LV" sz="1600" dirty="0" smtClean="0"/>
              <a:t>(tas kas šobrīd ir PPK </a:t>
            </a:r>
            <a:r>
              <a:rPr lang="lv-LV" sz="1600" dirty="0" smtClean="0">
                <a:hlinkClick r:id="rId2"/>
              </a:rPr>
              <a:t>www.latvija.lv</a:t>
            </a:r>
            <a:r>
              <a:rPr lang="lv-LV" sz="1600" dirty="0" smtClean="0"/>
              <a:t>)</a:t>
            </a:r>
          </a:p>
          <a:p>
            <a:pPr lvl="1"/>
            <a:r>
              <a:rPr lang="lv-LV" sz="1800" b="1" dirty="0" smtClean="0"/>
              <a:t>Iestāžu publisko pakalpojumu katalogs (IPPK) </a:t>
            </a:r>
            <a:r>
              <a:rPr lang="lv-LV" sz="1800" dirty="0" smtClean="0"/>
              <a:t>– iestādes līmenī uzturēts pakalpojumu aprakstu/dokumentācijas kopums</a:t>
            </a:r>
          </a:p>
          <a:p>
            <a:r>
              <a:rPr lang="lv-LV" sz="2000" b="1" i="1" dirty="0" smtClean="0"/>
              <a:t>Diskusiju jautājums – terminoloģija?</a:t>
            </a:r>
          </a:p>
          <a:p>
            <a:pPr lvl="1"/>
            <a:r>
              <a:rPr lang="lv-LV" sz="1600" dirty="0" smtClean="0"/>
              <a:t>Valsts pakalpojumu vienotais reģistrs, valsts pakalpojumu publiskais katalogs (publiskā daļa)</a:t>
            </a:r>
          </a:p>
          <a:p>
            <a:pPr lvl="1"/>
            <a:r>
              <a:rPr lang="lv-LV" sz="1600" dirty="0" smtClean="0"/>
              <a:t>Iestādes pakalpojumu vienotais katalogs, iestādes pakalpojumu publiskais katalogs (publiskā daļa)</a:t>
            </a:r>
          </a:p>
          <a:p>
            <a:pPr lvl="1"/>
            <a:endParaRPr lang="lv-LV" sz="1800" dirty="0" smtClean="0"/>
          </a:p>
          <a:p>
            <a:endParaRPr lang="lv-LV" sz="2000" dirty="0" smtClean="0"/>
          </a:p>
          <a:p>
            <a:endParaRPr lang="lv-LV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Publisko pakalpojumu katalogi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0C36-6BC7-442D-889B-A70A9809EE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4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76800"/>
          </a:xfrm>
        </p:spPr>
        <p:txBody>
          <a:bodyPr/>
          <a:lstStyle/>
          <a:p>
            <a:r>
              <a:rPr lang="lv-LV" dirty="0" smtClean="0"/>
              <a:t>VPPK tiek reģistrēti un aprakstīti visi publiskie pakalpojumi </a:t>
            </a:r>
          </a:p>
          <a:p>
            <a:pPr lvl="1"/>
            <a:r>
              <a:rPr lang="lv-LV" dirty="0" smtClean="0"/>
              <a:t>Fiziskajiem, vispārējā labuma pakalpojumiem netiek aizpildītas visas sadaļas</a:t>
            </a:r>
          </a:p>
          <a:p>
            <a:pPr lvl="1"/>
            <a:r>
              <a:rPr lang="lv-LV" dirty="0" smtClean="0"/>
              <a:t>Obligāta prasības, tiek nostiprināta PPL un attiecīgos MK noteikumos (šobrīd tā ir instrukcija)</a:t>
            </a:r>
          </a:p>
          <a:p>
            <a:r>
              <a:rPr lang="lv-LV" dirty="0" smtClean="0"/>
              <a:t>VPPK publicētajai informācijai publiskās ticamības statuss (trešās personas var uz to paļauties)</a:t>
            </a:r>
          </a:p>
          <a:p>
            <a:pPr lvl="1"/>
            <a:r>
              <a:rPr lang="lv-LV" dirty="0" smtClean="0"/>
              <a:t>Zināmā mērā aizvieto prasību pakalpojumus obligāti fiksēt ārējā normatīvā aktā</a:t>
            </a:r>
          </a:p>
          <a:p>
            <a:pPr fontAlgn="ctr"/>
            <a:r>
              <a:rPr lang="lv-LV" dirty="0"/>
              <a:t>Tiesu varas pakalpojumi – atsevišķā </a:t>
            </a:r>
            <a:r>
              <a:rPr lang="lv-LV" dirty="0" smtClean="0"/>
              <a:t>VPPK sadaļā (PPL netiks noteikts, bet ceram, ka tiks iekļauti)</a:t>
            </a:r>
            <a:endParaRPr lang="lv-LV" dirty="0"/>
          </a:p>
          <a:p>
            <a:pPr fontAlgn="ctr"/>
            <a:r>
              <a:rPr lang="lv-LV" dirty="0"/>
              <a:t>Pašvaldību pakalpojumi – visu pašvaldību visi publiskie pakalpojumi ar piesaisti tipveida pakalpojumu </a:t>
            </a:r>
            <a:r>
              <a:rPr lang="lv-LV" dirty="0" smtClean="0"/>
              <a:t>sarakstam (tiks noteikts PPL)</a:t>
            </a:r>
          </a:p>
          <a:p>
            <a:endParaRPr lang="lv-LV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Pakalpojumu aprakstu publicēšana VPPK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0C36-6BC7-442D-889B-A70A9809EE3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76800"/>
          </a:xfrm>
        </p:spPr>
        <p:txBody>
          <a:bodyPr/>
          <a:lstStyle/>
          <a:p>
            <a:r>
              <a:rPr lang="lv-LV" dirty="0" smtClean="0"/>
              <a:t>Iestādes līmenīt tiek veidota papildus dokumentācija, kuras apjoms ir atkarīgs no pakalpojuma svarīguma (iestādes PPK)</a:t>
            </a:r>
          </a:p>
          <a:p>
            <a:pPr lvl="1"/>
            <a:r>
              <a:rPr lang="lv-LV" dirty="0" smtClean="0"/>
              <a:t>Procedūras, rādītāji, zināšanu bāzes/sniegšanas instrukcijas u.c.</a:t>
            </a:r>
          </a:p>
          <a:p>
            <a:r>
              <a:rPr lang="lv-LV" dirty="0" smtClean="0"/>
              <a:t>Daļa no IPPK ir publiski pieejama (iestādes mājas lapas, informatīvie bukleti u.c.)</a:t>
            </a:r>
          </a:p>
          <a:p>
            <a:r>
              <a:rPr lang="lv-LV" dirty="0" smtClean="0"/>
              <a:t>Ir sagatavoti priekšlikumi par pakalpojumu dokumentācijas (PPK) saturu (skat. pievienoto Excel failu)</a:t>
            </a:r>
          </a:p>
          <a:p>
            <a:pPr lvl="1"/>
            <a:r>
              <a:rPr lang="lv-LV" dirty="0" smtClean="0"/>
              <a:t>Esošais PPK – 22 sadaļas</a:t>
            </a:r>
          </a:p>
          <a:p>
            <a:pPr lvl="1"/>
            <a:r>
              <a:rPr lang="lv-LV" dirty="0" smtClean="0"/>
              <a:t>Piedāvātais VPPK – 34 sadaļas</a:t>
            </a:r>
          </a:p>
          <a:p>
            <a:pPr lvl="1"/>
            <a:r>
              <a:rPr lang="lv-LV" dirty="0" smtClean="0"/>
              <a:t>Rekomendētā IPPK 1.līmenis – 44 sadaļas</a:t>
            </a:r>
          </a:p>
          <a:p>
            <a:pPr lvl="1"/>
            <a:r>
              <a:rPr lang="lv-LV" dirty="0" smtClean="0"/>
              <a:t>Rekomendētais IPPK 2.līmenis – 59 sadaļas</a:t>
            </a:r>
          </a:p>
          <a:p>
            <a:pPr lvl="1"/>
            <a:r>
              <a:rPr lang="lv-LV" dirty="0" smtClean="0"/>
              <a:t>Rekomendētais IPPK 3.līmenis – 69 sadaļas</a:t>
            </a:r>
          </a:p>
          <a:p>
            <a:r>
              <a:rPr lang="lv-LV" b="1" i="1" dirty="0" smtClean="0"/>
              <a:t>Diskusiju jautājums – aprakstos iekļaujamās sadaļas, to obligātums?</a:t>
            </a:r>
            <a:endParaRPr lang="lv-LV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Pakalpojumu dokumentēšanas pieeja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0C36-6BC7-442D-889B-A70A9809EE3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4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76800"/>
          </a:xfrm>
        </p:spPr>
        <p:txBody>
          <a:bodyPr/>
          <a:lstStyle/>
          <a:p>
            <a:r>
              <a:rPr lang="lv-LV" dirty="0" smtClean="0"/>
              <a:t>Problēma – cik detalizētā līmenī definēt pakalpojumu?</a:t>
            </a:r>
          </a:p>
          <a:p>
            <a:pPr lvl="1"/>
            <a:r>
              <a:rPr lang="lv-LV" dirty="0" smtClean="0"/>
              <a:t>Uzņēmuma reģistrācija vai atsevišķi SIA reģistrācija, AS reģistrācija u.c.</a:t>
            </a:r>
          </a:p>
          <a:p>
            <a:r>
              <a:rPr lang="lv-LV" dirty="0" smtClean="0"/>
              <a:t>Absolūtu kritēriju nav, ieteikums - pēc iespējas vispārinātā līmenī, bet ņemot vērā šādus faktorus:</a:t>
            </a:r>
          </a:p>
          <a:p>
            <a:pPr lvl="1"/>
            <a:r>
              <a:rPr lang="lv-LV" b="1" dirty="0" smtClean="0"/>
              <a:t>Pakalpojumu atpazīstamība </a:t>
            </a:r>
            <a:r>
              <a:rPr lang="lv-LV" dirty="0" smtClean="0"/>
              <a:t>– klientam jāvar atpazīst/atrast pakalpojumu atbilstoši dzīves situācijai</a:t>
            </a:r>
          </a:p>
          <a:p>
            <a:pPr lvl="1"/>
            <a:r>
              <a:rPr lang="lv-LV" b="1" dirty="0" smtClean="0"/>
              <a:t>Pakalpojuma turētājs/atbildīgais </a:t>
            </a:r>
            <a:r>
              <a:rPr lang="lv-LV" dirty="0" smtClean="0"/>
              <a:t>– var apvienot pakalpojumus, kuriem ir viens atbildīgais/turētājs</a:t>
            </a:r>
          </a:p>
          <a:p>
            <a:pPr lvl="1"/>
            <a:r>
              <a:rPr lang="lv-LV" b="1" dirty="0" smtClean="0"/>
              <a:t>Sniegšanas process </a:t>
            </a:r>
            <a:r>
              <a:rPr lang="lv-LV" dirty="0" smtClean="0"/>
              <a:t>– nav jēgas apvienot pakalpojumus ar būtiski atšķirīgu sniegšanas procesu</a:t>
            </a:r>
          </a:p>
          <a:p>
            <a:r>
              <a:rPr lang="lv-LV" dirty="0" smtClean="0"/>
              <a:t>Pieļaujams, ka VPPK tiek aprakstīts pakalpojums vispārīgā līmenī, detalizēti – iestādes mājas lapā iestādēs, kurām ir garie/detalizētie pakalpojumu saraksti</a:t>
            </a:r>
          </a:p>
          <a:p>
            <a:pPr lvl="1"/>
            <a:r>
              <a:rPr lang="lv-LV" b="1" i="1" dirty="0"/>
              <a:t>D</a:t>
            </a:r>
            <a:r>
              <a:rPr lang="lv-LV" b="1" i="1" dirty="0" smtClean="0"/>
              <a:t>iskusiju jautājums?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Pakalpojumu detalizācija/grupēšana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025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Jāharmonizē pakalpojumu nosaukumu veidošana (šobrīd ļoti dažāda prakse)</a:t>
            </a:r>
          </a:p>
          <a:p>
            <a:r>
              <a:rPr lang="lv-LV" dirty="0" smtClean="0"/>
              <a:t>Ieteicamā forma</a:t>
            </a:r>
          </a:p>
          <a:p>
            <a:pPr lvl="1"/>
            <a:r>
              <a:rPr lang="lv-LV" b="1" dirty="0" smtClean="0"/>
              <a:t>«labums» + «darbība no sniedzēja viedokļa»  [ + «mērķauditorija/precizējumi»]</a:t>
            </a:r>
          </a:p>
          <a:p>
            <a:pPr lvl="1"/>
            <a:r>
              <a:rPr lang="lv-LV" dirty="0" smtClean="0"/>
              <a:t>Piemēram,  uzņēmējdarbības konsultāciju sniegšana  jaunajiem uzņēmējiem</a:t>
            </a:r>
          </a:p>
          <a:p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Pakalpojumu nosaukumi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6" y="1988840"/>
            <a:ext cx="8568952" cy="57606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Pakalpojumu aprakstīšana, PPK</a:t>
            </a:r>
          </a:p>
          <a:p>
            <a:r>
              <a:rPr lang="lv-LV" dirty="0" smtClean="0"/>
              <a:t>Sistēmiskie pakalpojumu elektronizācijas risinājumi</a:t>
            </a:r>
          </a:p>
          <a:p>
            <a:r>
              <a:rPr lang="lv-LV" dirty="0" smtClean="0"/>
              <a:t>Pakalpojumu sniegšanas IT atbalsts</a:t>
            </a:r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Saturs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01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Pakalpojumu piemērotība dažādu kanālu izmantošanā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E0C36-6BC7-442D-889B-A70A9809E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827747266"/>
              </p:ext>
            </p:extLst>
          </p:nvPr>
        </p:nvGraphicFramePr>
        <p:xfrm>
          <a:off x="611560" y="1556792"/>
          <a:ext cx="79928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507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15540</TotalTime>
  <Words>1180</Words>
  <Application>Microsoft Office PowerPoint</Application>
  <PresentationFormat>On-screen Show (4:3)</PresentationFormat>
  <Paragraphs>150</Paragraphs>
  <Slides>22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Calibri</vt:lpstr>
      <vt:lpstr>Arial</vt:lpstr>
      <vt:lpstr>Wingdings</vt:lpstr>
      <vt:lpstr>Courier New</vt:lpstr>
      <vt:lpstr>Clarity</vt:lpstr>
      <vt:lpstr>Microsoft Visio Drawing</vt:lpstr>
      <vt:lpstr>PUBLISKO PAKALPOJUMU SISTĒMAS PILNVEIDOŠANA</vt:lpstr>
      <vt:lpstr>Saturs</vt:lpstr>
      <vt:lpstr>Publisko pakalpojumu katalogi</vt:lpstr>
      <vt:lpstr>Pakalpojumu aprakstu publicēšana VPPK</vt:lpstr>
      <vt:lpstr>Pakalpojumu dokumentēšanas pieeja</vt:lpstr>
      <vt:lpstr>Pakalpojumu detalizācija/grupēšana</vt:lpstr>
      <vt:lpstr>Pakalpojumu nosaukumi</vt:lpstr>
      <vt:lpstr>Saturs</vt:lpstr>
      <vt:lpstr>Pakalpojumu piemērotība dažādu kanālu izmantošanā</vt:lpstr>
      <vt:lpstr>Rekomendācijas pakalpojumu elektronizēšanai</vt:lpstr>
      <vt:lpstr>Pakalpojumu pieprasīšana/saņemšana elektroniski </vt:lpstr>
      <vt:lpstr>Papīra pierādījumu vietā jāattīsta e-sadarbība</vt:lpstr>
      <vt:lpstr>Jāizvērtē iespēja izveidot vienotu licenču/atļauju reģistru</vt:lpstr>
      <vt:lpstr>Papīra licenču un atļauju pakāpeniska likvidēšana, to aizstāšana ar saiti uz reģistru</vt:lpstr>
      <vt:lpstr>Tipveida pakalpojumu elektronizācijas vadlīniju sagatavošana</vt:lpstr>
      <vt:lpstr>Saturs</vt:lpstr>
      <vt:lpstr>Tipveida IS arhitektūra iestādē/KAC</vt:lpstr>
      <vt:lpstr>Galvenie uzstādījumi un rekomendācijas IT atbalsta organizēšanai iestāžu līmenī</vt:lpstr>
      <vt:lpstr>Galvenie uzstādījumi un rekomendācijas IT atbalsta organizēšanai iestāžu līmenī (2)</vt:lpstr>
      <vt:lpstr>Galvenie uzstādījumi un rekomendācijas IT atbalsta organizēšanai valsts līmenī</vt:lpstr>
      <vt:lpstr>Galvenie uzstādījumi un rekomendācijas IT atbalsta organizēšanai valsts līmenī (2)</vt:lpstr>
      <vt:lpstr>Jautājumi, diskusija</vt:lpstr>
    </vt:vector>
  </TitlesOfParts>
  <Company>ISC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Pulbisko pakalpojumu sistēmas pilveidošanaS projekts</dc:title>
  <dc:creator>User</dc:creator>
  <cp:lastModifiedBy>User</cp:lastModifiedBy>
  <cp:revision>743</cp:revision>
  <cp:lastPrinted>2011-01-21T07:32:44Z</cp:lastPrinted>
  <dcterms:created xsi:type="dcterms:W3CDTF">2010-02-10T23:45:51Z</dcterms:created>
  <dcterms:modified xsi:type="dcterms:W3CDTF">2012-05-16T20:28:43Z</dcterms:modified>
</cp:coreProperties>
</file>